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  <p:sldId id="275" r:id="rId4"/>
    <p:sldId id="265" r:id="rId5"/>
    <p:sldId id="264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6" r:id="rId15"/>
    <p:sldId id="278" r:id="rId16"/>
    <p:sldId id="280" r:id="rId17"/>
    <p:sldId id="281" r:id="rId18"/>
    <p:sldId id="279" r:id="rId19"/>
    <p:sldId id="282" r:id="rId20"/>
    <p:sldId id="283" r:id="rId21"/>
    <p:sldId id="284" r:id="rId22"/>
    <p:sldId id="285" r:id="rId23"/>
    <p:sldId id="286" r:id="rId24"/>
    <p:sldId id="293" r:id="rId25"/>
    <p:sldId id="291" r:id="rId26"/>
    <p:sldId id="288" r:id="rId27"/>
    <p:sldId id="289" r:id="rId28"/>
    <p:sldId id="290" r:id="rId29"/>
    <p:sldId id="292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43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BF12-B881-4CBD-ACB3-EFDF33FF5EC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DA56-C337-437E-A2B4-93A8545CC4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39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BF12-B881-4CBD-ACB3-EFDF33FF5EC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DA56-C337-437E-A2B4-93A8545CC4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27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BF12-B881-4CBD-ACB3-EFDF33FF5EC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DA56-C337-437E-A2B4-93A8545CC4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BF12-B881-4CBD-ACB3-EFDF33FF5EC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DA56-C337-437E-A2B4-93A8545CC4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16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BF12-B881-4CBD-ACB3-EFDF33FF5EC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DA56-C337-437E-A2B4-93A8545CC4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73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BF12-B881-4CBD-ACB3-EFDF33FF5EC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DA56-C337-437E-A2B4-93A8545CC4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40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BF12-B881-4CBD-ACB3-EFDF33FF5EC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DA56-C337-437E-A2B4-93A8545CC4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22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BF12-B881-4CBD-ACB3-EFDF33FF5EC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DA56-C337-437E-A2B4-93A8545CC4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4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BF12-B881-4CBD-ACB3-EFDF33FF5EC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DA56-C337-437E-A2B4-93A8545CC4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82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BF12-B881-4CBD-ACB3-EFDF33FF5EC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DA56-C337-437E-A2B4-93A8545CC4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31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BF12-B881-4CBD-ACB3-EFDF33FF5EC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DA56-C337-437E-A2B4-93A8545CC4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82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BBF12-B881-4CBD-ACB3-EFDF33FF5EC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CDA56-C337-437E-A2B4-93A8545CC4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98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pomoschryadom.ru/" TargetMode="External"/><Relationship Id="rId2" Type="http://schemas.openxmlformats.org/officeDocument/2006/relationships/hyperlink" Target="https://www.ya-roditel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tvoya_territoria" TargetMode="External"/><Relationship Id="rId5" Type="http://schemas.openxmlformats.org/officeDocument/2006/relationships/hyperlink" Target="http://detionline.com/" TargetMode="External"/><Relationship Id="rId4" Type="http://schemas.openxmlformats.org/officeDocument/2006/relationships/hyperlink" Target="https://ligainternet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88827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округ «Архангельск»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445" y="1254034"/>
            <a:ext cx="11053355" cy="4911635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«Городской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экспертизы, мониторинга, психолого-педагогического и информационно-методического сопровождения 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Леда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marL="0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муниципального образования расположены  51 образовательная организация,  подведомственная муниципальному органу управления образованием.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5131"/>
            <a:ext cx="10515600" cy="1455557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«Мезенский муниципальный район»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1881051"/>
            <a:ext cx="11064241" cy="451974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муниципального образования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образовательных организаций,  подведомственных муниципальному органу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образованием.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Педагоги-психологи работают 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«Мезенская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имени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А.Г.Торцева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 МБОУ «Каменская средняя школа Мезенского района»,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Дорогорская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Мезенского района»,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Долгощельская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 Мезенского района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муниципальном бюджетном дошкольном образовательном учреждении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«Улыбка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педагогов-психологов в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Койденская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Мезенского района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95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5131"/>
            <a:ext cx="10515600" cy="1455557"/>
          </a:xfrm>
        </p:spPr>
        <p:txBody>
          <a:bodyPr/>
          <a:lstStyle/>
          <a:p>
            <a:pPr algn="ctr"/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Плесецкий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1881051"/>
            <a:ext cx="11064241" cy="451974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муниципального образования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организаций, 3 дошкольных образовательных организации  (юридические лица)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подведомственных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органу управления образованием.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Педагоги-психологи работают 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Плесецкая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«Савинская школа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«Обозерская школа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Североонежская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 (2 человек, из них один в дошкольном учреждении, который в структуре школы),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Коневская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Оксовская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школа»,  МБДОУ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«Золотой петушок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Нет педагогов-психологов в: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Самковская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школа»,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школа»,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Волошевская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Пуксинская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школа»,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Самодедская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школа»,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Коневская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школа»,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Кенозерская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«Чебурашка», МБДОУ «Детский сад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Журавушка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55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5132"/>
            <a:ext cx="10515600" cy="124097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Вилегодский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1881051"/>
            <a:ext cx="11064241" cy="451974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муниципального образования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 6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подведомственных муниципальному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органу управления образованием.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Педагоги-психологи работают 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«Ильинская средняя общеобразовательная школа»,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Вилегодская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«Никольская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«Павловская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Вохтинская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Фоминская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0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5131"/>
            <a:ext cx="10515600" cy="1455557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Муниципальное образование 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Пинежский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район» 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1933303"/>
            <a:ext cx="11064241" cy="420624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муниципального образования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 14 образовательных организаций (включая МБУ ДО «РЦДО»),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подведомственных муниципальному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органу управления образованием.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Педагоги-психологи работают 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МБОУ «Сосновская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  МБОУ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Сурская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  МБОУ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Новолавельская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№3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Кушкопальская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№4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«Междуреченская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Ясненская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средняя школа 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Кеврольская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школа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№18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Карпогорская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вечерняя (сменная) средняя 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Сийская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116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Пинежская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СШ №117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Карпогорская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№118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педагогов-психологов в: МБОУ «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Пиринемская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школа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№8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 МБОУ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Нюхченская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основная школа 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11».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25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148" y="235131"/>
            <a:ext cx="10515600" cy="101890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Каргопольский муниципальный округ  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1690688"/>
            <a:ext cx="11064241" cy="4448855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муниципального образования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 образовательных организаций-юридических лиц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подведомственных муниципальному органу управления образованием.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Педагоги-психологи работают 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«Средняя школа № 2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МОУ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школа № 3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МОУ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«Павловская СШ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МОУ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Тихмагская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, МОУ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Ухотская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МОУ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Кречетовская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МОУ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Ошевенская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МОУ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Усачёвская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МОУ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«Архангельская средняя школа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МОУ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Печниковская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МОУ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Лекшмозерская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основная школа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МОУ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«Заречная начальная школа – детский сад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МОУ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Казаковская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начальная школа – детский сад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педагогами-психологами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организаций – юридических лиц -100%.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30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148" y="235131"/>
            <a:ext cx="10515600" cy="1240972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 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«Котласский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район»  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1690688"/>
            <a:ext cx="10515601" cy="4945243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муниципального образования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 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образовательных организаций,   подведомственных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муниципальному органу управления образованием.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Педагоги-психологи работают в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МОУ «</a:t>
            </a:r>
            <a:r>
              <a:rPr lang="ru-RU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Приводинская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школа», МОУ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Шипицынская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школа»,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</a:t>
            </a:r>
            <a:r>
              <a:rPr lang="ru-RU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Удимская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средняя общеобразовательная школа»,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</a:t>
            </a:r>
            <a:r>
              <a:rPr lang="ru-RU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Черемушская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школа»,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«Харитоновская 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школа», МОУ «</a:t>
            </a:r>
            <a:r>
              <a:rPr lang="ru-RU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Удимская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2средняя общеобразовательная школа».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педагогов-психологов в: 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МОУ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«Сольвычегодская 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школа», МОУ «</a:t>
            </a:r>
            <a:r>
              <a:rPr lang="ru-RU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Песчанская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средняя общеобразовательная школа», 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</a:t>
            </a:r>
            <a:r>
              <a:rPr lang="ru-RU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Савватиевская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школа».</a:t>
            </a: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70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148" y="235131"/>
            <a:ext cx="10515600" cy="1240972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 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«Ленский 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район»  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1690688"/>
            <a:ext cx="10515601" cy="494524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муниципального образования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образовательных организаций,   подведомственных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муниципальному органу управления образованием.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Педагоги-психологи работают 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Яренская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школа»,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Урдомская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«Ленская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педагогов-психологов в: 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Козьминская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школа» (31 обучающийся),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Сойгинская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школа» (71 обучающийся),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Литвиновская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школа» (19 обучающихся), 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Иртовская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ОШ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(15 обучающихся), 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Ошлапецкая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школа» (13 обучающихся).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74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148" y="235131"/>
            <a:ext cx="10515600" cy="1240972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 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«Вельский 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район»  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102" y="1690689"/>
            <a:ext cx="10482327" cy="451170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муниципального образования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образовательных организаций,   подведомственных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муниципальному органу управления образованием.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Педагоги-психологи работают 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МБОУ 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 г. Вельска», МБОУ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Вельска», МБОУ «Средняя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№3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г.Вельска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92 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Вельска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-Вельская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№23», МБОУ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школа 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 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Кулой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Пежемская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Угреньгская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№10»;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Солгинская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 школа 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педагогов-психологов в:  МБОУ «Гимназия №4 г.Вельска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«Средняя школа 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п.Кулой»,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Усть-Шоношская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№16»,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Левковская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№7»,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Долматовская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Хозьминская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№18»,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Тегринская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основная  школа 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22»,МБОУ «Благовещенская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№5»,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Аргуновская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школа 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11»,МБОУ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№15»,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Шунемская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№19»,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Судромская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№13»,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Пакшеньгская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№12»,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Ракуло-Кокшеньгская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школа 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9»,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Верхне-Устькулойская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школа 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24», МБОУ «Вечерняя Школа», МБОУ «Вечерняя 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сменная)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№2». </a:t>
            </a:r>
          </a:p>
        </p:txBody>
      </p:sp>
    </p:spTree>
    <p:extLst>
      <p:ext uri="{BB962C8B-B14F-4D97-AF65-F5344CB8AC3E}">
        <p14:creationId xmlns:p14="http://schemas.microsoft.com/office/powerpoint/2010/main" val="95018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148" y="235131"/>
            <a:ext cx="10515600" cy="1240972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 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Красноборский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район»  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1690688"/>
            <a:ext cx="10515601" cy="494524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муниципального образования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образовательных организаций,   подведомственных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муниципальному органу управления образованием.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Педагоги-психологи работают 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МБОУ "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Красноборская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школа", МБОУ "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Черевковская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школа».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педагогов-психологов в:   МБОУ "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Белослудская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школа", МБОУ "Куликовская средняя школа", МБОУ "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Верхнеуфтюгская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 им. Д.И. Плакидина", МБОУ "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Евдская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школа", МБОУ "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Пермогорская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91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148" y="235131"/>
            <a:ext cx="10515600" cy="1240972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 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«Шенкурский муниципальный район»    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1690688"/>
            <a:ext cx="10515601" cy="494524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муниципального образования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образовательных организаций,   подведомственных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муниципальному органу управления образованием.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Педагоги-психологи работают 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МБОУ «Шенкурская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Ровдинская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Устьпаденьгская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школа».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педагогов-психологов в: 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Шеговарская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Наводовская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школа».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23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74" y="653144"/>
            <a:ext cx="10922726" cy="608729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Педагоги-психологи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работают в: </a:t>
            </a:r>
            <a:endParaRPr lang="ru-RU" sz="6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«Средняя школа № 1»,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«Средняя школа № 2», МБОУ «Средняя школа № 5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«Средняя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№8», МБОУ «Средняя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9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«Средняя школа №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«Средняя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№11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«Средняя школа №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«Средняя школа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20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«Средняя школа №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«Средняя школа №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«Средняя школа №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«Средняя школа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№28»,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Архангельская СШ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Соловецких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юнг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«Средняя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 34 имени А.И. </a:t>
            </a:r>
            <a:r>
              <a:rPr lang="ru-RU" sz="6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Клепача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 36 имени Героя Советского Союза </a:t>
            </a:r>
            <a:r>
              <a:rPr lang="ru-RU" sz="6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П.В.Усова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«Средняя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 49 имени В.Ф. </a:t>
            </a:r>
            <a:r>
              <a:rPr lang="ru-RU" sz="6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Чуданова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«Средняя 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 № 51 имени </a:t>
            </a:r>
            <a:r>
              <a:rPr lang="ru-RU" sz="6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Ф.А.Абрамова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 № 55 имени </a:t>
            </a:r>
            <a:r>
              <a:rPr lang="ru-RU" sz="6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А.И.Анощенкова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«Средняя 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«Основная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 12 имени  Героя Российской Федерации генерал-полковника И.В.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Коробова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«Основная 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 69 имени А.А.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Ефремова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«Средняя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 93 имени 77-ой Гвардейской Московско-Черниговской стрелковой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дивизии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 95 имени П.Г. </a:t>
            </a:r>
            <a:r>
              <a:rPr lang="ru-RU" sz="6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Лушева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"Эколого-биологический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лицей имени академика </a:t>
            </a:r>
            <a:r>
              <a:rPr lang="ru-RU" sz="6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Н.П.Лаверова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 «Гимназия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3 имени </a:t>
            </a:r>
            <a:r>
              <a:rPr lang="ru-RU" sz="6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К.П.Гемп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«Гимназия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«Гимназия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24», МБОУ «Гимназия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25».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717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148" y="235131"/>
            <a:ext cx="10515600" cy="1240972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 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«Холмогорский муниципальный район»    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1690688"/>
            <a:ext cx="10515601" cy="494524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муниципального образования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образовательных организаций,   подведомственных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муниципальному органу управления образованием.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Педагоги-психологи работают в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«Холмогорская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имени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М.В.Ломонососва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Емецкая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школа»,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Луковецкая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(0,5 ставки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педагогов-психологов в: 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Брин-Наволоцкая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школа», 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Светлозерская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школа»,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«Ломоносовская школа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Матигорская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Рембуевская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школа»,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«Двинская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школа»,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Усть-Пинежская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школа»,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Кехотская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школа»,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Белогорская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04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148" y="235131"/>
            <a:ext cx="10515600" cy="124097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Верхнетоемский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район»    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1690688"/>
            <a:ext cx="10515601" cy="494524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муниципального образования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образовательных организаций – юридических лиц,   подведомственных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муниципальному органу управления образованием.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Педагоги-психологи работают 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Верхнетоемская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Корниловская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Авнюгская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Афанасьевская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Горковская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педагогов-психологов в: 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Выйская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Зеленниковская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Нижнетоемская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148" y="235131"/>
            <a:ext cx="10515600" cy="124097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Виноградовский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муниципальный округ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1690688"/>
            <a:ext cx="10515601" cy="494524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муниципального образования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образовательных организаций – юридических лиц,   подведомственных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муниципальному органу управления образованием.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Педагоги-психологи работают 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Березниковская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 имени Коробова В.К.»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01.09.2022,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Сельменьгская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01.10.2022,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Рочегодская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01.09.2022.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педагогов-психологов в:  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Хетовская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основная школа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Осиновская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основная школа»,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Устьваеньгская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7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148" y="235131"/>
            <a:ext cx="10515600" cy="124097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Виноградовский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муниципальный округ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1690688"/>
            <a:ext cx="10515601" cy="494524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муниципального образования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образовательных организаций – юридических лиц,   подведомственных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муниципальному органу управления образованием.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Педагоги-психологи работают 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Березниковская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 имени Коробова В.К.»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01.09.2022,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Сельменьгская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01.10.2022,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Рочегодская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01.09.2022.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педагогов-психологов в:  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Хетовская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основная школа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Осиновская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основная школа»,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Устьваеньгская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7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Семейная диспетчерская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«Семейная диспетчерская» Министерства труда, занятости и социального развития: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Городской округ «Архангельск», тел: 65-85-17</a:t>
            </a:r>
          </a:p>
          <a:p>
            <a:endParaRPr lang="ru-RU" sz="2400" dirty="0" smtClean="0"/>
          </a:p>
          <a:p>
            <a:pPr algn="just"/>
            <a:r>
              <a:rPr lang="ru-RU" sz="2400" dirty="0" smtClean="0"/>
              <a:t>МО «Вельский  муниципальной район», тел: 8-800-101-66-31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 экстренной психологической помощи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Горячая линия по оказанию помощи родителям 8 -800-444-22-32</a:t>
            </a:r>
          </a:p>
          <a:p>
            <a:pPr>
              <a:buNone/>
            </a:pPr>
            <a:r>
              <a:rPr lang="ru-RU" sz="2400" i="1" dirty="0" smtClean="0"/>
              <a:t>	Бесплатно. Работает с 08.00 до 20.00 по рабочим дням</a:t>
            </a:r>
          </a:p>
          <a:p>
            <a:r>
              <a:rPr lang="ru-RU" sz="2400" b="1" dirty="0" smtClean="0"/>
              <a:t>Горячая линия Центра экстренной психологической помощи МЧС России </a:t>
            </a:r>
          </a:p>
          <a:p>
            <a:pPr>
              <a:buNone/>
            </a:pPr>
            <a:r>
              <a:rPr lang="ru-RU" sz="2400" b="1" dirty="0" smtClean="0"/>
              <a:t>	8-495-989-50-50</a:t>
            </a:r>
          </a:p>
          <a:p>
            <a:pPr>
              <a:buNone/>
            </a:pPr>
            <a:r>
              <a:rPr lang="ru-RU" sz="2400" i="1" dirty="0" smtClean="0"/>
              <a:t>	Стоимость – по тарифному плану оператора связи, работает круглосуточно.</a:t>
            </a:r>
          </a:p>
          <a:p>
            <a:r>
              <a:rPr lang="ru-RU" sz="2400" b="1" dirty="0" smtClean="0"/>
              <a:t>Единый Общероссийский телефон доверия для детей, подростков и их родителей: 8-800-200-122</a:t>
            </a:r>
          </a:p>
          <a:p>
            <a:pPr>
              <a:buNone/>
            </a:pPr>
            <a:r>
              <a:rPr lang="ru-RU" sz="2400" i="1" dirty="0" smtClean="0"/>
              <a:t>	Бесплатно. Работает круглосуточно</a:t>
            </a:r>
            <a:endParaRPr lang="ru-RU" sz="2400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почитать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1) </a:t>
            </a:r>
            <a:r>
              <a:rPr lang="ru-RU" b="1" i="1" dirty="0" smtClean="0"/>
              <a:t>Общаться с ребёнком. Как? </a:t>
            </a:r>
            <a:r>
              <a:rPr lang="ru-RU" dirty="0" smtClean="0"/>
              <a:t>/ Ю.Б. </a:t>
            </a:r>
            <a:r>
              <a:rPr lang="ru-RU" dirty="0" err="1" smtClean="0"/>
              <a:t>Гиппенрейтер</a:t>
            </a:r>
            <a:r>
              <a:rPr lang="ru-RU" dirty="0" smtClean="0"/>
              <a:t>. – М.: АСТ, 2008. </a:t>
            </a:r>
          </a:p>
          <a:p>
            <a:pPr>
              <a:buNone/>
            </a:pPr>
            <a:r>
              <a:rPr lang="ru-RU" dirty="0" smtClean="0"/>
              <a:t>	Само название книги уже говорит за себя. Как можно и нужно общаться с неуправляемым ребенком, чтобы он слушался? Как общаться с разгневанным или чем-то расстроенным ребёнком? Как общаться с людьми в принципе? Эта работа стала классическим трудом по воспитанию детей и помогла найти общий язык с ребёнком уже не одному поколению родителей. </a:t>
            </a:r>
          </a:p>
          <a:p>
            <a:r>
              <a:rPr lang="ru-RU" dirty="0" smtClean="0"/>
              <a:t>2) </a:t>
            </a:r>
            <a:r>
              <a:rPr lang="ru-RU" b="1" i="1" dirty="0" smtClean="0"/>
              <a:t>Книга для неидеальных родителей</a:t>
            </a:r>
            <a:r>
              <a:rPr lang="ru-RU" b="1" dirty="0" smtClean="0"/>
              <a:t>, или Жизнь на свободную тему</a:t>
            </a:r>
            <a:r>
              <a:rPr lang="ru-RU" dirty="0" smtClean="0"/>
              <a:t>. / Ирина </a:t>
            </a:r>
            <a:r>
              <a:rPr lang="ru-RU" dirty="0" err="1" smtClean="0"/>
              <a:t>Млодик</a:t>
            </a:r>
            <a:r>
              <a:rPr lang="ru-RU" dirty="0" smtClean="0"/>
              <a:t>. (Родительская библиотека). — М.: Генезис, 2009. 3-е изд. — 232 с. </a:t>
            </a:r>
          </a:p>
          <a:p>
            <a:pPr>
              <a:buNone/>
            </a:pPr>
            <a:r>
              <a:rPr lang="ru-RU" dirty="0" smtClean="0"/>
              <a:t>	Эта книга — не руководство по эксплуатации прибора под названием «ребенок», это размышления и наблюдения опытного психолога, работающего со взрослыми и детьми, чьи судьбы, истории и примеры могут помочь каждому, кто хочет вырастить счастливого человека, творящего собственную судьбу, она о том, как не воспитывать, а жить любя.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почитать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3</a:t>
            </a:r>
            <a:r>
              <a:rPr lang="ru-RU" i="1" dirty="0" smtClean="0"/>
              <a:t>) </a:t>
            </a:r>
            <a:r>
              <a:rPr lang="ru-RU" b="1" i="1" dirty="0" smtClean="0"/>
              <a:t>Как любить ребёнка </a:t>
            </a:r>
            <a:r>
              <a:rPr lang="ru-RU" dirty="0" smtClean="0"/>
              <a:t>/ </a:t>
            </a:r>
            <a:r>
              <a:rPr lang="ru-RU" dirty="0" err="1" smtClean="0"/>
              <a:t>Януш</a:t>
            </a:r>
            <a:r>
              <a:rPr lang="ru-RU" dirty="0" smtClean="0"/>
              <a:t> Корчак. Издательство «Книга», 1980. </a:t>
            </a:r>
          </a:p>
          <a:p>
            <a:pPr>
              <a:buNone/>
            </a:pPr>
            <a:r>
              <a:rPr lang="ru-RU" dirty="0" smtClean="0"/>
              <a:t>	Не только поляки чтут выбор своего бессмертного учителя не бросать своих подопечных до самого конца. Его имя внесено в святцы и мировой педагогики, и элементарной человеческой порядочности. И именно в его устах, под его пером в высшей степени правомерно звучит дидактическое, даже назидательное наставление: как любить детей. </a:t>
            </a:r>
          </a:p>
          <a:p>
            <a:r>
              <a:rPr lang="ru-RU" dirty="0" smtClean="0"/>
              <a:t>4) </a:t>
            </a:r>
            <a:r>
              <a:rPr lang="ru-RU" b="1" i="1" dirty="0" smtClean="0"/>
              <a:t>Воспитание без стресса</a:t>
            </a:r>
            <a:r>
              <a:rPr lang="ru-RU" i="1" dirty="0" smtClean="0"/>
              <a:t> </a:t>
            </a:r>
            <a:r>
              <a:rPr lang="ru-RU" dirty="0" smtClean="0"/>
              <a:t>/ </a:t>
            </a:r>
            <a:r>
              <a:rPr lang="ru-RU" dirty="0" err="1" smtClean="0"/>
              <a:t>Марвин</a:t>
            </a:r>
            <a:r>
              <a:rPr lang="ru-RU" dirty="0" smtClean="0"/>
              <a:t> Маршалл. Издательство «</a:t>
            </a:r>
            <a:r>
              <a:rPr lang="ru-RU" dirty="0" err="1" smtClean="0"/>
              <a:t>Эксмо</a:t>
            </a:r>
            <a:r>
              <a:rPr lang="ru-RU" dirty="0" smtClean="0"/>
              <a:t>». 2013. </a:t>
            </a:r>
          </a:p>
          <a:p>
            <a:pPr>
              <a:buNone/>
            </a:pPr>
            <a:r>
              <a:rPr lang="ru-RU" dirty="0" smtClean="0"/>
              <a:t>	Воспитание детей – это навык. И, как любой другой навык, требует освоения. Книга всемирно известного эксперта по воспитанию доктора </a:t>
            </a:r>
            <a:r>
              <a:rPr lang="ru-RU" dirty="0" err="1" smtClean="0"/>
              <a:t>Марвина</a:t>
            </a:r>
            <a:r>
              <a:rPr lang="ru-RU" dirty="0" smtClean="0"/>
              <a:t> Маршалла преобразит родительскую жизнь. Она расскажет о том, как вырастить детей успешными, самостоятельными и ответственными, не прибегая при этом к подкупам, угрозам или наказаниям.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почитать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5) </a:t>
            </a:r>
            <a:r>
              <a:rPr lang="ru-RU" sz="2400" b="1" i="1" dirty="0" smtClean="0"/>
              <a:t>Что нужно знать родителям о подростковых суицидах? </a:t>
            </a:r>
            <a:r>
              <a:rPr lang="ru-RU" sz="2400" dirty="0" smtClean="0"/>
              <a:t>/ под ред. </a:t>
            </a:r>
            <a:r>
              <a:rPr lang="ru-RU" sz="2400" dirty="0" err="1" smtClean="0"/>
              <a:t>Вихристюк</a:t>
            </a:r>
            <a:r>
              <a:rPr lang="ru-RU" sz="2400" dirty="0" smtClean="0"/>
              <a:t> О.В., – М.: МГППУ, 2013 – 67 </a:t>
            </a:r>
            <a:r>
              <a:rPr lang="ru-RU" sz="2400" smtClean="0"/>
              <a:t>с.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В книге в доступной форме представлены научно-практические наработки, связанные с особенностями суицидального поведения современных подростков и молодежи; описаны факторы, симптомы суицидального поведения подростков. Книга содержит рекомендации родителям, на что в поведении ребенка стоит особо обращать внимание, как подготовиться и побеседовать с подростком на тему жизни и смерти, смысла жизни, куда, в случае необходимости, стоит обратиться за помощью </a:t>
            </a:r>
            <a:r>
              <a:rPr lang="ru-RU" dirty="0" smtClean="0"/>
              <a:t>специалистов.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7532" y="1201783"/>
            <a:ext cx="10624867" cy="451753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САЙТ «Я - РОДИТЕЛЬ»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https://www.ya-roditel.ru/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«ПОМОЩЬ РЯДОМ»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/>
              </a:rPr>
              <a:t>https://pomoschryadom.ru/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ЛИГА БЕЗОПАСНОГО ИНТЕРНЕТА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/>
              </a:rPr>
              <a:t>https://ligainternet.ru/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ДЕТИ РОССИИ ОНЛАЙН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5"/>
              </a:rPr>
              <a:t>http://detionline.com/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ТВОЯ ТЕРРИТОРИЯ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6"/>
              </a:rPr>
              <a:t>https://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vk.com/tvoya_territoria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568"/>
              </a:spcBef>
              <a:spcAft>
                <a:spcPts val="567"/>
              </a:spcAft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2400" spc="-1" dirty="0" smtClean="0">
                <a:latin typeface="Times New Roman"/>
              </a:rPr>
              <a:t>«ИНТЕРНЕТ БЕЗ УГРОЗ»  </a:t>
            </a:r>
            <a:r>
              <a:rPr lang="en-US" sz="2400" u="sng" spc="-1" dirty="0" smtClean="0">
                <a:solidFill>
                  <a:srgbClr val="0563C1"/>
                </a:solidFill>
                <a:latin typeface="Times New Roman"/>
              </a:rPr>
              <a:t>https://</a:t>
            </a:r>
            <a:r>
              <a:rPr lang="en-US" sz="2400" u="sng" spc="-1" dirty="0" err="1" smtClean="0">
                <a:solidFill>
                  <a:srgbClr val="0563C1"/>
                </a:solidFill>
                <a:latin typeface="Times New Roman"/>
              </a:rPr>
              <a:t>интернетбезугроз.рф</a:t>
            </a:r>
            <a:r>
              <a:rPr lang="en-US" sz="2400" u="sng" spc="-1" dirty="0" smtClean="0">
                <a:solidFill>
                  <a:srgbClr val="0563C1"/>
                </a:solidFill>
                <a:latin typeface="Times New Roman"/>
              </a:rPr>
              <a:t>/</a:t>
            </a:r>
            <a:endParaRPr lang="ru-RU" sz="2400" u="sng" spc="-1" dirty="0" smtClean="0">
              <a:solidFill>
                <a:srgbClr val="000000"/>
              </a:solidFill>
              <a:latin typeface="Times New Roman"/>
              <a:ea typeface="Noto Sans CJK SC"/>
            </a:endParaRPr>
          </a:p>
          <a:p>
            <a:pPr>
              <a:spcBef>
                <a:spcPts val="1568"/>
              </a:spcBef>
              <a:spcAft>
                <a:spcPts val="567"/>
              </a:spcAft>
              <a:buClr>
                <a:srgbClr val="000000"/>
              </a:buClr>
              <a:buFont typeface="Wingdings" pitchFamily="2" charset="2"/>
              <a:buChar char="Ø"/>
            </a:pPr>
            <a:r>
              <a:rPr lang="ru-RU" sz="2400" spc="-1" dirty="0" smtClean="0">
                <a:solidFill>
                  <a:srgbClr val="000000"/>
                </a:solidFill>
                <a:latin typeface="Times New Roman"/>
                <a:ea typeface="Noto Sans CJK SC"/>
              </a:rPr>
              <a:t>ЧТО ТЫ ЗНАЕШЬ О ПЕРСОНАЛЬНЫХ ДАННЫХ </a:t>
            </a:r>
            <a:r>
              <a:rPr lang="ru-RU" sz="2400" u="sng" spc="-1" dirty="0" smtClean="0">
                <a:solidFill>
                  <a:srgbClr val="0070C0"/>
                </a:solidFill>
                <a:latin typeface="Times New Roman"/>
                <a:ea typeface="Noto Sans CJK SC"/>
              </a:rPr>
              <a:t>http://персональныеданные.дети</a:t>
            </a:r>
          </a:p>
          <a:p>
            <a:pPr>
              <a:spcBef>
                <a:spcPts val="1568"/>
              </a:spcBef>
              <a:spcAft>
                <a:spcPts val="567"/>
              </a:spcAft>
              <a:buClr>
                <a:srgbClr val="000000"/>
              </a:buClr>
              <a:buFont typeface="Wingdings" pitchFamily="2" charset="2"/>
              <a:buChar char="Ø"/>
            </a:pPr>
            <a:r>
              <a:rPr lang="ru-RU" sz="2400" spc="-1" dirty="0" smtClean="0">
                <a:solidFill>
                  <a:srgbClr val="000000"/>
                </a:solidFill>
                <a:latin typeface="Times New Roman"/>
                <a:ea typeface="Noto Sans CJK SC"/>
              </a:rPr>
              <a:t> «ТЕРРИТОРИЯ БЕЗОПАСНОСТИ»  </a:t>
            </a:r>
            <a:r>
              <a:rPr lang="ru-RU" sz="2400" u="sng" spc="-1" dirty="0" smtClean="0">
                <a:solidFill>
                  <a:srgbClr val="0070C0"/>
                </a:solidFill>
                <a:latin typeface="Times New Roman"/>
                <a:ea typeface="Noto Sans CJK SC"/>
              </a:rPr>
              <a:t>https://киберстандарт.рф/ </a:t>
            </a:r>
          </a:p>
          <a:p>
            <a:pP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3771"/>
            <a:ext cx="10515600" cy="539319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педагогов-психологов в: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школа № 4 имени Н.М. Рубцова»,  МБОУ «Средняя школа № 17», МБОУ «Средняя школа № 23 им. А.С. Пушкина», МБОУ «Средняя школа № 30», МБОУ «Средняя школа № 33», МБОУ «Средняя школа №35 имени Героя Советского Союза П.И.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Галушина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 МБОУ «Средняя школа № 37»,  МБОУ «Средняя школа № 43», МБОУ «Средняя школа № 45»,  МБОУ «Средняя школа № 50 имени дважды Героя Советского Союза А.О. Шабалина», МБОУ «Средняя школа № 52 имени Героя Советского Союза Г.И. Катарина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«Средняя школа № 54»,  МБОУ 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59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Героя Советского Союза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М.Е.Родионова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«Средняя школа № 60», МБОУ «Средняя 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 имени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Героя Советского Союза В.Ф.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Маргелова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"»,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№ 70 имени Александра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Грина», МБОУ  «Средняя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 «Средняя  школа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82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«Гимназия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21 имени лауреата Нобелевской премии И.А.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Бродского», </a:t>
            </a:r>
            <a:r>
              <a:rPr lang="ru-RU" sz="2000" dirty="0" smtClean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 "Основная  школа № 48"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07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округ Архангельской области</a:t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«Северодвинск»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2076993"/>
            <a:ext cx="11064241" cy="432380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образовательное учреждение «Центр психолого-педагогической, медицинской и социальной помощи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территории городского округа расположены 28 муниципальных общеобразовательных организаций, 32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дошкольные образовательные организации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27 (юридические лица) + 5 (структурные подразделения общеобразовательных организаций), подведомственных муниципальному органу управления образованием.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Педагоги-психологи работают в  26 муниципальных общеобразовательных организациях, в  30 дошкольных образовательных организациях. 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общеобразовательное учреждение «Средняя общеобразовательная школа № 26» + структурное подразделение «Детский сад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Клюковка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общеобразовательное учреждение «Средняя общеобразовательная школа № 36» + структурное подразделение «Детский сад», сопровождаются специалистами МБОУ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ЦППМСП.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24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</a:t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«Приморский муниципальный район»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2076993"/>
            <a:ext cx="11064241" cy="432380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Педагоги-психологи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работают в: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Уемская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школа»,  МБОУ «Васьковская средняя школа»,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Катунинская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школа», МБОУ «Бобровская средняя школа», МБОУ «Заостровская средняя школа»,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Талажская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школа», МБОУ «Приморская средняя школа»,  филиал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Пустошинская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 – детский сад»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Ластольская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педагогов-психологов в: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Ластольская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школа», МБОУ «Летне-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Золотицкая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школа»,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Патракеевская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школа»,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Соловецкая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6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округ Архангельской области «Котлас»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2076993"/>
            <a:ext cx="11064241" cy="432380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психолого-педагогической, медицинской и социальной помощи «Радуга» (Центр «Радуга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 - структурное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подразделение МОУ «Средняя общеобразовательная школа №7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2021-2022 учебном году в 13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городского округа осуществляют деятельность 15 педагогов-психологов, в 18 дошкольных образовательных организациях – 16 педагогов-психологов.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Педагоги-психологи работают в: МОУ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МОУ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 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«Общеобразовательный лицей №3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 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№4 им Ю.А. Гагарина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МОУ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 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«Средняя общеобразовательная школа № 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 17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«Средняя общеобразовательная школа № 18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«Средняя общеобразовательная школа № 75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 76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«Средняя общеобразовательная школа № 82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 91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 105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нет педагога-психолога.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2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5131"/>
            <a:ext cx="10515600" cy="1455557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Няндомский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муниципальной район»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2076993"/>
            <a:ext cx="11064241" cy="432380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 расположены 15 образовательных организаций,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подведомственных муниципальному органу управления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образованием. 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Педагоги-психологи работают в: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Шалакушская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структурном подразделении  «Средняя школа №6»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школа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школа № 7 города».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Нет педагогов-психологов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в: МБОУ «Средняя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Лепшинская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««Вечерняя (сменная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5 города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Няндома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, МБОУ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Мошинская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8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5131"/>
            <a:ext cx="10515600" cy="1455557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«Онежский муниципальной район»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1881051"/>
            <a:ext cx="11064241" cy="451974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психолого-педагогической, медицинской и социальной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- структурное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подразделение МБОУ «Средняя общеобразовательная школа №1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г.Онеги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 расположены 13 образовательных организаций-юридических лиц,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подведомственных муниципальному органу управления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образованием. 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Педагоги-психологи работают в:  МБОУ 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г.Онеги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№4 им. Дважды Героя Советского Союза 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А.О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Шабалина»,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Чекуевская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Кодинская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школа»;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Нет педагогов-психологов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«Средняя 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г. Онеги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«Основная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№3 г. Онеги»,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Малошуйская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«Покровская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Глазанская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школа»,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Золотухская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школа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Нименьгская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школа»,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Порожская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школа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«Открытая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(сменная) общеобразовательная школа г. Онеги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35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5131"/>
            <a:ext cx="10515600" cy="1455557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«Лешуконский муниципальной район»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1881051"/>
            <a:ext cx="11064241" cy="451974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муниципального образования расположены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школ (4 юридических лица – средних школ, 1 – структурное подразделение основная школа, 1 – структурное подразделение начальная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школа),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подведомственных муниципальному органу управления образованием.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Педагоги-психологи работают в: 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Устьвашская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Лешуконская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Вожгорская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0,25 ставки,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Койнасская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- 0,25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ставки.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педагогов-психологов в: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структурном подразделении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Ценогорская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основная школа»,  структурном подразделении  «Начальная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с.Юрома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99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2861</Words>
  <Application>Microsoft Office PowerPoint</Application>
  <PresentationFormat>Произвольный</PresentationFormat>
  <Paragraphs>171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Городской округ «Архангельск»</vt:lpstr>
      <vt:lpstr>Презентация PowerPoint</vt:lpstr>
      <vt:lpstr>Презентация PowerPoint</vt:lpstr>
      <vt:lpstr>Городской округ Архангельской области  «Северодвинск»</vt:lpstr>
      <vt:lpstr>Муниципальное образование  «Приморский муниципальный район»</vt:lpstr>
      <vt:lpstr> Городской округ Архангельской области «Котлас»</vt:lpstr>
      <vt:lpstr>Муниципальное образование  «Няндомский муниципальной район»</vt:lpstr>
      <vt:lpstr>Муниципальное образование  «Онежский муниципальной район»</vt:lpstr>
      <vt:lpstr>Муниципальное образование  «Лешуконский муниципальной район»</vt:lpstr>
      <vt:lpstr>Муниципальное образование  «Мезенский муниципальный район»</vt:lpstr>
      <vt:lpstr>Плесецкий муниципальный округ</vt:lpstr>
      <vt:lpstr>  Вилегодский муниципальный округ</vt:lpstr>
      <vt:lpstr> Муниципальное образование  «Пинежский муниципальной район»  </vt:lpstr>
      <vt:lpstr>  Каргопольский муниципальный округ  </vt:lpstr>
      <vt:lpstr>Муниципальное образование  «Котласский муниципальной район»    </vt:lpstr>
      <vt:lpstr>Муниципальное образование  «Ленский  муниципальной район»    </vt:lpstr>
      <vt:lpstr>Муниципальное образование  «Вельский  муниципальной район»    </vt:lpstr>
      <vt:lpstr>Муниципальное образование  «Красноборский муниципальной район»    </vt:lpstr>
      <vt:lpstr>Муниципальное образование  «Шенкурский муниципальный район»    </vt:lpstr>
      <vt:lpstr>Муниципальное образование  «Холмогорский муниципальный район»    </vt:lpstr>
      <vt:lpstr>Муниципальное образование  «Верхнетоемский муниципальный район»    </vt:lpstr>
      <vt:lpstr> Виноградовский  муниципальный округ</vt:lpstr>
      <vt:lpstr> Виноградовский  муниципальный округ</vt:lpstr>
      <vt:lpstr>Семейная диспетчерская</vt:lpstr>
      <vt:lpstr>Телефоны экстренной психологической помощи</vt:lpstr>
      <vt:lpstr> Что почитать</vt:lpstr>
      <vt:lpstr> Что почитать</vt:lpstr>
      <vt:lpstr> Что почитать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ПОДРОСТКОВАЯ ЛЮБОВЬ:      БОЯТЬСЯ ИЛИ БЫТЬ РЯДОМ?</dc:title>
  <dc:creator>user</dc:creator>
  <cp:lastModifiedBy>Конференц-зал</cp:lastModifiedBy>
  <cp:revision>72</cp:revision>
  <dcterms:created xsi:type="dcterms:W3CDTF">2020-09-02T12:55:09Z</dcterms:created>
  <dcterms:modified xsi:type="dcterms:W3CDTF">2022-11-17T14:18:33Z</dcterms:modified>
</cp:coreProperties>
</file>