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9" r:id="rId3"/>
    <p:sldId id="442" r:id="rId4"/>
    <p:sldId id="437" r:id="rId5"/>
    <p:sldId id="443" r:id="rId6"/>
    <p:sldId id="430" r:id="rId7"/>
    <p:sldId id="444" r:id="rId8"/>
    <p:sldId id="431" r:id="rId9"/>
    <p:sldId id="445" r:id="rId10"/>
    <p:sldId id="402" r:id="rId11"/>
    <p:sldId id="446" r:id="rId12"/>
    <p:sldId id="447" r:id="rId13"/>
    <p:sldId id="448" r:id="rId14"/>
    <p:sldId id="450" r:id="rId15"/>
    <p:sldId id="401" r:id="rId16"/>
    <p:sldId id="432" r:id="rId17"/>
    <p:sldId id="403" r:id="rId18"/>
    <p:sldId id="404" r:id="rId19"/>
    <p:sldId id="378" r:id="rId20"/>
    <p:sldId id="405" r:id="rId21"/>
    <p:sldId id="451" r:id="rId22"/>
    <p:sldId id="411" r:id="rId23"/>
    <p:sldId id="434" r:id="rId24"/>
    <p:sldId id="439" r:id="rId25"/>
    <p:sldId id="440" r:id="rId26"/>
    <p:sldId id="441" r:id="rId27"/>
    <p:sldId id="427" r:id="rId28"/>
    <p:sldId id="428" r:id="rId2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AF"/>
    <a:srgbClr val="FF66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&#1056;&#1086;&#1084;&#1072;&#1085;%20&#1041;&#1086;&#1083;&#1076;&#1099;&#1088;&#1077;&#1074;\YandexDisk\&#1059;&#1095;&#1077;&#1073;&#1085;&#1080;&#1082;%20&#1048;&#1089;&#1090;&#1086;&#1088;&#1080;&#1103;%20&#1040;&#1088;&#1093;&#1072;&#1085;&#1075;&#1077;&#1083;&#1100;&#1089;&#1082;&#1086;&#1075;&#1086;%20&#1057;&#1077;&#1074;&#1077;&#1088;&#1072;\6-11%20&#1082;&#1083;&#1072;&#1089;&#1089;.%20&#1040;&#1090;&#1083;&#1072;&#1089;\&#1044;&#1086;&#1087;&#1086;&#1083;&#1085;&#1077;&#1085;&#1080;&#1077;%20&#1082;%20&#1072;&#1090;&#1083;&#1072;&#1089;&#1091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&#1056;&#1086;&#1084;&#1072;&#1085;%20&#1041;&#1086;&#1083;&#1076;&#1099;&#1088;&#1077;&#1074;\YandexDisk\&#1059;&#1095;&#1077;&#1073;&#1085;&#1080;&#1082;%20&#1048;&#1089;&#1090;&#1086;&#1088;&#1080;&#1103;%20&#1040;&#1088;&#1093;&#1072;&#1085;&#1075;&#1077;&#1083;&#1100;&#1089;&#1082;&#1086;&#1075;&#1086;%20&#1057;&#1077;&#1074;&#1077;&#1088;&#1072;\6-11%20&#1082;&#1083;&#1072;&#1089;&#1089;.%20&#1040;&#1090;&#1083;&#1072;&#1089;\&#1044;&#1086;&#1087;&#1086;&#1083;&#1085;&#1077;&#1085;&#1080;&#1077;%20&#1082;%20&#1072;&#1090;&#1083;&#1072;&#1089;&#10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занятости, 1950 г.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022685506486521"/>
          <c:w val="0.74415545248321291"/>
          <c:h val="0.78936093198324386"/>
        </c:manualLayout>
      </c:layout>
      <c:pie3DChart>
        <c:varyColors val="1"/>
        <c:ser>
          <c:idx val="0"/>
          <c:order val="0"/>
          <c:tx>
            <c:strRef>
              <c:f>Лист1!$B$64</c:f>
              <c:strCache>
                <c:ptCount val="1"/>
                <c:pt idx="0">
                  <c:v>1950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49-4D47-90C8-D5A889F15A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49-4D47-90C8-D5A889F15A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49-4D47-90C8-D5A889F15A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249-4D47-90C8-D5A889F15A0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249-4D47-90C8-D5A889F15A0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249-4D47-90C8-D5A889F15A09}"/>
              </c:ext>
            </c:extLst>
          </c:dPt>
          <c:dLbls>
            <c:dLbl>
              <c:idx val="1"/>
              <c:layout>
                <c:manualLayout>
                  <c:x val="-2.8432708343018717E-3"/>
                  <c:y val="-0.1750403678216708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49-4D47-90C8-D5A889F15A09}"/>
                </c:ext>
              </c:extLst>
            </c:dLbl>
            <c:dLbl>
              <c:idx val="4"/>
              <c:layout>
                <c:manualLayout>
                  <c:x val="0.11050563063465782"/>
                  <c:y val="0.1183823520369199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49-4D47-90C8-D5A889F15A09}"/>
                </c:ext>
              </c:extLst>
            </c:dLbl>
            <c:dLbl>
              <c:idx val="5"/>
              <c:layout>
                <c:manualLayout>
                  <c:x val="6.7746422964549649E-2"/>
                  <c:y val="0.1550829431144732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249-4D47-90C8-D5A889F15A0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Лист1!$A$65:$A$70</c:f>
              <c:strCache>
                <c:ptCount val="6"/>
                <c:pt idx="0">
                  <c:v>Промышленность</c:v>
                </c:pt>
                <c:pt idx="1">
                  <c:v>Сельское хозяйство</c:v>
                </c:pt>
                <c:pt idx="2">
                  <c:v>Строительство</c:v>
                </c:pt>
                <c:pt idx="3">
                  <c:v>Транспорт и связь</c:v>
                </c:pt>
                <c:pt idx="4">
                  <c:v>Торговля и общественное питание</c:v>
                </c:pt>
                <c:pt idx="5">
                  <c:v>Образование, культура и наука</c:v>
                </c:pt>
              </c:strCache>
            </c:strRef>
          </c:cat>
          <c:val>
            <c:numRef>
              <c:f>Лист1!$B$65:$B$70</c:f>
              <c:numCache>
                <c:formatCode>General</c:formatCode>
                <c:ptCount val="6"/>
                <c:pt idx="0">
                  <c:v>140.4</c:v>
                </c:pt>
                <c:pt idx="1">
                  <c:v>13.9</c:v>
                </c:pt>
                <c:pt idx="2">
                  <c:v>20.7</c:v>
                </c:pt>
                <c:pt idx="3">
                  <c:v>70.8</c:v>
                </c:pt>
                <c:pt idx="4">
                  <c:v>27.3</c:v>
                </c:pt>
                <c:pt idx="5">
                  <c:v>23.4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249-4D47-90C8-D5A889F15A0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121026161858541"/>
          <c:y val="0.19390573995785104"/>
          <c:w val="0.3406229399935391"/>
          <c:h val="0.7655600069360094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2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занятости, 1960 г.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233308297614781E-3"/>
          <c:y val="0.15384511236428824"/>
          <c:w val="0.65080981225591661"/>
          <c:h val="0.84615488763571178"/>
        </c:manualLayout>
      </c:layout>
      <c:pie3DChart>
        <c:varyColors val="1"/>
        <c:ser>
          <c:idx val="0"/>
          <c:order val="0"/>
          <c:tx>
            <c:strRef>
              <c:f>Лист1!$C$64</c:f>
              <c:strCache>
                <c:ptCount val="1"/>
                <c:pt idx="0">
                  <c:v>1960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33-4200-A80B-BAE5B37128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33-4200-A80B-BAE5B37128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33-4200-A80B-BAE5B37128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33-4200-A80B-BAE5B37128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A33-4200-A80B-BAE5B37128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A33-4200-A80B-BAE5B37128EA}"/>
              </c:ext>
            </c:extLst>
          </c:dPt>
          <c:dLbls>
            <c:dLbl>
              <c:idx val="1"/>
              <c:layout>
                <c:manualLayout>
                  <c:x val="-3.8948833101425606E-2"/>
                  <c:y val="-0.230672700278599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33-4200-A80B-BAE5B37128E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Лист1!$A$65:$A$70</c:f>
              <c:strCache>
                <c:ptCount val="6"/>
                <c:pt idx="0">
                  <c:v>Промышленность</c:v>
                </c:pt>
                <c:pt idx="1">
                  <c:v>Сельское хозяйство</c:v>
                </c:pt>
                <c:pt idx="2">
                  <c:v>Строительство</c:v>
                </c:pt>
                <c:pt idx="3">
                  <c:v>Транспорт и связь</c:v>
                </c:pt>
                <c:pt idx="4">
                  <c:v>Торговля и общественное питание</c:v>
                </c:pt>
                <c:pt idx="5">
                  <c:v>Образование, культура и наука</c:v>
                </c:pt>
              </c:strCache>
            </c:strRef>
          </c:cat>
          <c:val>
            <c:numRef>
              <c:f>Лист1!$C$65:$C$70</c:f>
              <c:numCache>
                <c:formatCode>General</c:formatCode>
                <c:ptCount val="6"/>
                <c:pt idx="0">
                  <c:v>192.2</c:v>
                </c:pt>
                <c:pt idx="1">
                  <c:v>23.9</c:v>
                </c:pt>
                <c:pt idx="2">
                  <c:v>44.5</c:v>
                </c:pt>
                <c:pt idx="3">
                  <c:v>90.3</c:v>
                </c:pt>
                <c:pt idx="4">
                  <c:v>36.6</c:v>
                </c:pt>
                <c:pt idx="5">
                  <c:v>39.5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A33-4200-A80B-BAE5B37128E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76315059639366"/>
          <c:y val="0.30042157400523156"/>
          <c:w val="0.34012019525479892"/>
          <c:h val="0.6758220461000342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2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5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1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436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4051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8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9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05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38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9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8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4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1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1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55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93E596-E204-4C80-80B8-672E55E77639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28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hart" Target="../charts/chart1.xml"/><Relationship Id="rId7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chart" Target="../charts/chart2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9A79DFBC-09F3-406F-9CEB-AEAC250CBD62}"/>
              </a:ext>
            </a:extLst>
          </p:cNvPr>
          <p:cNvSpPr/>
          <p:nvPr/>
        </p:nvSpPr>
        <p:spPr>
          <a:xfrm>
            <a:off x="331304" y="3233681"/>
            <a:ext cx="11542644" cy="3529409"/>
          </a:xfrm>
          <a:prstGeom prst="roundRect">
            <a:avLst>
              <a:gd name="adj" fmla="val 4558"/>
            </a:avLst>
          </a:prstGeom>
          <a:solidFill>
            <a:schemeClr val="tx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урока: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Политические процессы в области.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экономики области.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Реформа 1957 года.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Вклад области в укрепление обороноспособности страны.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Визит Н.С. Хрущёва в Архангельскую область.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17525A4-1D64-4B6A-9E34-CBDE3ED9CE4D}"/>
              </a:ext>
            </a:extLst>
          </p:cNvPr>
          <p:cNvGrpSpPr/>
          <p:nvPr/>
        </p:nvGrpSpPr>
        <p:grpSpPr>
          <a:xfrm>
            <a:off x="331304" y="1471747"/>
            <a:ext cx="11555896" cy="1562397"/>
            <a:chOff x="318052" y="1541025"/>
            <a:chExt cx="11555896" cy="1562397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86983892-A4CC-416B-A6FB-B3E1108B2D09}"/>
                </a:ext>
              </a:extLst>
            </p:cNvPr>
            <p:cNvSpPr/>
            <p:nvPr/>
          </p:nvSpPr>
          <p:spPr>
            <a:xfrm>
              <a:off x="318052" y="1541026"/>
              <a:ext cx="692712" cy="646331"/>
            </a:xfrm>
            <a:prstGeom prst="roundRect">
              <a:avLst>
                <a:gd name="adj" fmla="val 1994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ebdings" panose="05030102010509060703" pitchFamily="18" charset="2"/>
                </a:rPr>
                <a:t></a:t>
              </a:r>
            </a:p>
          </p:txBody>
        </p:sp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xmlns="" id="{5DBDE5EE-97A9-4ADB-B90F-C551C98D2DE5}"/>
                </a:ext>
              </a:extLst>
            </p:cNvPr>
            <p:cNvSpPr/>
            <p:nvPr/>
          </p:nvSpPr>
          <p:spPr>
            <a:xfrm>
              <a:off x="1060174" y="1541025"/>
              <a:ext cx="10813774" cy="1562397"/>
            </a:xfrm>
            <a:prstGeom prst="roundRect">
              <a:avLst>
                <a:gd name="adj" fmla="val 77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5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Охарактеризуйте процессы в области в период правления Н.С. </a:t>
              </a:r>
              <a:r>
                <a:rPr lang="ru-RU" sz="25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Хрущё-ва</a:t>
              </a:r>
              <a:r>
                <a:rPr lang="ru-RU" sz="25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Отметьте положительные и отрицательные тенденции. Сравните их с процессами предшествующего периода. Выделите общие черты и отличия.</a:t>
              </a:r>
            </a:p>
          </p:txBody>
        </p:sp>
      </p:grp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B119233E-DB08-4338-8A4A-61C6E13F51D4}"/>
              </a:ext>
            </a:extLst>
          </p:cNvPr>
          <p:cNvSpPr/>
          <p:nvPr/>
        </p:nvSpPr>
        <p:spPr>
          <a:xfrm>
            <a:off x="318052" y="94909"/>
            <a:ext cx="1166191" cy="11773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/>
              <a:t>§</a:t>
            </a:r>
            <a:r>
              <a:rPr lang="ru-RU" sz="4000" b="1" dirty="0"/>
              <a:t>10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13CC9EA0-36AC-41DB-80DC-81DAFEC35BAD}"/>
              </a:ext>
            </a:extLst>
          </p:cNvPr>
          <p:cNvSpPr/>
          <p:nvPr/>
        </p:nvSpPr>
        <p:spPr>
          <a:xfrm>
            <a:off x="1577009" y="94909"/>
            <a:ext cx="8627166" cy="1177300"/>
          </a:xfrm>
          <a:prstGeom prst="roundRect">
            <a:avLst>
              <a:gd name="adj" fmla="val 13290"/>
            </a:avLst>
          </a:prstGeom>
          <a:solidFill>
            <a:schemeClr val="tx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Архангельская область</a:t>
            </a: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1953–1964 годах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8297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26A0CD-5457-4F5B-A535-296AB6A40B21}"/>
              </a:ext>
            </a:extLst>
          </p:cNvPr>
          <p:cNvSpPr txBox="1"/>
          <p:nvPr/>
        </p:nvSpPr>
        <p:spPr>
          <a:xfrm>
            <a:off x="152400" y="3107642"/>
            <a:ext cx="61203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продукции региона. В ходе укрупнения совнархозов в ноябре 1962 года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появил-ся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Северо-западный экономический рай-он с центром в Архангельске. Это про-изошло путём соединения Архангельско-го и Карельского совнархозов — круп-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нейших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вывозу деловой древесины на Европейском Севере страны.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65488"/>
            <a:ext cx="10084904" cy="612591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Реформа 1957 года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400" y="1288472"/>
            <a:ext cx="11942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мая 1957 года в стране было создано 70 экономических административных районов, в том числе и Архангельский. Он объединил важнейшие предприятия промышленности и строительства (кроме оборонных). Для области это были лесозаготовительные, лесопильно-деревообрабатывающие предприятия и цел-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люлозно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-бумажные комбинаты. На их долю приходилось около половины валовой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492357-3615-4E7F-8CBB-BDABBE73F264}"/>
              </a:ext>
            </a:extLst>
          </p:cNvPr>
          <p:cNvSpPr txBox="1"/>
          <p:nvPr/>
        </p:nvSpPr>
        <p:spPr>
          <a:xfrm>
            <a:off x="1532707" y="6404139"/>
            <a:ext cx="4739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Здание Совнархоза в Архангельске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EC21EB-D805-456E-9778-303E8F5BF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1" y="3293099"/>
            <a:ext cx="5818909" cy="354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6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65488"/>
            <a:ext cx="10084904" cy="612591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Ситуация в сельском хозяйстве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400" y="1288472"/>
            <a:ext cx="11942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сельском хозяйстве Архангельской области, как и ранее, ощущался острый недостаток квалифицированных кадров. Сложился замкнутый круг: дефицит рабочих рук мог быть компенсирован внедрением техники, которую, в свою очередь, мешал применять тот же дефицит кадров. Это сильно мешало процессам механизации хозяйства, электрификации села, внедрению передовой агротехники и в конечном итоге — выполнению государственных заданий.</a:t>
            </a:r>
          </a:p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Выход был найден в мобилизации специалистов и комсомольской молодёжи. Её объявил Архангельский обком КПСС на пленуме в октябре 1953 года. В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-тате в 1953–1956 годах колхозы области получили тысячи новых управленцев, механиков МТС, зоотехников, агрономов. В деревню отпускали даже рабочих с лесозаводов, если они имели удостоверение тракториста. Массированное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переме-щение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сельское хозяйство трудовых ресурсов и завоз техники с предприятий Сталинграда, Минска, Харькова позволили в начале 1960-х годов вдвое увели-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чить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техническую базу села.</a:t>
            </a:r>
          </a:p>
        </p:txBody>
      </p:sp>
    </p:spTree>
    <p:extLst>
      <p:ext uri="{BB962C8B-B14F-4D97-AF65-F5344CB8AC3E}">
        <p14:creationId xmlns:p14="http://schemas.microsoft.com/office/powerpoint/2010/main" val="209742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26A0CD-5457-4F5B-A535-296AB6A40B21}"/>
              </a:ext>
            </a:extLst>
          </p:cNvPr>
          <p:cNvSpPr txBox="1"/>
          <p:nvPr/>
        </p:nvSpPr>
        <p:spPr>
          <a:xfrm>
            <a:off x="152400" y="3107642"/>
            <a:ext cx="64021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жанием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Поэтому с 1961 года организацией использования и ремонта машин стали за-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ниматься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предприятия вновь созданного объединения «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Союзсельхозтехника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</a:p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Животноводство области в этот период оказалось в двойственном положении: успехи в племенной работе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сопровожда-лись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непродуманными кампаниями.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65488"/>
            <a:ext cx="10084904" cy="612591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Противоречия в сельском хозяйстве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400" y="1288472"/>
            <a:ext cx="11942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1950-х годах в области, как и в других регионах, началось объединение мелких колхозов в укрупнённые хозяйства. Из 833 колхозов и совхозов области (кроме рыболовецких) осталось 216. В 1958 году машинно-тракторные станции были упразднены. Последовавший выкуп техники у государства колхозами и совхозами показал, что зачастую даже укрупнённые хозяйства не справляются с её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492357-3615-4E7F-8CBB-BDABBE73F264}"/>
              </a:ext>
            </a:extLst>
          </p:cNvPr>
          <p:cNvSpPr txBox="1"/>
          <p:nvPr/>
        </p:nvSpPr>
        <p:spPr>
          <a:xfrm>
            <a:off x="1827061" y="6154630"/>
            <a:ext cx="472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В архангельской глубинке </a:t>
            </a:r>
          </a:p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Фото К.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Дарендорфа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8BF615-5772-483F-BFFA-35A3836AC1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10" y="3227464"/>
            <a:ext cx="5540490" cy="36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3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26A0CD-5457-4F5B-A535-296AB6A40B21}"/>
              </a:ext>
            </a:extLst>
          </p:cNvPr>
          <p:cNvSpPr txBox="1"/>
          <p:nvPr/>
        </p:nvSpPr>
        <p:spPr>
          <a:xfrm>
            <a:off x="152400" y="3107642"/>
            <a:ext cx="64021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позволило вывести кормовые угодья за пределы заливных территорий и засевать целину. Однако на январском 1955 года Пленуме ЦК основной кормовой культурой была названа кукуруза. Опытные посадки начались и на северо-западе СССР, в том числе в Архангельской, Ленинградской, Псковской областях, Карелии.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65488"/>
            <a:ext cx="10084904" cy="612591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Противоречия в сельском хозяйстве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400" y="1288472"/>
            <a:ext cx="11942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Важное значение в этой отрасли имеет обеспеченность кормами. Она достигалась на севере с помощью травопольного севооборота: яровые травы сменяются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-мой рожью. Летом выращиванию ячменя и клевера способствовала также боль-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продолжительность светового дня. Кроме того, в 1950-х годах продолжалась расчистка  заливных  лугов  под  пастбища.  Применение  тракторов  и комбайнов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492357-3615-4E7F-8CBB-BDABBE73F264}"/>
              </a:ext>
            </a:extLst>
          </p:cNvPr>
          <p:cNvSpPr txBox="1"/>
          <p:nvPr/>
        </p:nvSpPr>
        <p:spPr>
          <a:xfrm>
            <a:off x="1827061" y="6154630"/>
            <a:ext cx="472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В архангельской глубинке </a:t>
            </a:r>
          </a:p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Фото К.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Дарендорфа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8BF615-5772-483F-BFFA-35A3836AC1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10" y="3227464"/>
            <a:ext cx="5540490" cy="36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0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26A0CD-5457-4F5B-A535-296AB6A40B21}"/>
              </a:ext>
            </a:extLst>
          </p:cNvPr>
          <p:cNvSpPr txBox="1"/>
          <p:nvPr/>
        </p:nvSpPr>
        <p:spPr>
          <a:xfrm>
            <a:off x="152400" y="3107642"/>
            <a:ext cx="71073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других районов достичь подобных показателей было сложно. В 1958–1959 годах по области, как и во всей стране, прошла волна ликвидации личных подсобных хозяйств. Поголовье коров в них сократилось в 2 раза, а свиней — в 9 раз. Более 90% оленей в Ненецком округе было сконцентрировано на государственных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предпри-ятиях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65488"/>
            <a:ext cx="10084904" cy="612591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Распространение холмогорской породы коров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400" y="1288472"/>
            <a:ext cx="11942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Рубеж 1950–1960-х годов ознаменовался успехами в дальнейшей разработке холмогорской породы коров. ЦК КПСС на пленуме в сентябре 1953 года пред-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лагал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изучать по стране опыт колхоза «Новая жизнь». Передовые доярки, за счет обильного кормления и тщательного ухода, добивались от коров-рекордсменок ежегодного надоя  в  5 тонн молока при норме по стране  в  2 тонны.  Хозяйствам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492357-3615-4E7F-8CBB-BDABBE73F264}"/>
              </a:ext>
            </a:extLst>
          </p:cNvPr>
          <p:cNvSpPr txBox="1"/>
          <p:nvPr/>
        </p:nvSpPr>
        <p:spPr>
          <a:xfrm>
            <a:off x="1827060" y="6154630"/>
            <a:ext cx="5432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Корова холмогорской породы</a:t>
            </a:r>
          </a:p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Современная фотография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8CF4B8B-6338-425B-83E1-A0FD35C28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33" y="3312059"/>
            <a:ext cx="4727468" cy="35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2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A304F65-958B-4025-B07F-BB9F767E4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8" name="Таблица 107">
            <a:extLst>
              <a:ext uri="{FF2B5EF4-FFF2-40B4-BE49-F238E27FC236}">
                <a16:creationId xmlns:a16="http://schemas.microsoft.com/office/drawing/2014/main" xmlns="" id="{0BB5C0B5-48C5-4480-98F5-6B47CDBF6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999726"/>
              </p:ext>
            </p:extLst>
          </p:nvPr>
        </p:nvGraphicFramePr>
        <p:xfrm>
          <a:off x="5238480" y="2717377"/>
          <a:ext cx="6957489" cy="443585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425430">
                  <a:extLst>
                    <a:ext uri="{9D8B030D-6E8A-4147-A177-3AD203B41FA5}">
                      <a16:colId xmlns:a16="http://schemas.microsoft.com/office/drawing/2014/main" xmlns="" val="999144762"/>
                    </a:ext>
                  </a:extLst>
                </a:gridCol>
                <a:gridCol w="1177353">
                  <a:extLst>
                    <a:ext uri="{9D8B030D-6E8A-4147-A177-3AD203B41FA5}">
                      <a16:colId xmlns:a16="http://schemas.microsoft.com/office/drawing/2014/main" xmlns="" val="3983947105"/>
                    </a:ext>
                  </a:extLst>
                </a:gridCol>
                <a:gridCol w="1177353">
                  <a:extLst>
                    <a:ext uri="{9D8B030D-6E8A-4147-A177-3AD203B41FA5}">
                      <a16:colId xmlns:a16="http://schemas.microsoft.com/office/drawing/2014/main" xmlns="" val="1245416387"/>
                    </a:ext>
                  </a:extLst>
                </a:gridCol>
                <a:gridCol w="1177353">
                  <a:extLst>
                    <a:ext uri="{9D8B030D-6E8A-4147-A177-3AD203B41FA5}">
                      <a16:colId xmlns:a16="http://schemas.microsoft.com/office/drawing/2014/main" xmlns="" val="232096322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7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1950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1960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Измен.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70792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Вывoзкa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дpeвecины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млн м</a:t>
                      </a:r>
                      <a:r>
                        <a:rPr lang="ru-RU" sz="17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7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7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380897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Древесина деловая,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тыc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м</a:t>
                      </a:r>
                      <a:r>
                        <a:rPr lang="ru-RU" sz="17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7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7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176393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Цeллюлoзa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пo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вapкe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тыc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7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292286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Бумaгa, тыc. тонн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7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490033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Киpпич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cтpoитeльный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млн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уcл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киpп</a:t>
                      </a:r>
                      <a:endParaRPr lang="ru-RU" sz="17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115,5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7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934675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Тpикoтaжныe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издeлия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тыc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шт.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7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68379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Тoвapнaя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пищeвaя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pыбнaя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пpoдукция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включaя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кoнcepвы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pыбныe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тыc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115,1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7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425234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Мяco, включая  cубпpoдукты I кaтeгopии, тыс. 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7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80654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Изделия кoлбacныe, тыс. 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7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9942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Мacлo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живoтнoe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тыс. 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7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651652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Кoндитepcкиe издeлия, тыс. 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7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86080394"/>
                  </a:ext>
                </a:extLst>
              </a:tr>
            </a:tbl>
          </a:graphicData>
        </a:graphic>
      </p:graphicFrame>
      <p:graphicFrame>
        <p:nvGraphicFramePr>
          <p:cNvPr id="80" name="Диаграмма 79">
            <a:extLst>
              <a:ext uri="{FF2B5EF4-FFF2-40B4-BE49-F238E27FC236}">
                <a16:creationId xmlns:a16="http://schemas.microsoft.com/office/drawing/2014/main" xmlns="" id="{C7526470-0DB0-4636-A386-63C3F69960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275916"/>
              </p:ext>
            </p:extLst>
          </p:nvPr>
        </p:nvGraphicFramePr>
        <p:xfrm>
          <a:off x="-5027" y="-8354"/>
          <a:ext cx="4194465" cy="2572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7B151FF-CAC6-4F0A-9054-BFA5D751FD35}"/>
              </a:ext>
            </a:extLst>
          </p:cNvPr>
          <p:cNvSpPr txBox="1"/>
          <p:nvPr/>
        </p:nvSpPr>
        <p:spPr>
          <a:xfrm>
            <a:off x="661945" y="3977590"/>
            <a:ext cx="517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Онега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BCA92531-AE61-4916-915A-A199123E9CC1}"/>
              </a:ext>
            </a:extLst>
          </p:cNvPr>
          <p:cNvSpPr/>
          <p:nvPr/>
        </p:nvSpPr>
        <p:spPr>
          <a:xfrm flipH="1" flipV="1">
            <a:off x="3061741" y="2979147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27DC4B2F-A889-48BE-85D7-C8309E04370A}"/>
              </a:ext>
            </a:extLst>
          </p:cNvPr>
          <p:cNvSpPr/>
          <p:nvPr/>
        </p:nvSpPr>
        <p:spPr>
          <a:xfrm flipH="1" flipV="1">
            <a:off x="1081861" y="4134132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803EDDD4-10ED-460A-8E55-E82548D4964B}"/>
              </a:ext>
            </a:extLst>
          </p:cNvPr>
          <p:cNvSpPr/>
          <p:nvPr/>
        </p:nvSpPr>
        <p:spPr>
          <a:xfrm flipH="1" flipV="1">
            <a:off x="1719507" y="3761961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8119022-26DD-459B-86F2-731650A313E6}"/>
              </a:ext>
            </a:extLst>
          </p:cNvPr>
          <p:cNvSpPr txBox="1"/>
          <p:nvPr/>
        </p:nvSpPr>
        <p:spPr>
          <a:xfrm>
            <a:off x="3055529" y="2796573"/>
            <a:ext cx="593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Мезень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8C338387-968B-4AC9-9CAE-C71BE7CCAA3F}"/>
              </a:ext>
            </a:extLst>
          </p:cNvPr>
          <p:cNvSpPr/>
          <p:nvPr/>
        </p:nvSpPr>
        <p:spPr>
          <a:xfrm flipH="1" flipV="1">
            <a:off x="1870301" y="3699721"/>
            <a:ext cx="155867" cy="15586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F668871-84C1-4542-8C64-BEDB76B9A44D}"/>
              </a:ext>
            </a:extLst>
          </p:cNvPr>
          <p:cNvSpPr txBox="1"/>
          <p:nvPr/>
        </p:nvSpPr>
        <p:spPr>
          <a:xfrm>
            <a:off x="920649" y="3737431"/>
            <a:ext cx="9561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Северодвинск</a:t>
            </a:r>
            <a:endParaRPr lang="ru-RU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8801D324-6EF4-4CD1-A8E0-A756B4D93F69}"/>
              </a:ext>
            </a:extLst>
          </p:cNvPr>
          <p:cNvSpPr/>
          <p:nvPr/>
        </p:nvSpPr>
        <p:spPr>
          <a:xfrm flipH="1" flipV="1">
            <a:off x="1909351" y="3737958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B60AFD6B-AB83-46D6-ACA6-47D784ACFF92}"/>
              </a:ext>
            </a:extLst>
          </p:cNvPr>
          <p:cNvSpPr/>
          <p:nvPr/>
        </p:nvSpPr>
        <p:spPr>
          <a:xfrm flipH="1" flipV="1">
            <a:off x="1075944" y="5920971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0A346173-F603-4568-85C6-FC4777D1A931}"/>
              </a:ext>
            </a:extLst>
          </p:cNvPr>
          <p:cNvSpPr/>
          <p:nvPr/>
        </p:nvSpPr>
        <p:spPr>
          <a:xfrm flipH="1" flipV="1">
            <a:off x="3675952" y="6333353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7FF73B2-F75B-4A81-95FD-602AA16BC1BA}"/>
              </a:ext>
            </a:extLst>
          </p:cNvPr>
          <p:cNvSpPr txBox="1"/>
          <p:nvPr/>
        </p:nvSpPr>
        <p:spPr>
          <a:xfrm>
            <a:off x="575830" y="5702988"/>
            <a:ext cx="744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Каргополь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C994F6CD-3CB8-4566-A4F5-42318E893A3D}"/>
              </a:ext>
            </a:extLst>
          </p:cNvPr>
          <p:cNvSpPr/>
          <p:nvPr/>
        </p:nvSpPr>
        <p:spPr>
          <a:xfrm flipH="1" flipV="1">
            <a:off x="3472665" y="3690679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6F53959A-2BF3-4805-BFBC-1087F8F92A6E}"/>
              </a:ext>
            </a:extLst>
          </p:cNvPr>
          <p:cNvSpPr/>
          <p:nvPr/>
        </p:nvSpPr>
        <p:spPr>
          <a:xfrm flipH="1" flipV="1">
            <a:off x="3011421" y="4269333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74685F94-20F2-4CFD-9824-4D53588618AE}"/>
              </a:ext>
            </a:extLst>
          </p:cNvPr>
          <p:cNvSpPr/>
          <p:nvPr/>
        </p:nvSpPr>
        <p:spPr>
          <a:xfrm flipH="1" flipV="1">
            <a:off x="2137219" y="4015149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D8370FE2-2326-4FA3-9258-FB894616F90C}"/>
              </a:ext>
            </a:extLst>
          </p:cNvPr>
          <p:cNvSpPr/>
          <p:nvPr/>
        </p:nvSpPr>
        <p:spPr>
          <a:xfrm flipH="1" flipV="1">
            <a:off x="4503444" y="5642208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6D39EDD0-5214-467F-9B14-3F0E27126793}"/>
              </a:ext>
            </a:extLst>
          </p:cNvPr>
          <p:cNvSpPr/>
          <p:nvPr/>
        </p:nvSpPr>
        <p:spPr>
          <a:xfrm flipH="1" flipV="1">
            <a:off x="3153265" y="5558791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EB5813F-7570-445B-A65B-DD9D3146749C}"/>
              </a:ext>
            </a:extLst>
          </p:cNvPr>
          <p:cNvSpPr txBox="1"/>
          <p:nvPr/>
        </p:nvSpPr>
        <p:spPr>
          <a:xfrm>
            <a:off x="3499212" y="3655953"/>
            <a:ext cx="8939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Лешуконское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EC62663-E7C7-45E7-AB0E-B0208FB237A7}"/>
              </a:ext>
            </a:extLst>
          </p:cNvPr>
          <p:cNvSpPr txBox="1"/>
          <p:nvPr/>
        </p:nvSpPr>
        <p:spPr>
          <a:xfrm>
            <a:off x="3036414" y="4146284"/>
            <a:ext cx="767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Карпогоры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A417B13-D43D-4846-8B66-D386A36BD50E}"/>
              </a:ext>
            </a:extLst>
          </p:cNvPr>
          <p:cNvSpPr txBox="1"/>
          <p:nvPr/>
        </p:nvSpPr>
        <p:spPr>
          <a:xfrm>
            <a:off x="4393136" y="5442354"/>
            <a:ext cx="576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Яренск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AE8BDE44-30F2-4822-A0D9-E5B695C5A7EF}"/>
              </a:ext>
            </a:extLst>
          </p:cNvPr>
          <p:cNvSpPr/>
          <p:nvPr/>
        </p:nvSpPr>
        <p:spPr>
          <a:xfrm flipH="1" flipV="1">
            <a:off x="2120021" y="6353444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3D6514D6-E3DA-41E7-9E0D-2D3972002B3F}"/>
              </a:ext>
            </a:extLst>
          </p:cNvPr>
          <p:cNvSpPr/>
          <p:nvPr/>
        </p:nvSpPr>
        <p:spPr>
          <a:xfrm flipH="1" flipV="1">
            <a:off x="2504641" y="6365308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3BE3F0D9-846E-4137-B891-47730F6EF750}"/>
              </a:ext>
            </a:extLst>
          </p:cNvPr>
          <p:cNvSpPr/>
          <p:nvPr/>
        </p:nvSpPr>
        <p:spPr>
          <a:xfrm flipH="1" flipV="1">
            <a:off x="1447816" y="6334085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4E13A1B6-CA25-4270-B5C9-F593AA185D6B}"/>
              </a:ext>
            </a:extLst>
          </p:cNvPr>
          <p:cNvSpPr/>
          <p:nvPr/>
        </p:nvSpPr>
        <p:spPr>
          <a:xfrm flipH="1" flipV="1">
            <a:off x="1651408" y="5115039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30885A85-DA31-4F18-AF7E-31EF7561EC8B}"/>
              </a:ext>
            </a:extLst>
          </p:cNvPr>
          <p:cNvSpPr/>
          <p:nvPr/>
        </p:nvSpPr>
        <p:spPr>
          <a:xfrm flipH="1" flipV="1">
            <a:off x="2446224" y="5127478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CC3022C0-6642-495E-8385-B3E3806BC201}"/>
              </a:ext>
            </a:extLst>
          </p:cNvPr>
          <p:cNvSpPr/>
          <p:nvPr/>
        </p:nvSpPr>
        <p:spPr>
          <a:xfrm flipH="1" flipV="1">
            <a:off x="2180171" y="4621990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AE50F935-8FA4-4876-AB84-22332BD3656F}"/>
              </a:ext>
            </a:extLst>
          </p:cNvPr>
          <p:cNvSpPr/>
          <p:nvPr/>
        </p:nvSpPr>
        <p:spPr>
          <a:xfrm flipH="1" flipV="1">
            <a:off x="1912383" y="3903808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747B1A7-D6D8-49AF-A373-E4CA7066F215}"/>
              </a:ext>
            </a:extLst>
          </p:cNvPr>
          <p:cNvSpPr txBox="1"/>
          <p:nvPr/>
        </p:nvSpPr>
        <p:spPr>
          <a:xfrm>
            <a:off x="1941389" y="3781368"/>
            <a:ext cx="10431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Первомайский</a:t>
            </a:r>
            <a:endParaRPr lang="ru-RU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133D5EF-7858-427C-BA8D-33DABFC02A93}"/>
              </a:ext>
            </a:extLst>
          </p:cNvPr>
          <p:cNvSpPr txBox="1"/>
          <p:nvPr/>
        </p:nvSpPr>
        <p:spPr>
          <a:xfrm>
            <a:off x="1830983" y="3486606"/>
            <a:ext cx="10205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АРХАНГЕЛЬСК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4F524A5-3E66-414A-AAE3-09185BF677CD}"/>
              </a:ext>
            </a:extLst>
          </p:cNvPr>
          <p:cNvSpPr txBox="1"/>
          <p:nvPr/>
        </p:nvSpPr>
        <p:spPr>
          <a:xfrm>
            <a:off x="1494751" y="4005203"/>
            <a:ext cx="796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Холмогоры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3E260A3-4075-4E72-9A5A-CEA31731D1D5}"/>
              </a:ext>
            </a:extLst>
          </p:cNvPr>
          <p:cNvSpPr txBox="1"/>
          <p:nvPr/>
        </p:nvSpPr>
        <p:spPr>
          <a:xfrm>
            <a:off x="2195997" y="4504693"/>
            <a:ext cx="533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Емецк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A0FAD1A-CEB3-49BC-BA19-E88BA1F10FE3}"/>
              </a:ext>
            </a:extLst>
          </p:cNvPr>
          <p:cNvSpPr txBox="1"/>
          <p:nvPr/>
        </p:nvSpPr>
        <p:spPr>
          <a:xfrm>
            <a:off x="1139764" y="4936163"/>
            <a:ext cx="645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Плесецк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CD8C28F-54B8-432E-8EB0-40D5F6F72914}"/>
              </a:ext>
            </a:extLst>
          </p:cNvPr>
          <p:cNvSpPr txBox="1"/>
          <p:nvPr/>
        </p:nvSpPr>
        <p:spPr>
          <a:xfrm>
            <a:off x="948182" y="6188778"/>
            <a:ext cx="607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Коноша</a:t>
            </a: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CCA722CD-1598-4614-A54E-6061C032F9DC}"/>
              </a:ext>
            </a:extLst>
          </p:cNvPr>
          <p:cNvSpPr/>
          <p:nvPr/>
        </p:nvSpPr>
        <p:spPr>
          <a:xfrm flipH="1" flipV="1">
            <a:off x="1516211" y="5913027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411501AE-0A75-43BA-9134-DA0508F7CF96}"/>
              </a:ext>
            </a:extLst>
          </p:cNvPr>
          <p:cNvSpPr/>
          <p:nvPr/>
        </p:nvSpPr>
        <p:spPr>
          <a:xfrm flipH="1" flipV="1">
            <a:off x="2414261" y="5667373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992615F8-BFF8-45CF-8ED3-B6B39F97B7CD}"/>
              </a:ext>
            </a:extLst>
          </p:cNvPr>
          <p:cNvSpPr/>
          <p:nvPr/>
        </p:nvSpPr>
        <p:spPr>
          <a:xfrm flipH="1" flipV="1">
            <a:off x="3452419" y="6066732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69184029-58D8-4D44-9F80-BEEC4806FF3F}"/>
              </a:ext>
            </a:extLst>
          </p:cNvPr>
          <p:cNvSpPr/>
          <p:nvPr/>
        </p:nvSpPr>
        <p:spPr>
          <a:xfrm flipH="1" flipV="1">
            <a:off x="4033248" y="6415625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EB9C905-CDC3-4496-84E0-2BE969C243FF}"/>
              </a:ext>
            </a:extLst>
          </p:cNvPr>
          <p:cNvSpPr txBox="1"/>
          <p:nvPr/>
        </p:nvSpPr>
        <p:spPr>
          <a:xfrm>
            <a:off x="1500884" y="5724574"/>
            <a:ext cx="6753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Няндома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5A2A640-8F12-4EEF-A1A5-95099F600F28}"/>
              </a:ext>
            </a:extLst>
          </p:cNvPr>
          <p:cNvSpPr txBox="1"/>
          <p:nvPr/>
        </p:nvSpPr>
        <p:spPr>
          <a:xfrm>
            <a:off x="1720313" y="6135751"/>
            <a:ext cx="5711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Вельск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7009BCE2-A192-4E4C-8DD9-0C449BF87DE8}"/>
              </a:ext>
            </a:extLst>
          </p:cNvPr>
          <p:cNvSpPr txBox="1"/>
          <p:nvPr/>
        </p:nvSpPr>
        <p:spPr>
          <a:xfrm>
            <a:off x="2367497" y="6158053"/>
            <a:ext cx="8748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Октябрьский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143A614-19F3-42D2-A868-F2DB3DD819F6}"/>
              </a:ext>
            </a:extLst>
          </p:cNvPr>
          <p:cNvSpPr txBox="1"/>
          <p:nvPr/>
        </p:nvSpPr>
        <p:spPr>
          <a:xfrm>
            <a:off x="2426912" y="5605730"/>
            <a:ext cx="706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Шенкурск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1902E7FF-5DE3-4D52-A3B9-E401B425738B}"/>
              </a:ext>
            </a:extLst>
          </p:cNvPr>
          <p:cNvSpPr txBox="1"/>
          <p:nvPr/>
        </p:nvSpPr>
        <p:spPr>
          <a:xfrm>
            <a:off x="2462508" y="5021452"/>
            <a:ext cx="1017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Двин. Березник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09BCDFE-6FBB-405C-B655-E1E2B1A4B955}"/>
              </a:ext>
            </a:extLst>
          </p:cNvPr>
          <p:cNvSpPr txBox="1"/>
          <p:nvPr/>
        </p:nvSpPr>
        <p:spPr>
          <a:xfrm>
            <a:off x="3122722" y="5363775"/>
            <a:ext cx="855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Верх. Тойма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EF950D6-5193-4C16-AE86-294AE87C89CC}"/>
              </a:ext>
            </a:extLst>
          </p:cNvPr>
          <p:cNvSpPr txBox="1"/>
          <p:nvPr/>
        </p:nvSpPr>
        <p:spPr>
          <a:xfrm>
            <a:off x="3318070" y="5847685"/>
            <a:ext cx="871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Красноборск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4CFDC4C-0412-437A-A32D-9BEB79770AD5}"/>
              </a:ext>
            </a:extLst>
          </p:cNvPr>
          <p:cNvSpPr txBox="1"/>
          <p:nvPr/>
        </p:nvSpPr>
        <p:spPr>
          <a:xfrm>
            <a:off x="3216847" y="6210974"/>
            <a:ext cx="5659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Котлас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3A4379AE-BF1E-4F87-B401-2E3290E8FFAD}"/>
              </a:ext>
            </a:extLst>
          </p:cNvPr>
          <p:cNvSpPr txBox="1"/>
          <p:nvPr/>
        </p:nvSpPr>
        <p:spPr>
          <a:xfrm>
            <a:off x="4019221" y="6229731"/>
            <a:ext cx="13242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Ильинско-Подомское</a:t>
            </a:r>
            <a:endParaRPr lang="ru-RU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39B20D9-9840-48FF-A696-C1F6C6A84483}"/>
              </a:ext>
            </a:extLst>
          </p:cNvPr>
          <p:cNvSpPr txBox="1"/>
          <p:nvPr/>
        </p:nvSpPr>
        <p:spPr>
          <a:xfrm>
            <a:off x="5539488" y="1648261"/>
            <a:ext cx="958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НАРЬЯН-МАР</a:t>
            </a: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BC07A841-F050-46FA-B87B-EF3DFE706869}"/>
              </a:ext>
            </a:extLst>
          </p:cNvPr>
          <p:cNvSpPr/>
          <p:nvPr/>
        </p:nvSpPr>
        <p:spPr>
          <a:xfrm flipH="1" flipV="1">
            <a:off x="5454200" y="1693439"/>
            <a:ext cx="155867" cy="15586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7364E933-9392-437D-9C79-EACA725B3109}"/>
              </a:ext>
            </a:extLst>
          </p:cNvPr>
          <p:cNvSpPr/>
          <p:nvPr/>
        </p:nvSpPr>
        <p:spPr>
          <a:xfrm flipH="1" flipV="1">
            <a:off x="5496361" y="1737112"/>
            <a:ext cx="77933" cy="7793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3776F057-6476-402A-80FD-F93221A3138F}"/>
              </a:ext>
            </a:extLst>
          </p:cNvPr>
          <p:cNvSpPr/>
          <p:nvPr/>
        </p:nvSpPr>
        <p:spPr>
          <a:xfrm flipH="1" flipV="1">
            <a:off x="1416948" y="3673803"/>
            <a:ext cx="45719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4FBB7F25-7031-48BF-906D-6D2BEAB30107}"/>
              </a:ext>
            </a:extLst>
          </p:cNvPr>
          <p:cNvSpPr txBox="1"/>
          <p:nvPr/>
        </p:nvSpPr>
        <p:spPr>
          <a:xfrm>
            <a:off x="880156" y="3576611"/>
            <a:ext cx="642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Нёнокса</a:t>
            </a:r>
          </a:p>
        </p:txBody>
      </p:sp>
      <p:graphicFrame>
        <p:nvGraphicFramePr>
          <p:cNvPr id="77" name="Таблица 76">
            <a:extLst>
              <a:ext uri="{FF2B5EF4-FFF2-40B4-BE49-F238E27FC236}">
                <a16:creationId xmlns:a16="http://schemas.microsoft.com/office/drawing/2014/main" xmlns="" id="{10974064-6577-4005-9D66-CA681F348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63062"/>
              </p:ext>
            </p:extLst>
          </p:nvPr>
        </p:nvGraphicFramePr>
        <p:xfrm>
          <a:off x="5226573" y="2721604"/>
          <a:ext cx="6957489" cy="443585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425430">
                  <a:extLst>
                    <a:ext uri="{9D8B030D-6E8A-4147-A177-3AD203B41FA5}">
                      <a16:colId xmlns:a16="http://schemas.microsoft.com/office/drawing/2014/main" xmlns="" val="999144762"/>
                    </a:ext>
                  </a:extLst>
                </a:gridCol>
                <a:gridCol w="1177353">
                  <a:extLst>
                    <a:ext uri="{9D8B030D-6E8A-4147-A177-3AD203B41FA5}">
                      <a16:colId xmlns:a16="http://schemas.microsoft.com/office/drawing/2014/main" xmlns="" val="3983947105"/>
                    </a:ext>
                  </a:extLst>
                </a:gridCol>
                <a:gridCol w="1177353">
                  <a:extLst>
                    <a:ext uri="{9D8B030D-6E8A-4147-A177-3AD203B41FA5}">
                      <a16:colId xmlns:a16="http://schemas.microsoft.com/office/drawing/2014/main" xmlns="" val="1245416387"/>
                    </a:ext>
                  </a:extLst>
                </a:gridCol>
                <a:gridCol w="1177353">
                  <a:extLst>
                    <a:ext uri="{9D8B030D-6E8A-4147-A177-3AD203B41FA5}">
                      <a16:colId xmlns:a16="http://schemas.microsoft.com/office/drawing/2014/main" xmlns="" val="232096322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7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1950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1960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Измен.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70792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Вывoзкa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дpeвecины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млн м</a:t>
                      </a:r>
                      <a:r>
                        <a:rPr lang="ru-RU" sz="17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7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+99,2%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380897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Древесина деловая,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тыc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м</a:t>
                      </a:r>
                      <a:r>
                        <a:rPr lang="ru-RU" sz="17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7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+115,3%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176393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Цeллюлoзa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пo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вapкe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тыc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+44,0%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292286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Бумaгa, тыc. тонн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+108,2%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490033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Киpпич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cтpoитeльный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млн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уcл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киpп</a:t>
                      </a:r>
                      <a:endParaRPr lang="ru-RU" sz="17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115,5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+94,1%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934675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Тpикoтaжныe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издeлия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тыc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шт.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+47,4%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68379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Тoвapнaя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пищeвaя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pыбнaя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пpoдукция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включaя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кoнcepвы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pыбныe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тыc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115,1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+119,7%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425234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Мяco, включая  cубпpoдукты I кaтeгopии, тыс. 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+160,0%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80654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Изделия кoлбacныe, тыс. 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+159,3%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9942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Мacлo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живoтнoe</a:t>
                      </a: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тыс. 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+28,1%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651652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Кoндитepcкиe издeлия, тыс. 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+67,7%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86080394"/>
                  </a:ext>
                </a:extLst>
              </a:tr>
            </a:tbl>
          </a:graphicData>
        </a:graphic>
      </p:graphicFrame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E558BDA2-D39D-42A9-B21C-BE7F35004F18}"/>
              </a:ext>
            </a:extLst>
          </p:cNvPr>
          <p:cNvGrpSpPr/>
          <p:nvPr/>
        </p:nvGrpSpPr>
        <p:grpSpPr>
          <a:xfrm>
            <a:off x="6522497" y="0"/>
            <a:ext cx="2277392" cy="2721604"/>
            <a:chOff x="6507677" y="-827122"/>
            <a:chExt cx="2277392" cy="2721604"/>
          </a:xfrm>
        </p:grpSpPr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xmlns="" id="{64C4ED3B-5370-4265-AEF7-9009415CE0F8}"/>
                </a:ext>
              </a:extLst>
            </p:cNvPr>
            <p:cNvSpPr/>
            <p:nvPr/>
          </p:nvSpPr>
          <p:spPr>
            <a:xfrm>
              <a:off x="6507677" y="-827122"/>
              <a:ext cx="2277392" cy="27216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xmlns="" id="{A9D549A1-BC8C-4C8E-A5AE-FC53C518CC6A}"/>
                </a:ext>
              </a:extLst>
            </p:cNvPr>
            <p:cNvGrpSpPr/>
            <p:nvPr/>
          </p:nvGrpSpPr>
          <p:grpSpPr>
            <a:xfrm>
              <a:off x="6741482" y="864419"/>
              <a:ext cx="1731533" cy="965513"/>
              <a:chOff x="8205359" y="4960754"/>
              <a:chExt cx="1599707" cy="892006"/>
            </a:xfrm>
          </p:grpSpPr>
          <p:grpSp>
            <p:nvGrpSpPr>
              <p:cNvPr id="88" name="Группа 87">
                <a:extLst>
                  <a:ext uri="{FF2B5EF4-FFF2-40B4-BE49-F238E27FC236}">
                    <a16:creationId xmlns:a16="http://schemas.microsoft.com/office/drawing/2014/main" xmlns="" id="{75C698F0-DC25-490B-8A72-F27DCF263F03}"/>
                  </a:ext>
                </a:extLst>
              </p:cNvPr>
              <p:cNvGrpSpPr/>
              <p:nvPr/>
            </p:nvGrpSpPr>
            <p:grpSpPr>
              <a:xfrm>
                <a:off x="8205359" y="4960754"/>
                <a:ext cx="1599707" cy="276999"/>
                <a:chOff x="8176781" y="4960754"/>
                <a:chExt cx="1599707" cy="276999"/>
              </a:xfrm>
            </p:grpSpPr>
            <p:grpSp>
              <p:nvGrpSpPr>
                <p:cNvPr id="97" name="Группа 96">
                  <a:extLst>
                    <a:ext uri="{FF2B5EF4-FFF2-40B4-BE49-F238E27FC236}">
                      <a16:creationId xmlns:a16="http://schemas.microsoft.com/office/drawing/2014/main" xmlns="" id="{01F7471A-AD61-4CDE-B666-7B477DE43165}"/>
                    </a:ext>
                  </a:extLst>
                </p:cNvPr>
                <p:cNvGrpSpPr/>
                <p:nvPr/>
              </p:nvGrpSpPr>
              <p:grpSpPr>
                <a:xfrm>
                  <a:off x="8176781" y="5029865"/>
                  <a:ext cx="108000" cy="108000"/>
                  <a:chOff x="9212262" y="5494502"/>
                  <a:chExt cx="180000" cy="180000"/>
                </a:xfrm>
              </p:grpSpPr>
              <p:sp>
                <p:nvSpPr>
                  <p:cNvPr id="99" name="Овал 98">
                    <a:extLst>
                      <a:ext uri="{FF2B5EF4-FFF2-40B4-BE49-F238E27FC236}">
                        <a16:creationId xmlns:a16="http://schemas.microsoft.com/office/drawing/2014/main" xmlns="" id="{35E7D81D-806E-420B-9977-91112DCD94B3}"/>
                      </a:ext>
                    </a:extLst>
                  </p:cNvPr>
                  <p:cNvSpPr/>
                  <p:nvPr/>
                </p:nvSpPr>
                <p:spPr>
                  <a:xfrm>
                    <a:off x="9212262" y="5494502"/>
                    <a:ext cx="180000" cy="180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200"/>
                  </a:p>
                </p:txBody>
              </p:sp>
              <p:sp>
                <p:nvSpPr>
                  <p:cNvPr id="100" name="Овал 99">
                    <a:extLst>
                      <a:ext uri="{FF2B5EF4-FFF2-40B4-BE49-F238E27FC236}">
                        <a16:creationId xmlns:a16="http://schemas.microsoft.com/office/drawing/2014/main" xmlns="" id="{FF914DFB-E94C-4519-B9D7-23FBB7F584B1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273314" y="5559162"/>
                    <a:ext cx="60000" cy="60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200"/>
                  </a:p>
                </p:txBody>
              </p:sp>
            </p:grp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xmlns="" id="{E6A5FD59-7243-4843-B975-7F5C7DB8C51B}"/>
                    </a:ext>
                  </a:extLst>
                </p:cNvPr>
                <p:cNvSpPr txBox="1"/>
                <p:nvPr/>
              </p:nvSpPr>
              <p:spPr>
                <a:xfrm>
                  <a:off x="8327052" y="4960754"/>
                  <a:ext cx="144943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ОБЛАСТНОЙ ЦЕНТР</a:t>
                  </a:r>
                </a:p>
              </p:txBody>
            </p:sp>
          </p:grpSp>
          <p:grpSp>
            <p:nvGrpSpPr>
              <p:cNvPr id="89" name="Группа 88">
                <a:extLst>
                  <a:ext uri="{FF2B5EF4-FFF2-40B4-BE49-F238E27FC236}">
                    <a16:creationId xmlns:a16="http://schemas.microsoft.com/office/drawing/2014/main" xmlns="" id="{BB7F3E50-B3EC-4185-8EBA-3DB0710854A0}"/>
                  </a:ext>
                </a:extLst>
              </p:cNvPr>
              <p:cNvGrpSpPr/>
              <p:nvPr/>
            </p:nvGrpSpPr>
            <p:grpSpPr>
              <a:xfrm>
                <a:off x="8224411" y="5190239"/>
                <a:ext cx="1392596" cy="276999"/>
                <a:chOff x="8196843" y="5158359"/>
                <a:chExt cx="1392596" cy="276999"/>
              </a:xfrm>
            </p:grpSpPr>
            <p:grpSp>
              <p:nvGrpSpPr>
                <p:cNvPr id="93" name="Группа 92">
                  <a:extLst>
                    <a:ext uri="{FF2B5EF4-FFF2-40B4-BE49-F238E27FC236}">
                      <a16:creationId xmlns:a16="http://schemas.microsoft.com/office/drawing/2014/main" xmlns="" id="{21980042-2C8A-48C2-8589-EB1FA47B877F}"/>
                    </a:ext>
                  </a:extLst>
                </p:cNvPr>
                <p:cNvGrpSpPr/>
                <p:nvPr/>
              </p:nvGrpSpPr>
              <p:grpSpPr>
                <a:xfrm>
                  <a:off x="8196843" y="5250826"/>
                  <a:ext cx="72000" cy="72000"/>
                  <a:chOff x="9409836" y="5671871"/>
                  <a:chExt cx="108000" cy="108000"/>
                </a:xfrm>
              </p:grpSpPr>
              <p:sp>
                <p:nvSpPr>
                  <p:cNvPr id="95" name="Овал 94">
                    <a:extLst>
                      <a:ext uri="{FF2B5EF4-FFF2-40B4-BE49-F238E27FC236}">
                        <a16:creationId xmlns:a16="http://schemas.microsoft.com/office/drawing/2014/main" xmlns="" id="{ABB39967-F84B-4FF0-925B-D3936F030125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09836" y="5671871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200" dirty="0"/>
                  </a:p>
                </p:txBody>
              </p:sp>
              <p:sp>
                <p:nvSpPr>
                  <p:cNvPr id="96" name="Овал 95">
                    <a:extLst>
                      <a:ext uri="{FF2B5EF4-FFF2-40B4-BE49-F238E27FC236}">
                        <a16:creationId xmlns:a16="http://schemas.microsoft.com/office/drawing/2014/main" xmlns="" id="{1464B8D9-664B-4CD8-BF38-975839D54DE0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52690" y="5719490"/>
                    <a:ext cx="18000" cy="1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200" dirty="0"/>
                  </a:p>
                </p:txBody>
              </p:sp>
            </p:grp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6F6B1B29-FCB5-496B-8D8C-BDEF717AAB34}"/>
                    </a:ext>
                  </a:extLst>
                </p:cNvPr>
                <p:cNvSpPr txBox="1"/>
                <p:nvPr/>
              </p:nvSpPr>
              <p:spPr>
                <a:xfrm>
                  <a:off x="8335570" y="5158359"/>
                  <a:ext cx="125386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Районные центры</a:t>
                  </a:r>
                </a:p>
              </p:txBody>
            </p:sp>
          </p:grpSp>
          <p:grpSp>
            <p:nvGrpSpPr>
              <p:cNvPr id="90" name="Группа 89">
                <a:extLst>
                  <a:ext uri="{FF2B5EF4-FFF2-40B4-BE49-F238E27FC236}">
                    <a16:creationId xmlns:a16="http://schemas.microsoft.com/office/drawing/2014/main" xmlns="" id="{EFD82128-A5F4-425A-AA64-6D8C6F26440D}"/>
                  </a:ext>
                </a:extLst>
              </p:cNvPr>
              <p:cNvGrpSpPr/>
              <p:nvPr/>
            </p:nvGrpSpPr>
            <p:grpSpPr>
              <a:xfrm>
                <a:off x="8237227" y="5391095"/>
                <a:ext cx="1533122" cy="461665"/>
                <a:chOff x="8204894" y="5393234"/>
                <a:chExt cx="1533122" cy="461665"/>
              </a:xfrm>
            </p:grpSpPr>
            <p:sp>
              <p:nvSpPr>
                <p:cNvPr id="91" name="Овал 90">
                  <a:extLst>
                    <a:ext uri="{FF2B5EF4-FFF2-40B4-BE49-F238E27FC236}">
                      <a16:creationId xmlns:a16="http://schemas.microsoft.com/office/drawing/2014/main" xmlns="" id="{C2F47068-9522-46F2-90E6-48E95D57B293}"/>
                    </a:ext>
                  </a:extLst>
                </p:cNvPr>
                <p:cNvSpPr/>
                <p:nvPr/>
              </p:nvSpPr>
              <p:spPr>
                <a:xfrm flipH="1" flipV="1">
                  <a:off x="8204894" y="5496206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xmlns="" id="{266C6C7B-C6AB-46F4-A435-144A2C3841E3}"/>
                    </a:ext>
                  </a:extLst>
                </p:cNvPr>
                <p:cNvSpPr txBox="1"/>
                <p:nvPr/>
              </p:nvSpPr>
              <p:spPr>
                <a:xfrm>
                  <a:off x="8327052" y="5393234"/>
                  <a:ext cx="141096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Прочие населённые </a:t>
                  </a:r>
                </a:p>
                <a:p>
                  <a:r>
                    <a:rPr lang="ru-RU" sz="1200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пункты</a:t>
                  </a:r>
                </a:p>
              </p:txBody>
            </p:sp>
          </p:grpSp>
        </p:grpSp>
      </p:grpSp>
      <p:graphicFrame>
        <p:nvGraphicFramePr>
          <p:cNvPr id="101" name="Диаграмма 100">
            <a:extLst>
              <a:ext uri="{FF2B5EF4-FFF2-40B4-BE49-F238E27FC236}">
                <a16:creationId xmlns:a16="http://schemas.microsoft.com/office/drawing/2014/main" xmlns="" id="{1DFBB9FD-44E2-4E4E-B9F4-01669D3A54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529640"/>
              </p:ext>
            </p:extLst>
          </p:nvPr>
        </p:nvGraphicFramePr>
        <p:xfrm>
          <a:off x="-11227" y="-20686"/>
          <a:ext cx="4200665" cy="258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77613A94-0663-4ED9-9A4D-8600E826ECB6}"/>
              </a:ext>
            </a:extLst>
          </p:cNvPr>
          <p:cNvGrpSpPr/>
          <p:nvPr/>
        </p:nvGrpSpPr>
        <p:grpSpPr>
          <a:xfrm>
            <a:off x="1043142" y="388818"/>
            <a:ext cx="7241137" cy="3709682"/>
            <a:chOff x="1043142" y="388818"/>
            <a:chExt cx="7241137" cy="3709682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xmlns="" id="{26A16863-EE7E-49FF-8D4E-25D76D53A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60" b="99651" l="7619" r="94048">
                          <a14:foregroundMark x1="34762" y1="3260" x2="21310" y2="11641"/>
                          <a14:foregroundMark x1="21310" y1="11641" x2="17738" y2="15600"/>
                          <a14:foregroundMark x1="8452" y1="95343" x2="9643" y2="48778"/>
                          <a14:foregroundMark x1="9643" y1="48778" x2="15119" y2="40978"/>
                          <a14:foregroundMark x1="15119" y1="40978" x2="17143" y2="24098"/>
                          <a14:foregroundMark x1="17143" y1="24098" x2="20595" y2="33295"/>
                          <a14:foregroundMark x1="20595" y1="33295" x2="22262" y2="48196"/>
                          <a14:foregroundMark x1="22262" y1="48196" x2="34286" y2="58091"/>
                          <a14:foregroundMark x1="34286" y1="58091" x2="39881" y2="51921"/>
                          <a14:foregroundMark x1="39881" y1="51921" x2="47024" y2="47963"/>
                          <a14:foregroundMark x1="47024" y1="47963" x2="54405" y2="50175"/>
                          <a14:foregroundMark x1="54405" y1="50175" x2="60119" y2="54366"/>
                          <a14:foregroundMark x1="60119" y1="54366" x2="61429" y2="72061"/>
                          <a14:foregroundMark x1="61429" y1="72061" x2="68571" y2="74389"/>
                          <a14:foregroundMark x1="68571" y1="74389" x2="73571" y2="66705"/>
                          <a14:foregroundMark x1="73571" y1="66705" x2="75714" y2="40629"/>
                          <a14:foregroundMark x1="75714" y1="40629" x2="83810" y2="46566"/>
                          <a14:foregroundMark x1="83810" y1="46566" x2="84286" y2="71944"/>
                          <a14:foregroundMark x1="84286" y1="71944" x2="89167" y2="79977"/>
                          <a14:foregroundMark x1="89167" y1="79977" x2="90714" y2="94412"/>
                          <a14:foregroundMark x1="90714" y1="94412" x2="73214" y2="96391"/>
                          <a14:foregroundMark x1="73214" y1="96391" x2="9762" y2="97555"/>
                          <a14:foregroundMark x1="9762" y1="97555" x2="7857" y2="94296"/>
                          <a14:foregroundMark x1="72738" y1="99185" x2="83452" y2="99767"/>
                          <a14:foregroundMark x1="73810" y1="94761" x2="78452" y2="89406"/>
                          <a14:foregroundMark x1="78452" y1="89406" x2="77738" y2="94994"/>
                          <a14:foregroundMark x1="93810" y1="73923" x2="94048" y2="97555"/>
                          <a14:foregroundMark x1="16548" y1="90454" x2="16786" y2="89872"/>
                          <a14:foregroundMark x1="17738" y1="83818" x2="19167" y2="83586"/>
                          <a14:foregroundMark x1="24762" y1="84051" x2="24643" y2="83586"/>
                          <a14:foregroundMark x1="24643" y1="89057" x2="24643" y2="89057"/>
                          <a14:foregroundMark x1="26190" y1="89290" x2="26190" y2="89290"/>
                          <a14:foregroundMark x1="26905" y1="89639" x2="26905" y2="89639"/>
                          <a14:foregroundMark x1="27024" y1="89639" x2="27024" y2="89639"/>
                          <a14:foregroundMark x1="17738" y1="88475" x2="17738" y2="88475"/>
                          <a14:foregroundMark x1="17738" y1="88475" x2="17738" y2="88475"/>
                          <a14:foregroundMark x1="14881" y1="89057" x2="14881" y2="89057"/>
                          <a14:foregroundMark x1="14643" y1="89290" x2="14643" y2="89290"/>
                          <a14:foregroundMark x1="15714" y1="82654" x2="15714" y2="82654"/>
                          <a14:foregroundMark x1="15714" y1="82654" x2="15714" y2="82654"/>
                          <a14:foregroundMark x1="26071" y1="81257" x2="26071" y2="81257"/>
                          <a14:foregroundMark x1="26071" y1="81257" x2="26071" y2="81257"/>
                          <a14:foregroundMark x1="27738" y1="83818" x2="27738" y2="83818"/>
                          <a14:foregroundMark x1="27738" y1="83818" x2="27738" y2="83818"/>
                          <a14:foregroundMark x1="25595" y1="83236" x2="25595" y2="83236"/>
                          <a14:foregroundMark x1="25595" y1="83236" x2="25595" y2="83236"/>
                          <a14:foregroundMark x1="41786" y1="82654" x2="41786" y2="82654"/>
                          <a14:foregroundMark x1="41786" y1="82654" x2="41786" y2="82654"/>
                          <a14:foregroundMark x1="41905" y1="82654" x2="41905" y2="82654"/>
                          <a14:foregroundMark x1="43333" y1="82654" x2="43333" y2="82654"/>
                          <a14:foregroundMark x1="43333" y1="82654" x2="43333" y2="82654"/>
                          <a14:foregroundMark x1="43333" y1="82654" x2="43333" y2="82654"/>
                          <a14:foregroundMark x1="43333" y1="82654" x2="43333" y2="82654"/>
                          <a14:foregroundMark x1="43333" y1="82654" x2="43333" y2="82654"/>
                          <a14:foregroundMark x1="41905" y1="81607" x2="43810" y2="81607"/>
                          <a14:foregroundMark x1="51667" y1="83469" x2="51071" y2="82072"/>
                          <a14:foregroundMark x1="52857" y1="82771" x2="50000" y2="82654"/>
                          <a14:foregroundMark x1="53929" y1="90105" x2="48571" y2="89057"/>
                          <a14:foregroundMark x1="44048" y1="90105" x2="40119" y2="895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142" y="3918500"/>
              <a:ext cx="176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D2D65027-69B9-4162-84B0-EF58A82EC65F}"/>
                </a:ext>
              </a:extLst>
            </p:cNvPr>
            <p:cNvGrpSpPr/>
            <p:nvPr/>
          </p:nvGrpSpPr>
          <p:grpSpPr>
            <a:xfrm>
              <a:off x="6729275" y="388818"/>
              <a:ext cx="1555004" cy="276999"/>
              <a:chOff x="6697202" y="711145"/>
              <a:chExt cx="1555004" cy="276999"/>
            </a:xfrm>
          </p:grpSpPr>
          <p:pic>
            <p:nvPicPr>
              <p:cNvPr id="82" name="Picture 6">
                <a:extLst>
                  <a:ext uri="{FF2B5EF4-FFF2-40B4-BE49-F238E27FC236}">
                    <a16:creationId xmlns:a16="http://schemas.microsoft.com/office/drawing/2014/main" xmlns="" id="{AB2CAEF3-136F-445C-A503-AD30AFAAD2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60" b="99651" l="7619" r="94048">
                            <a14:foregroundMark x1="34762" y1="3260" x2="21310" y2="11641"/>
                            <a14:foregroundMark x1="21310" y1="11641" x2="17738" y2="15600"/>
                            <a14:foregroundMark x1="8452" y1="95343" x2="9643" y2="48778"/>
                            <a14:foregroundMark x1="9643" y1="48778" x2="15119" y2="40978"/>
                            <a14:foregroundMark x1="15119" y1="40978" x2="17143" y2="24098"/>
                            <a14:foregroundMark x1="17143" y1="24098" x2="20595" y2="33295"/>
                            <a14:foregroundMark x1="20595" y1="33295" x2="22262" y2="48196"/>
                            <a14:foregroundMark x1="22262" y1="48196" x2="34286" y2="58091"/>
                            <a14:foregroundMark x1="34286" y1="58091" x2="39881" y2="51921"/>
                            <a14:foregroundMark x1="39881" y1="51921" x2="47024" y2="47963"/>
                            <a14:foregroundMark x1="47024" y1="47963" x2="54405" y2="50175"/>
                            <a14:foregroundMark x1="54405" y1="50175" x2="60119" y2="54366"/>
                            <a14:foregroundMark x1="60119" y1="54366" x2="61429" y2="72061"/>
                            <a14:foregroundMark x1="61429" y1="72061" x2="68571" y2="74389"/>
                            <a14:foregroundMark x1="68571" y1="74389" x2="73571" y2="66705"/>
                            <a14:foregroundMark x1="73571" y1="66705" x2="75714" y2="40629"/>
                            <a14:foregroundMark x1="75714" y1="40629" x2="83810" y2="46566"/>
                            <a14:foregroundMark x1="83810" y1="46566" x2="84286" y2="71944"/>
                            <a14:foregroundMark x1="84286" y1="71944" x2="89167" y2="79977"/>
                            <a14:foregroundMark x1="89167" y1="79977" x2="90714" y2="94412"/>
                            <a14:foregroundMark x1="90714" y1="94412" x2="73214" y2="96391"/>
                            <a14:foregroundMark x1="73214" y1="96391" x2="9762" y2="97555"/>
                            <a14:foregroundMark x1="9762" y1="97555" x2="7857" y2="94296"/>
                            <a14:foregroundMark x1="72738" y1="99185" x2="83452" y2="99767"/>
                            <a14:foregroundMark x1="73810" y1="94761" x2="78452" y2="89406"/>
                            <a14:foregroundMark x1="78452" y1="89406" x2="77738" y2="94994"/>
                            <a14:foregroundMark x1="93810" y1="73923" x2="94048" y2="97555"/>
                            <a14:foregroundMark x1="16548" y1="90454" x2="16786" y2="89872"/>
                            <a14:foregroundMark x1="17738" y1="83818" x2="19167" y2="83586"/>
                            <a14:foregroundMark x1="24762" y1="84051" x2="24643" y2="83586"/>
                            <a14:foregroundMark x1="24643" y1="89057" x2="24643" y2="89057"/>
                            <a14:foregroundMark x1="26190" y1="89290" x2="26190" y2="89290"/>
                            <a14:foregroundMark x1="26905" y1="89639" x2="26905" y2="89639"/>
                            <a14:foregroundMark x1="27024" y1="89639" x2="27024" y2="89639"/>
                            <a14:foregroundMark x1="17738" y1="88475" x2="17738" y2="88475"/>
                            <a14:foregroundMark x1="17738" y1="88475" x2="17738" y2="88475"/>
                            <a14:foregroundMark x1="14881" y1="89057" x2="14881" y2="89057"/>
                            <a14:foregroundMark x1="14643" y1="89290" x2="14643" y2="89290"/>
                            <a14:foregroundMark x1="15714" y1="82654" x2="15714" y2="82654"/>
                            <a14:foregroundMark x1="15714" y1="82654" x2="15714" y2="82654"/>
                            <a14:foregroundMark x1="26071" y1="81257" x2="26071" y2="81257"/>
                            <a14:foregroundMark x1="26071" y1="81257" x2="26071" y2="81257"/>
                            <a14:foregroundMark x1="27738" y1="83818" x2="27738" y2="83818"/>
                            <a14:foregroundMark x1="27738" y1="83818" x2="27738" y2="83818"/>
                            <a14:foregroundMark x1="25595" y1="83236" x2="25595" y2="83236"/>
                            <a14:foregroundMark x1="25595" y1="83236" x2="25595" y2="83236"/>
                            <a14:foregroundMark x1="41786" y1="82654" x2="41786" y2="82654"/>
                            <a14:foregroundMark x1="41786" y1="82654" x2="41786" y2="82654"/>
                            <a14:foregroundMark x1="41905" y1="82654" x2="41905" y2="82654"/>
                            <a14:foregroundMark x1="43333" y1="82654" x2="43333" y2="82654"/>
                            <a14:foregroundMark x1="43333" y1="82654" x2="43333" y2="82654"/>
                            <a14:foregroundMark x1="43333" y1="82654" x2="43333" y2="82654"/>
                            <a14:foregroundMark x1="43333" y1="82654" x2="43333" y2="82654"/>
                            <a14:foregroundMark x1="43333" y1="82654" x2="43333" y2="82654"/>
                            <a14:foregroundMark x1="41905" y1="81607" x2="43810" y2="81607"/>
                            <a14:foregroundMark x1="51667" y1="83469" x2="51071" y2="82072"/>
                            <a14:foregroundMark x1="52857" y1="82771" x2="50000" y2="82654"/>
                            <a14:foregroundMark x1="53929" y1="90105" x2="48571" y2="89057"/>
                            <a14:foregroundMark x1="44048" y1="90105" x2="40119" y2="8952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7202" y="749566"/>
                <a:ext cx="1760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39B4F23B-5BBD-4AB0-9093-761F4F657D40}"/>
                  </a:ext>
                </a:extLst>
              </p:cNvPr>
              <p:cNvSpPr txBox="1"/>
              <p:nvPr/>
            </p:nvSpPr>
            <p:spPr>
              <a:xfrm>
                <a:off x="6903760" y="711145"/>
                <a:ext cx="13484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Гидролизный завод</a:t>
                </a:r>
              </a:p>
            </p:txBody>
          </p:sp>
        </p:grp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8EC914E2-1AF1-4339-ABD8-03D5CCBFD242}"/>
              </a:ext>
            </a:extLst>
          </p:cNvPr>
          <p:cNvGrpSpPr/>
          <p:nvPr/>
        </p:nvGrpSpPr>
        <p:grpSpPr>
          <a:xfrm>
            <a:off x="1672058" y="617653"/>
            <a:ext cx="6774865" cy="3101869"/>
            <a:chOff x="1672058" y="617653"/>
            <a:chExt cx="6774865" cy="3101869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xmlns="" id="{07A0236B-9571-4A14-A94B-A6D1A160F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2058" y="3539522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xmlns="" id="{0E8A90FA-09D4-48CA-9A2D-FF4F0A00407B}"/>
                </a:ext>
              </a:extLst>
            </p:cNvPr>
            <p:cNvGrpSpPr/>
            <p:nvPr/>
          </p:nvGrpSpPr>
          <p:grpSpPr>
            <a:xfrm>
              <a:off x="6728676" y="617653"/>
              <a:ext cx="1718247" cy="276999"/>
              <a:chOff x="6696603" y="939980"/>
              <a:chExt cx="1718247" cy="276999"/>
            </a:xfrm>
          </p:grpSpPr>
          <p:pic>
            <p:nvPicPr>
              <p:cNvPr id="83" name="Picture 8">
                <a:extLst>
                  <a:ext uri="{FF2B5EF4-FFF2-40B4-BE49-F238E27FC236}">
                    <a16:creationId xmlns:a16="http://schemas.microsoft.com/office/drawing/2014/main" xmlns="" id="{F246EE7B-71AB-4037-AFD7-FDF3DF8AF2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03" y="990412"/>
                <a:ext cx="1800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CB119283-32A2-4540-9C8E-6D61C7C2A420}"/>
                  </a:ext>
                </a:extLst>
              </p:cNvPr>
              <p:cNvSpPr txBox="1"/>
              <p:nvPr/>
            </p:nvSpPr>
            <p:spPr>
              <a:xfrm>
                <a:off x="6898088" y="939980"/>
                <a:ext cx="15167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Судоремонтный завод</a:t>
                </a:r>
              </a:p>
            </p:txBody>
          </p:sp>
        </p:grp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E1E8C3EC-F57B-49EA-AD58-398E1061347A}"/>
              </a:ext>
            </a:extLst>
          </p:cNvPr>
          <p:cNvGrpSpPr/>
          <p:nvPr/>
        </p:nvGrpSpPr>
        <p:grpSpPr>
          <a:xfrm>
            <a:off x="3651535" y="859000"/>
            <a:ext cx="4681574" cy="5441974"/>
            <a:chOff x="3651535" y="859000"/>
            <a:chExt cx="4681574" cy="5441974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057C5076-1B2F-4B38-8EFF-B1BE6C9608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78" b="96000" l="667" r="96333">
                          <a14:foregroundMark x1="20889" y1="44444" x2="20889" y2="44444"/>
                          <a14:foregroundMark x1="81333" y1="778" x2="81333" y2="778"/>
                          <a14:foregroundMark x1="89444" y1="3000" x2="89444" y2="3000"/>
                          <a14:foregroundMark x1="84111" y1="1222" x2="84111" y2="1222"/>
                          <a14:foregroundMark x1="4111" y1="96000" x2="4111" y2="96000"/>
                          <a14:foregroundMark x1="96222" y1="95111" x2="96222" y2="95111"/>
                          <a14:foregroundMark x1="96111" y1="89889" x2="92778" y2="61333"/>
                          <a14:foregroundMark x1="92778" y1="61333" x2="88222" y2="6778"/>
                          <a14:foregroundMark x1="88222" y1="6778" x2="81333" y2="3222"/>
                          <a14:foregroundMark x1="81333" y1="3222" x2="77667" y2="10222"/>
                          <a14:foregroundMark x1="77667" y1="10222" x2="72111" y2="73556"/>
                          <a14:foregroundMark x1="72111" y1="73556" x2="64667" y2="74000"/>
                          <a14:foregroundMark x1="64667" y1="74000" x2="63889" y2="56111"/>
                          <a14:foregroundMark x1="63889" y1="56111" x2="57889" y2="42444"/>
                          <a14:foregroundMark x1="57889" y1="42444" x2="57111" y2="35444"/>
                          <a14:foregroundMark x1="57111" y1="35444" x2="49556" y2="38222"/>
                          <a14:foregroundMark x1="49556" y1="38222" x2="36667" y2="46333"/>
                          <a14:foregroundMark x1="36667" y1="46333" x2="29778" y2="48778"/>
                          <a14:foregroundMark x1="29778" y1="48778" x2="26556" y2="40000"/>
                          <a14:foregroundMark x1="26556" y1="40000" x2="19333" y2="38556"/>
                          <a14:foregroundMark x1="19333" y1="38556" x2="6556" y2="47111"/>
                          <a14:foregroundMark x1="6556" y1="47111" x2="2778" y2="53333"/>
                          <a14:foregroundMark x1="2779" y1="53778" x2="2889" y2="91000"/>
                          <a14:foregroundMark x1="2778" y1="53333" x2="2779" y2="53778"/>
                          <a14:foregroundMark x1="2889" y1="91000" x2="10444" y2="96667"/>
                          <a14:foregroundMark x1="10444" y1="96667" x2="18556" y2="98000"/>
                          <a14:foregroundMark x1="18556" y1="98000" x2="27778" y2="97778"/>
                          <a14:foregroundMark x1="27778" y1="97778" x2="34778" y2="97778"/>
                          <a14:foregroundMark x1="34778" y1="97778" x2="66333" y2="94778"/>
                          <a14:foregroundMark x1="66333" y1="94778" x2="74333" y2="95111"/>
                          <a14:foregroundMark x1="74333" y1="95111" x2="96000" y2="93111"/>
                          <a14:foregroundMark x1="96000" y1="93111" x2="96444" y2="90667"/>
                          <a14:foregroundMark x1="14667" y1="78333" x2="14667" y2="78333"/>
                          <a14:foregroundMark x1="34222" y1="59556" x2="34222" y2="59556"/>
                          <a14:foregroundMark x1="34667" y1="56000" x2="34667" y2="56000"/>
                          <a14:foregroundMark x1="32000" y1="61667" x2="34222" y2="55000"/>
                          <a14:foregroundMark x1="34222" y1="55000" x2="35667" y2="62333"/>
                          <a14:foregroundMark x1="35667" y1="62333" x2="30444" y2="62444"/>
                          <a14:foregroundMark x1="52222" y1="61444" x2="50778" y2="63889"/>
                          <a14:foregroundMark x1="51000" y1="81222" x2="52333" y2="73889"/>
                          <a14:foregroundMark x1="52333" y1="73889" x2="55778" y2="80111"/>
                          <a14:foregroundMark x1="55778" y1="80111" x2="52667" y2="81444"/>
                          <a14:foregroundMark x1="35444" y1="81000" x2="32333" y2="74778"/>
                          <a14:foregroundMark x1="32333" y1="74778" x2="36222" y2="76000"/>
                          <a14:foregroundMark x1="16667" y1="82222" x2="12111" y2="76778"/>
                          <a14:foregroundMark x1="12111" y1="76778" x2="18889" y2="78889"/>
                          <a14:foregroundMark x1="18889" y1="78889" x2="16222" y2="80778"/>
                          <a14:foregroundMark x1="667" y1="49444" x2="1889" y2="94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535" y="6120974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83BF7E56-9C1B-4B71-8006-8086CEDDFB36}"/>
                </a:ext>
              </a:extLst>
            </p:cNvPr>
            <p:cNvGrpSpPr/>
            <p:nvPr/>
          </p:nvGrpSpPr>
          <p:grpSpPr>
            <a:xfrm>
              <a:off x="6728676" y="859000"/>
              <a:ext cx="1604433" cy="276999"/>
              <a:chOff x="6696603" y="1181327"/>
              <a:chExt cx="1604433" cy="276999"/>
            </a:xfrm>
          </p:grpSpPr>
          <p:pic>
            <p:nvPicPr>
              <p:cNvPr id="84" name="Picture 4">
                <a:extLst>
                  <a:ext uri="{FF2B5EF4-FFF2-40B4-BE49-F238E27FC236}">
                    <a16:creationId xmlns:a16="http://schemas.microsoft.com/office/drawing/2014/main" xmlns="" id="{36C3048E-2769-4111-B9AA-1352736551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778" b="96000" l="667" r="96333">
                            <a14:foregroundMark x1="20889" y1="44444" x2="20889" y2="44444"/>
                            <a14:foregroundMark x1="81333" y1="778" x2="81333" y2="778"/>
                            <a14:foregroundMark x1="89444" y1="3000" x2="89444" y2="3000"/>
                            <a14:foregroundMark x1="84111" y1="1222" x2="84111" y2="1222"/>
                            <a14:foregroundMark x1="4111" y1="96000" x2="4111" y2="96000"/>
                            <a14:foregroundMark x1="96222" y1="95111" x2="96222" y2="95111"/>
                            <a14:foregroundMark x1="96111" y1="89889" x2="92778" y2="61333"/>
                            <a14:foregroundMark x1="92778" y1="61333" x2="88222" y2="6778"/>
                            <a14:foregroundMark x1="88222" y1="6778" x2="81333" y2="3222"/>
                            <a14:foregroundMark x1="81333" y1="3222" x2="77667" y2="10222"/>
                            <a14:foregroundMark x1="77667" y1="10222" x2="72111" y2="73556"/>
                            <a14:foregroundMark x1="72111" y1="73556" x2="64667" y2="74000"/>
                            <a14:foregroundMark x1="64667" y1="74000" x2="63889" y2="56111"/>
                            <a14:foregroundMark x1="63889" y1="56111" x2="57889" y2="42444"/>
                            <a14:foregroundMark x1="57889" y1="42444" x2="57111" y2="35444"/>
                            <a14:foregroundMark x1="57111" y1="35444" x2="49556" y2="38222"/>
                            <a14:foregroundMark x1="49556" y1="38222" x2="36667" y2="46333"/>
                            <a14:foregroundMark x1="36667" y1="46333" x2="29778" y2="48778"/>
                            <a14:foregroundMark x1="29778" y1="48778" x2="26556" y2="40000"/>
                            <a14:foregroundMark x1="26556" y1="40000" x2="19333" y2="38556"/>
                            <a14:foregroundMark x1="19333" y1="38556" x2="6556" y2="47111"/>
                            <a14:foregroundMark x1="6556" y1="47111" x2="2778" y2="53333"/>
                            <a14:foregroundMark x1="2779" y1="53778" x2="2889" y2="91000"/>
                            <a14:foregroundMark x1="2778" y1="53333" x2="2779" y2="53778"/>
                            <a14:foregroundMark x1="2889" y1="91000" x2="10444" y2="96667"/>
                            <a14:foregroundMark x1="10444" y1="96667" x2="18556" y2="98000"/>
                            <a14:foregroundMark x1="18556" y1="98000" x2="27778" y2="97778"/>
                            <a14:foregroundMark x1="27778" y1="97778" x2="34778" y2="97778"/>
                            <a14:foregroundMark x1="34778" y1="97778" x2="66333" y2="94778"/>
                            <a14:foregroundMark x1="66333" y1="94778" x2="74333" y2="95111"/>
                            <a14:foregroundMark x1="74333" y1="95111" x2="96000" y2="93111"/>
                            <a14:foregroundMark x1="96000" y1="93111" x2="96444" y2="90667"/>
                            <a14:foregroundMark x1="14667" y1="78333" x2="14667" y2="78333"/>
                            <a14:foregroundMark x1="34222" y1="59556" x2="34222" y2="59556"/>
                            <a14:foregroundMark x1="34667" y1="56000" x2="34667" y2="56000"/>
                            <a14:foregroundMark x1="32000" y1="61667" x2="34222" y2="55000"/>
                            <a14:foregroundMark x1="34222" y1="55000" x2="35667" y2="62333"/>
                            <a14:foregroundMark x1="35667" y1="62333" x2="30444" y2="62444"/>
                            <a14:foregroundMark x1="52222" y1="61444" x2="50778" y2="63889"/>
                            <a14:foregroundMark x1="51000" y1="81222" x2="52333" y2="73889"/>
                            <a14:foregroundMark x1="52333" y1="73889" x2="55778" y2="80111"/>
                            <a14:foregroundMark x1="55778" y1="80111" x2="52667" y2="81444"/>
                            <a14:foregroundMark x1="35444" y1="81000" x2="32333" y2="74778"/>
                            <a14:foregroundMark x1="32333" y1="74778" x2="36222" y2="76000"/>
                            <a14:foregroundMark x1="16667" y1="82222" x2="12111" y2="76778"/>
                            <a14:foregroundMark x1="12111" y1="76778" x2="18889" y2="78889"/>
                            <a14:foregroundMark x1="18889" y1="78889" x2="16222" y2="80778"/>
                            <a14:foregroundMark x1="667" y1="49444" x2="1889" y2="945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03" y="1231408"/>
                <a:ext cx="1800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00DFB16F-6BA5-44FA-997C-975FF21BBE6F}"/>
                  </a:ext>
                </a:extLst>
              </p:cNvPr>
              <p:cNvSpPr txBox="1"/>
              <p:nvPr/>
            </p:nvSpPr>
            <p:spPr>
              <a:xfrm>
                <a:off x="6898088" y="1181327"/>
                <a:ext cx="14029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Механический завод</a:t>
                </a:r>
              </a:p>
            </p:txBody>
          </p:sp>
        </p:grp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3C33C25-900C-4B50-BC57-21B7355B07BA}"/>
              </a:ext>
            </a:extLst>
          </p:cNvPr>
          <p:cNvGrpSpPr/>
          <p:nvPr/>
        </p:nvGrpSpPr>
        <p:grpSpPr>
          <a:xfrm>
            <a:off x="1357738" y="1105662"/>
            <a:ext cx="6830289" cy="3987513"/>
            <a:chOff x="1357738" y="1105662"/>
            <a:chExt cx="6830289" cy="3987513"/>
          </a:xfrm>
        </p:grpSpPr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xmlns="" id="{43948F08-D5B1-4A72-80C9-4BB9607FA6D4}"/>
                </a:ext>
              </a:extLst>
            </p:cNvPr>
            <p:cNvGrpSpPr/>
            <p:nvPr/>
          </p:nvGrpSpPr>
          <p:grpSpPr>
            <a:xfrm>
              <a:off x="1357738" y="3494317"/>
              <a:ext cx="494592" cy="1598858"/>
              <a:chOff x="1357738" y="3494317"/>
              <a:chExt cx="494592" cy="1598858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xmlns="" id="{ABC06ABE-DBBB-4509-AC7A-F2F68E621B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000" b="97750" l="1875" r="97875">
                            <a14:foregroundMark x1="97875" y1="2000" x2="97875" y2="2000"/>
                            <a14:foregroundMark x1="1875" y1="65250" x2="1875" y2="65250"/>
                            <a14:foregroundMark x1="34000" y1="97750" x2="34000" y2="977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900000">
                <a:off x="1357738" y="3494317"/>
                <a:ext cx="174682" cy="1746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>
                <a:extLst>
                  <a:ext uri="{FF2B5EF4-FFF2-40B4-BE49-F238E27FC236}">
                    <a16:creationId xmlns:a16="http://schemas.microsoft.com/office/drawing/2014/main" xmlns="" id="{FC68B1C2-3F5A-4F26-83AE-E4D142E3C6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000" b="97750" l="1875" r="97875">
                            <a14:foregroundMark x1="97875" y1="2000" x2="97875" y2="2000"/>
                            <a14:foregroundMark x1="1875" y1="65250" x2="1875" y2="65250"/>
                            <a14:foregroundMark x1="34000" y1="97750" x2="34000" y2="977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900000">
                <a:off x="1677648" y="4918493"/>
                <a:ext cx="174682" cy="1746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BD53CC6A-F961-410E-933E-23929A54F4F6}"/>
                </a:ext>
              </a:extLst>
            </p:cNvPr>
            <p:cNvGrpSpPr/>
            <p:nvPr/>
          </p:nvGrpSpPr>
          <p:grpSpPr>
            <a:xfrm>
              <a:off x="6734555" y="1105662"/>
              <a:ext cx="1453472" cy="276999"/>
              <a:chOff x="6702482" y="1427989"/>
              <a:chExt cx="1453472" cy="276999"/>
            </a:xfrm>
          </p:grpSpPr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xmlns="" id="{82993AF2-64C9-4F70-B521-95A7C8D867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000" b="97750" l="1875" r="97875">
                            <a14:foregroundMark x1="97875" y1="2000" x2="97875" y2="2000"/>
                            <a14:foregroundMark x1="1875" y1="65250" x2="1875" y2="65250"/>
                            <a14:foregroundMark x1="34000" y1="97750" x2="34000" y2="977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900000">
                <a:off x="6702482" y="1498884"/>
                <a:ext cx="174682" cy="1746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id="{276D5613-2380-4561-BA69-B950AA08ED64}"/>
                  </a:ext>
                </a:extLst>
              </p:cNvPr>
              <p:cNvSpPr txBox="1"/>
              <p:nvPr/>
            </p:nvSpPr>
            <p:spPr>
              <a:xfrm>
                <a:off x="6894070" y="1427989"/>
                <a:ext cx="12618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Ракетный полигон</a:t>
                </a:r>
              </a:p>
            </p:txBody>
          </p:sp>
        </p:grp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404E2A66-6E3F-4F60-9CEE-76B8C565DF37}"/>
              </a:ext>
            </a:extLst>
          </p:cNvPr>
          <p:cNvSpPr txBox="1"/>
          <p:nvPr/>
        </p:nvSpPr>
        <p:spPr>
          <a:xfrm>
            <a:off x="6790724" y="54678"/>
            <a:ext cx="149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ПРОМЫШЛЕННОСТЬ</a:t>
            </a:r>
          </a:p>
        </p:txBody>
      </p:sp>
    </p:spTree>
    <p:extLst>
      <p:ext uri="{BB962C8B-B14F-4D97-AF65-F5344CB8AC3E}">
        <p14:creationId xmlns:p14="http://schemas.microsoft.com/office/powerpoint/2010/main" val="26905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26A0CD-5457-4F5B-A535-296AB6A40B21}"/>
              </a:ext>
            </a:extLst>
          </p:cNvPr>
          <p:cNvSpPr txBox="1"/>
          <p:nvPr/>
        </p:nvSpPr>
        <p:spPr>
          <a:xfrm>
            <a:off x="152401" y="2736557"/>
            <a:ext cx="5943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начале 1950-х годов СССР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сущест-венно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отставал от США по количеству ядерных боеголовок. В связи с этим Н.С. Хрущёв выдвинул идею качествен-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ного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не количественного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превосход-ства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советских ядерных сил. Она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подра-зумевала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создание небольшого числа сверхмощных зарядов, способных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нане-сти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катастрофический ущерб против-нику.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182361"/>
            <a:ext cx="10084904" cy="612591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Вклад области в укрепление обороноспособности 	страны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400" y="1288472"/>
            <a:ext cx="11873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Вскоре после смерти И.В. Сталина в СССР было заявлено о возможности мирного</a:t>
            </a:r>
          </a:p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сосуществования капиталистической и социалистической систем. Хотя в 1950-е годы началось постепенное ослабление международной напряжённости, это не отменило задачи для СССР по достижению ядерного паритета с США.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8EE4F6-B0EC-4C49-AAF7-320D89927AA7}"/>
              </a:ext>
            </a:extLst>
          </p:cNvPr>
          <p:cNvSpPr txBox="1"/>
          <p:nvPr/>
        </p:nvSpPr>
        <p:spPr>
          <a:xfrm>
            <a:off x="152401" y="6445643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Испытание водородной бомбы в 1953 году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F30E4B69-4B2B-4929-A557-3FC604FC5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r="9412"/>
          <a:stretch/>
        </p:blipFill>
        <p:spPr bwMode="auto">
          <a:xfrm>
            <a:off x="6248400" y="2874645"/>
            <a:ext cx="5943600" cy="39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5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26A0CD-5457-4F5B-A535-296AB6A40B21}"/>
              </a:ext>
            </a:extLst>
          </p:cNvPr>
          <p:cNvSpPr txBox="1"/>
          <p:nvPr/>
        </p:nvSpPr>
        <p:spPr>
          <a:xfrm>
            <a:off x="148838" y="3116190"/>
            <a:ext cx="724087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октября 1961 года над полигоном была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по-дорвана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термоядерная бомба АН602 мощностью 58 мегатонн. Это был самый мощный взрыв в мировой истории. В 1963 году был заключён до-говор о запрещении испытаний ядерного оружия в атмосфере, космическом пространстве и под водой. С этого времени на полигонах Новой Земли проводились только подземные взрывы мощностью не более 5 мегатонн.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245011"/>
            <a:ext cx="10084904" cy="612591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Новоземельского ядерного полигона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400" y="1288472"/>
            <a:ext cx="11873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Особое значение в реализации такого замысла придавалось Новоземельскому испытательному полигону в Архангельской области («Объект-700»), официально</a:t>
            </a:r>
          </a:p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открытому 17 сентября 1954 года, где испытывали ядерные боеприпасы для армии и флота. Самая интенсивная работа на полигоне велась в 1955–1962 годах, когда состоялось 2/3 всех испытаний за его историю.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492357-3615-4E7F-8CBB-BDABBE73F264}"/>
              </a:ext>
            </a:extLst>
          </p:cNvPr>
          <p:cNvSpPr txBox="1"/>
          <p:nvPr/>
        </p:nvSpPr>
        <p:spPr>
          <a:xfrm>
            <a:off x="7647709" y="6400613"/>
            <a:ext cx="454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«Царь-бомба» АН-602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BAEDCB6-6CE0-4980-AFD5-B5A0274FC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971" y="3227463"/>
            <a:ext cx="4636030" cy="309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542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65488"/>
            <a:ext cx="10084904" cy="612591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 «Ангара»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400" y="1288472"/>
            <a:ext cx="72251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Ядерные заряды без средств их доставки к цели утрачивают смысл как оружие. Успехом совет-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ского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ракетостроения стало создание к 1957 году конструкторским бюро С.П. Королёва се-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мейства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баллистических ракет Р-7. Для строи-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тельства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стартовых комплексов для этой ракеты (объект «Ангара») была выбрана малонаселён-ная местность в Плесецком районе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Архангель-ской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области. Командиром «Ангары» в 1957–1962 годах стал полковник М.Г. Григорьев. Дата его вступления в должность считается днём основания полигона и города Мирный. Первая ракета взлетела здесь в июле 1959 года. В СССР возник новый вид вооруженных сил — Ракетные войска стратегического назначения.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ABA83A-AD16-4047-8CFC-5871B5980EC9}"/>
              </a:ext>
            </a:extLst>
          </p:cNvPr>
          <p:cNvSpPr txBox="1"/>
          <p:nvPr/>
        </p:nvSpPr>
        <p:spPr>
          <a:xfrm>
            <a:off x="7545433" y="6407846"/>
            <a:ext cx="454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Первый пуск ракеты на «Ангаре»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FAE6A997-DF6A-4C62-A083-AE6D79D27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0"/>
          <a:stretch/>
        </p:blipFill>
        <p:spPr bwMode="auto">
          <a:xfrm>
            <a:off x="7443160" y="1288472"/>
            <a:ext cx="4748839" cy="50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62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69D1D75-45BD-421C-9C63-34A1A0BCAFEF}"/>
              </a:ext>
            </a:extLst>
          </p:cNvPr>
          <p:cNvGrpSpPr/>
          <p:nvPr/>
        </p:nvGrpSpPr>
        <p:grpSpPr>
          <a:xfrm>
            <a:off x="103556" y="180110"/>
            <a:ext cx="11955923" cy="6483926"/>
            <a:chOff x="103556" y="-319175"/>
            <a:chExt cx="11955923" cy="6483926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3CF8EBCB-EE87-4618-8302-850BECE82303}"/>
                </a:ext>
              </a:extLst>
            </p:cNvPr>
            <p:cNvGrpSpPr/>
            <p:nvPr/>
          </p:nvGrpSpPr>
          <p:grpSpPr>
            <a:xfrm>
              <a:off x="103556" y="-319175"/>
              <a:ext cx="11955923" cy="6483926"/>
              <a:chOff x="103556" y="-319175"/>
              <a:chExt cx="11955923" cy="6483926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xmlns="" id="{F0016263-6F92-4E44-80FF-0EC5423DDC10}"/>
                  </a:ext>
                </a:extLst>
              </p:cNvPr>
              <p:cNvSpPr/>
              <p:nvPr/>
            </p:nvSpPr>
            <p:spPr>
              <a:xfrm>
                <a:off x="914938" y="-319175"/>
                <a:ext cx="11144541" cy="6483926"/>
              </a:xfrm>
              <a:prstGeom prst="roundRect">
                <a:avLst>
                  <a:gd name="adj" fmla="val 1858"/>
                </a:avLst>
              </a:prstGeom>
              <a:solidFill>
                <a:srgbClr val="FFCC99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ru-RU" sz="2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пустин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Яр». В 1957 году окончил Военную академию </a:t>
                </a:r>
              </a:p>
              <a:p>
                <a:pPr algn="just"/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Генштаба. В 1957–1959 годах создавал 1-ю ракетную бригаду, оснащённую </a:t>
                </a:r>
                <a:r>
                  <a:rPr lang="ru-RU" sz="2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межконтинен-тальными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баллистическими ракетами в Плесецком районе Архангельской области (объект «Ангара»). В 1957–1962 годах был командиром этого объекта. В 1962–1968 годах командовал ракетной армией. Награждён 10 орденами и 15 медалями СССР. Почётный гражданин г. Мирного.</a:t>
                </a: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xmlns="" id="{35B04F93-4C84-4DA3-B5EA-8BF6E08D281E}"/>
                  </a:ext>
                </a:extLst>
              </p:cNvPr>
              <p:cNvSpPr/>
              <p:nvPr/>
            </p:nvSpPr>
            <p:spPr>
              <a:xfrm>
                <a:off x="103556" y="-319175"/>
                <a:ext cx="692712" cy="646331"/>
              </a:xfrm>
              <a:prstGeom prst="roundRect">
                <a:avLst>
                  <a:gd name="adj" fmla="val 19946"/>
                </a:avLst>
              </a:prstGeom>
              <a:solidFill>
                <a:srgbClr val="FFCC99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dirty="0">
                    <a:solidFill>
                      <a:srgbClr val="FF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ebdings" panose="05030102010509060703" pitchFamily="18" charset="2"/>
                  </a:rPr>
                  <a:t></a:t>
                </a:r>
                <a:endParaRPr lang="ru-RU" sz="4000" dirty="0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4635E50A-0D70-4320-A28A-3A49A587B52E}"/>
                </a:ext>
              </a:extLst>
            </p:cNvPr>
            <p:cNvSpPr/>
            <p:nvPr/>
          </p:nvSpPr>
          <p:spPr>
            <a:xfrm>
              <a:off x="954692" y="-203509"/>
              <a:ext cx="8061761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 err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Григо́рьев</a:t>
              </a:r>
              <a:r>
                <a:rPr lang="ru-RU" sz="2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Михаил Григорьевич (1917–1981)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— генерал-полковник, лауреат Государственной пре-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мии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СССР. Окончил Военную академию имени Ф.Э. Дзержинского (1941), участвовал в Великой 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Отечест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-венной войне — командовал дивизионом, бригадой гвардейских реактивных миномётов. Командир брига-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ды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особого назначения Резерва Верховного главного командования, на вооружение которой были приняты баллистические ракеты. В 1951–1952 годах 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формиро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вал 2-ю бригаду особого назначения на полигоне «Ка-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14EEE5-E68D-47EC-8756-2EAC2A4C6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0727" b="9636"/>
          <a:stretch/>
        </p:blipFill>
        <p:spPr>
          <a:xfrm>
            <a:off x="9134218" y="295775"/>
            <a:ext cx="2807496" cy="394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1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65488"/>
            <a:ext cx="10084904" cy="612591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Политические процессы в области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400" y="1288472"/>
            <a:ext cx="118733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марта 1953 года скончался И.В. Сталин. В ходе политической борьбы был устранён Л.П. Берия, а в сентябре 1953 года первым секретарём ЦК был избран Н.С. Хрущёв. 6 марта 1953 года в траурной телеграмме Архангельский обком КПСС обещал в борьбе «проявлять сталинскую непримиримость». А уже в июле объединённый пленум областного и городского комитетов одобрил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постановле-ние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Пленума ЦК КПСС о преступных действиях Л.П. Берии и призвал придержи-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ваться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работе ленинских принципов. Таким образом, партийное руководство области точно следовало за изменениями политической обстановки в Москве.</a:t>
            </a:r>
          </a:p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Особые меры предпринимались по трудоустройству лиц, освобождённых по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-явленной в марте 1953 года амнистии в связи со смертью Сталина. Руководители предприятий области не желали принимать их на работу. В стране на свободу вышли 1,2 млн человек. В том числе и такие как, например, Н.Г. Романов,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устро-ивший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террористический акт в Архангельске на первомайской демонстрации 1954 года. Выполняя постановление Совета министров СССР, руководителей предприятий фактически обязали принимать амнистированных на работу.</a:t>
            </a:r>
          </a:p>
        </p:txBody>
      </p:sp>
    </p:spTree>
    <p:extLst>
      <p:ext uri="{BB962C8B-B14F-4D97-AF65-F5344CB8AC3E}">
        <p14:creationId xmlns:p14="http://schemas.microsoft.com/office/powerpoint/2010/main" val="3629447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400" y="1288472"/>
            <a:ext cx="11873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начала 1950-х годов судостроение в г.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Молотовске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переживает значительные изменения. 1 июля 1954 года здесь начал свою работу судоремонтный завод №893 (ныне «Звёздочка»). Под руководством Е.П. Егорова развёртывается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-кая реконструкция завода №402 для строительства атомных подводных лодок. Первая из них — К-3 «Ленинский комсомол» — была спущена на воду 12 августа  1957 года. В 1962 году  она совершила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26A0CD-5457-4F5B-A535-296AB6A40B21}"/>
              </a:ext>
            </a:extLst>
          </p:cNvPr>
          <p:cNvSpPr txBox="1"/>
          <p:nvPr/>
        </p:nvSpPr>
        <p:spPr>
          <a:xfrm>
            <a:off x="152400" y="3467123"/>
            <a:ext cx="58050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длительный поход подо льдами Север-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ного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Ледовитого океана, всплыла на Северном полюсе и водрузила там го-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сударственный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флаг СССР. В Северо-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двинске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был создан уникальный центр атомного судостроения: в 1957–1966 годах было спущено на воду 38 атом-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ных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субмарин первого поколения (по 3–4 в год).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196216"/>
            <a:ext cx="10084904" cy="612591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Начало строительства атомных подводных лодок</a:t>
            </a:r>
            <a:endParaRPr lang="ru-RU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04E85D-5177-45EB-B602-0FE83959A04A}"/>
              </a:ext>
            </a:extLst>
          </p:cNvPr>
          <p:cNvSpPr txBox="1"/>
          <p:nvPr/>
        </p:nvSpPr>
        <p:spPr>
          <a:xfrm>
            <a:off x="6095999" y="6425221"/>
            <a:ext cx="592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Атомная подводная лодка «Ленинский комсомол»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E4DB1B00-3EBD-4B3F-9A72-A2B897FEE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87934"/>
            <a:ext cx="6096000" cy="308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832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400" y="1288472"/>
            <a:ext cx="11873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Завод стал одним из крупнейших центров судостроения в мире. В 1959 году он получил название Северного машиностроительного предприятия.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26A0CD-5457-4F5B-A535-296AB6A40B21}"/>
              </a:ext>
            </a:extLst>
          </p:cNvPr>
          <p:cNvSpPr txBox="1"/>
          <p:nvPr/>
        </p:nvSpPr>
        <p:spPr>
          <a:xfrm>
            <a:off x="166255" y="1998541"/>
            <a:ext cx="455814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середины 1950-х годов под-водные лодки получили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ра-кетное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вооружение. Для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испы-таний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корабельных ракет 1 ноября 1954 года в 40 кило-метрах от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Молотовска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села Нёнокса был создан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специаль-ный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полигон для испытаний («объект 009»). Учебной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-лью для него стал камчатский полигон Кура.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196216"/>
            <a:ext cx="10084904" cy="612591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Начало строительства атомных подводных лодок</a:t>
            </a:r>
            <a:endParaRPr lang="ru-RU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04E85D-5177-45EB-B602-0FE83959A04A}"/>
              </a:ext>
            </a:extLst>
          </p:cNvPr>
          <p:cNvSpPr txBox="1"/>
          <p:nvPr/>
        </p:nvSpPr>
        <p:spPr>
          <a:xfrm>
            <a:off x="-96983" y="5956272"/>
            <a:ext cx="482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Северное машиностроительное предприятие в Северодвинске. </a:t>
            </a:r>
          </a:p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Современная фотография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89EDF539-D1BB-4EB9-9B58-11E5BDC9A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7"/>
          <a:stretch/>
        </p:blipFill>
        <p:spPr bwMode="auto">
          <a:xfrm>
            <a:off x="4807530" y="2119469"/>
            <a:ext cx="7384470" cy="473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4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41A19C-9960-43E1-A58B-5B067F94C2C8}"/>
              </a:ext>
            </a:extLst>
          </p:cNvPr>
          <p:cNvSpPr txBox="1"/>
          <p:nvPr/>
        </p:nvSpPr>
        <p:spPr>
          <a:xfrm>
            <a:off x="152400" y="3494073"/>
            <a:ext cx="638527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Северодвинск Н.С. Хрущёв прибыл 22 июля из Мурманска на ракетном крейсере Северного флота «Грозный». Его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сопро-вождали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министр обороны СССР маршал Р.Я. Малиновский и главнокомандующий ВМФ адмирал С.Г. Горшков. Делегация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по-сетила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цеха Севмашпредприятия, ракет-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полигон в Нёноксе.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79352"/>
            <a:ext cx="10084904" cy="551928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Визит Н.С. Хрущёва в Архангельскую область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400" y="1288472"/>
            <a:ext cx="11873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Возрастающее значение Архангельской области в народном хозяйстве и обеспечении обороноспособности СССР стало одним из поводов для визита на Север делегации высшего руководства СССР во главе с Н.С. Хрущёвым. В июле 1962 года в ходе большой поездки по стране он посетил города Северодвинск и Архангельск. Визит первого секретаря ЦК КПСС имел значительные последствия для Архангельска и всего региона.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5DFDD0-084B-4604-A818-E41B79F5AC3E}"/>
              </a:ext>
            </a:extLst>
          </p:cNvPr>
          <p:cNvSpPr txBox="1"/>
          <p:nvPr/>
        </p:nvSpPr>
        <p:spPr>
          <a:xfrm>
            <a:off x="595745" y="6444851"/>
            <a:ext cx="594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Н.С. Хрущёв и Е.П. Егоров на «Севмаше»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2AA7BF9-399C-4044-8EF8-AD576621F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2252" r="3065" b="7768"/>
          <a:stretch/>
        </p:blipFill>
        <p:spPr>
          <a:xfrm>
            <a:off x="6703934" y="3291332"/>
            <a:ext cx="5488066" cy="35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55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41A19C-9960-43E1-A58B-5B067F94C2C8}"/>
              </a:ext>
            </a:extLst>
          </p:cNvPr>
          <p:cNvSpPr txBox="1"/>
          <p:nvPr/>
        </p:nvSpPr>
        <p:spPr>
          <a:xfrm>
            <a:off x="166255" y="3809770"/>
            <a:ext cx="69826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итогам визита в 1963 году было принято постановление Совета министров СССР «О раз-витии городов Архангельска и Мурманска». Оно предусматривало удвоение строительства жилья, возведение многоэтажных каменных домов («хрущёвок»), организацию новых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стро-ительных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предприятий.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251635"/>
            <a:ext cx="10084904" cy="565783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режима содержания заключённых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400" y="1288472"/>
            <a:ext cx="11873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июля в Архангельске состоялся многолюдный митинг, на котором Н.С. Хрущёв общался с горожанами. Он подчеркнул большое экономическое и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внешнеторго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-вое значение области, назвав северян «золотодобытчиками». В то же время он отметил упущения в области коммунального хозяйства: большое количество неблагоустроенного жилья, бараков; то, что город был деревянным на 96%, а каменные дома были единичными; не имелось хороших дорог. С перебоями шло товарное снабжение города.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5DFDD0-084B-4604-A818-E41B79F5AC3E}"/>
              </a:ext>
            </a:extLst>
          </p:cNvPr>
          <p:cNvSpPr txBox="1"/>
          <p:nvPr/>
        </p:nvSpPr>
        <p:spPr>
          <a:xfrm>
            <a:off x="166256" y="6444851"/>
            <a:ext cx="698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Кортеж Н.С. Хрущёва встречают жители Архангельска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065A3DF7-F180-4F14-B658-ABE20796A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" b="9443"/>
          <a:stretch/>
        </p:blipFill>
        <p:spPr bwMode="auto">
          <a:xfrm>
            <a:off x="7301346" y="3588327"/>
            <a:ext cx="4890654" cy="326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966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69D1D75-45BD-421C-9C63-34A1A0BCAFEF}"/>
              </a:ext>
            </a:extLst>
          </p:cNvPr>
          <p:cNvGrpSpPr/>
          <p:nvPr/>
        </p:nvGrpSpPr>
        <p:grpSpPr>
          <a:xfrm>
            <a:off x="132522" y="120483"/>
            <a:ext cx="11926958" cy="6596319"/>
            <a:chOff x="132522" y="133833"/>
            <a:chExt cx="11926958" cy="6596319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3CF8EBCB-EE87-4618-8302-850BECE82303}"/>
                </a:ext>
              </a:extLst>
            </p:cNvPr>
            <p:cNvGrpSpPr/>
            <p:nvPr/>
          </p:nvGrpSpPr>
          <p:grpSpPr>
            <a:xfrm>
              <a:off x="132522" y="133833"/>
              <a:ext cx="11926958" cy="6596319"/>
              <a:chOff x="132522" y="133833"/>
              <a:chExt cx="11926958" cy="6596319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xmlns="" id="{F0016263-6F92-4E44-80FF-0EC5423DDC10}"/>
                  </a:ext>
                </a:extLst>
              </p:cNvPr>
              <p:cNvSpPr/>
              <p:nvPr/>
            </p:nvSpPr>
            <p:spPr>
              <a:xfrm>
                <a:off x="132522" y="133833"/>
                <a:ext cx="11926958" cy="6596319"/>
              </a:xfrm>
              <a:prstGeom prst="roundRect">
                <a:avLst>
                  <a:gd name="adj" fmla="val 185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Во исполнение постановлений Совета Министров РСФСР от 29 апреля 1963 г. №509 и №510, в целях дальнейшего развития городов Архангельска и Мурман-</a:t>
                </a:r>
                <a:r>
                  <a:rPr lang="ru-RU" sz="2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ска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— крупных морских внешнеторговых портов и промышленных и культурных центров приказываю:</a:t>
                </a:r>
              </a:p>
              <a:p>
                <a:pPr algn="just"/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Организовать в составе Министерства строительства РСФСР [...] Главное управление по строительству в г. Архангельске — «</a:t>
                </a:r>
                <a:r>
                  <a:rPr lang="ru-RU" sz="2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Главархангельскстрой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» с местонахождением в г. Архангельске [...]. Возложить на </a:t>
                </a:r>
                <a:r>
                  <a:rPr lang="ru-RU" sz="2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Главархангельскстрой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[...] выполнение подрядных работ по промышленному, жилищному, </a:t>
                </a:r>
                <a:r>
                  <a:rPr lang="ru-RU" sz="2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коммуналь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-ному и культурно-бытовому строительству в г. Архангельске [...].</a:t>
                </a:r>
              </a:p>
              <a:p>
                <a:pPr algn="just"/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 </a:t>
                </a:r>
                <a:r>
                  <a:rPr lang="ru-RU" sz="2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Главархангельскстрою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[...] Главному производственному управлению по </a:t>
                </a:r>
                <a:r>
                  <a:rPr lang="ru-RU" sz="2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стро-ительству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в районах Центра, Северо-Запада и Юга, Главному планово-</a:t>
                </a:r>
                <a:r>
                  <a:rPr lang="ru-RU" sz="2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экономи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ru-RU" sz="2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ческому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управлению :</a:t>
                </a:r>
              </a:p>
              <a:p>
                <a:pPr algn="just"/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а) обеспечить строительство и ввод в эксплуатацию в 1963–1968 гг. в г. Архан-</a:t>
                </a:r>
                <a:r>
                  <a:rPr lang="ru-RU" sz="2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гельске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жилых домов  общей  площадью  1145 тыс. кв. м,  общеобразовательных</a:t>
                </a: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xmlns="" id="{35B04F93-4C84-4DA3-B5EA-8BF6E08D281E}"/>
                  </a:ext>
                </a:extLst>
              </p:cNvPr>
              <p:cNvSpPr/>
              <p:nvPr/>
            </p:nvSpPr>
            <p:spPr>
              <a:xfrm>
                <a:off x="243360" y="293098"/>
                <a:ext cx="692712" cy="646331"/>
              </a:xfrm>
              <a:prstGeom prst="roundRect">
                <a:avLst>
                  <a:gd name="adj" fmla="val 19946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</a:t>
                </a:r>
                <a:endParaRPr lang="ru-RU" sz="4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4635E50A-0D70-4320-A28A-3A49A587B52E}"/>
                </a:ext>
              </a:extLst>
            </p:cNvPr>
            <p:cNvSpPr/>
            <p:nvPr/>
          </p:nvSpPr>
          <p:spPr>
            <a:xfrm>
              <a:off x="954692" y="154548"/>
              <a:ext cx="1097407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Из приказа №66 Министерства строительства РСФСР «Об </a:t>
              </a:r>
              <a:r>
                <a:rPr lang="ru-RU" sz="2400" b="1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органи-зации</a:t>
              </a:r>
              <a:r>
                <a:rPr lang="ru-RU" sz="2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главных управлений по строительству в гг. Архангельске и Мурманске». 18 мая 1963 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600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F0016263-6F92-4E44-80FF-0EC5423DDC10}"/>
              </a:ext>
            </a:extLst>
          </p:cNvPr>
          <p:cNvSpPr/>
          <p:nvPr/>
        </p:nvSpPr>
        <p:spPr>
          <a:xfrm>
            <a:off x="132522" y="120483"/>
            <a:ext cx="11926958" cy="6596319"/>
          </a:xfrm>
          <a:prstGeom prst="roundRect">
            <a:avLst>
              <a:gd name="adj" fmla="val 185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 на 11040 ученических мест, детских дошкольных учреждений на 9500 мест, больниц на 2700 коек, а также других объектов культурно-бытового назначения и коммунального хозяйства, предприятий торговли, общественного питания, пи-</a:t>
            </a:r>
            <a:r>
              <a:rPr lang="ru-RU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щевой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промышленности, строительной индустрии и промышленности строитель-</a:t>
            </a:r>
            <a:r>
              <a:rPr lang="ru-RU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ных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материалов и профессионально-технических училищ [...].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Управлению руководящих кадров и учебных заведений и Управлению рабочих кадров, труда, заработной платы и быта: [...]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б) направлять в 1963–1964 гг. на работу в строительные организации </a:t>
            </a:r>
            <a:r>
              <a:rPr lang="ru-RU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Главархан-гельскстроя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ежегодно по 30 инженеров-строителей, инженеров-технологов и механиков из числа выпускников высших учебных заведений;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в) направить в 1963 г. на работу в </a:t>
            </a:r>
            <a:r>
              <a:rPr lang="ru-RU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Главархангельскстрой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500 рабочих-строите-лей из числа оканчивающих профессионально-технические училища. [...]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[…] 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 Министров РСФСР: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г) обязал Северо-Западный совнархоз: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поставлять </a:t>
            </a:r>
            <a:r>
              <a:rPr lang="ru-RU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Главархангельскстрою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[...] камень строительный, гранитный щебень, известь строительную, известковую муку, гипсовый камень и алебастр в количествах, необходимых для выполнения установленного плана подрядных строительно-монтажных работ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[…].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29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3CF8EBCB-EE87-4618-8302-850BECE82303}"/>
              </a:ext>
            </a:extLst>
          </p:cNvPr>
          <p:cNvGrpSpPr/>
          <p:nvPr/>
        </p:nvGrpSpPr>
        <p:grpSpPr>
          <a:xfrm>
            <a:off x="132522" y="120483"/>
            <a:ext cx="11926958" cy="6596319"/>
            <a:chOff x="132522" y="133833"/>
            <a:chExt cx="11926958" cy="6596319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F0016263-6F92-4E44-80FF-0EC5423DDC10}"/>
                </a:ext>
              </a:extLst>
            </p:cNvPr>
            <p:cNvSpPr/>
            <p:nvPr/>
          </p:nvSpPr>
          <p:spPr>
            <a:xfrm>
              <a:off x="132522" y="133833"/>
              <a:ext cx="11926958" cy="6596319"/>
            </a:xfrm>
            <a:prstGeom prst="roundRect">
              <a:avLst>
                <a:gd name="adj" fmla="val 185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400" b="1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Какие задачи поставлены в приказе? С каким событием в истории Архан-</a:t>
              </a:r>
            </a:p>
            <a:p>
              <a:pPr algn="just"/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гельского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Севера связано появление этого документа?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__________________________________________________________________________________________________________________________________________________________________________________________________________________</a:t>
              </a:r>
            </a:p>
            <a:p>
              <a:pPr algn="just"/>
              <a:r>
                <a:rPr lang="ru-RU" sz="2400" b="1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Какие условия центральные власти создают для реализации изложенных</a:t>
              </a:r>
              <a:r>
                <a: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документе планов? Классифицируйте эти условия.</a:t>
              </a:r>
              <a:endPara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__________________________________________________________________________________________________________________________________________________________________________________________________________________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______________________________________________________________________</a:t>
              </a:r>
            </a:p>
            <a:p>
              <a:pPr algn="just"/>
              <a:r>
                <a:rPr lang="ru-RU" sz="2400" b="1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Какие элементы городской инфраструктуры упомянуты в документе? Какое значение имела реализация поставленных задач для развития Архангельска?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______________________________________________________________________ __________________________________________________________________________________________________________________________________________________________________________________________________________________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35B04F93-4C84-4DA3-B5EA-8BF6E08D281E}"/>
                </a:ext>
              </a:extLst>
            </p:cNvPr>
            <p:cNvSpPr/>
            <p:nvPr/>
          </p:nvSpPr>
          <p:spPr>
            <a:xfrm>
              <a:off x="11230015" y="293098"/>
              <a:ext cx="692712" cy="646331"/>
            </a:xfrm>
            <a:prstGeom prst="roundRect">
              <a:avLst>
                <a:gd name="adj" fmla="val 1994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?</a:t>
              </a:r>
              <a:endParaRPr lang="ru-RU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D6B05C-9D12-4988-8415-4244D3D9E967}"/>
              </a:ext>
            </a:extLst>
          </p:cNvPr>
          <p:cNvSpPr txBox="1"/>
          <p:nvPr/>
        </p:nvSpPr>
        <p:spPr>
          <a:xfrm>
            <a:off x="187936" y="1039091"/>
            <a:ext cx="11734791" cy="1069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1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поставлена задача организовать Главное управление по строительству в г. Ар-</a:t>
            </a:r>
            <a:r>
              <a:rPr lang="ru-RU" sz="21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хангельске</a:t>
            </a:r>
            <a:r>
              <a:rPr lang="ru-RU" sz="21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</a:t>
            </a:r>
            <a:r>
              <a:rPr lang="ru-RU" sz="21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Главархангельскстрой</a:t>
            </a:r>
            <a:r>
              <a:rPr lang="ru-RU" sz="21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»), начать массовое жилищное строительство в городе. Это стало результатом визита Н.С. Хрущёва в Архангельск в 1963 г.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1BE9CB-1139-450A-B3A5-766FD66282A2}"/>
              </a:ext>
            </a:extLst>
          </p:cNvPr>
          <p:cNvSpPr txBox="1"/>
          <p:nvPr/>
        </p:nvSpPr>
        <p:spPr>
          <a:xfrm>
            <a:off x="187936" y="2874249"/>
            <a:ext cx="11734791" cy="140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1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Нааправление</a:t>
            </a:r>
            <a:r>
              <a:rPr lang="ru-RU" sz="21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инженеров-инженеров-строителей, инженеров-технологов и </a:t>
            </a:r>
            <a:r>
              <a:rPr lang="ru-RU" sz="21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</a:t>
            </a:r>
            <a:r>
              <a:rPr lang="ru-RU" sz="21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-ков, рабочих-строителей из числа выпускников высших учебных заведений и ПТУ; обеспечение их жильём; финансирование всех строек; поставка строительных материалов, необходимых для города; организация ремонта строительной техники.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CFDD56-84BB-47B8-B2C8-CDA9796570D0}"/>
              </a:ext>
            </a:extLst>
          </p:cNvPr>
          <p:cNvSpPr txBox="1"/>
          <p:nvPr/>
        </p:nvSpPr>
        <p:spPr>
          <a:xfrm>
            <a:off x="187936" y="5070541"/>
            <a:ext cx="11679371" cy="140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1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Массовое жилищное строительство, школы, детские дошкольные учреждения, больницы, объекты культурно-бытового назначения и коммунального хозяйства, предприятия торговли, общественного питания, пищевой промышленности, строи-тельной индустрии и промышленности строительных материалов и ПТУ.</a:t>
            </a:r>
          </a:p>
        </p:txBody>
      </p:sp>
    </p:spTree>
    <p:extLst>
      <p:ext uri="{BB962C8B-B14F-4D97-AF65-F5344CB8AC3E}">
        <p14:creationId xmlns:p14="http://schemas.microsoft.com/office/powerpoint/2010/main" val="143414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66254" y="1924189"/>
            <a:ext cx="118317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период правления Н.С. Хрущёва главной задачей являлось дальнейшее развитие тяжелой и военной промышленности. Наряду с Коми АССР и Каре-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лией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Архангельская область играла главную роль в обеспечении страны лесом и бумагой, значительные объёмы древесины шли на экспорт.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качестве положительных тенденций можно отметить: начало реабилитации жертв репрессий, ликвидация учреждений ГУЛАГа на территории области; быстрое развитие ЛПК, строительной индустрии, производства продуктов питания; были введены в строй новые заводы на территории области.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качестве отрицательных тенденций следует указать: постановку заведомо невыполнимых задач в области заготовки леса и производства бумаги;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отста-вание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производстве товаров народного потребления; неразвитая транс-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портная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инфраструктуры; укрупнение колхозов, «кукурузная компания», со-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кращение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личных подсобных хозяйств плохо сказались на развитии села. 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53A6F87-28F3-47DF-9007-96983EABF1C2}"/>
              </a:ext>
            </a:extLst>
          </p:cNvPr>
          <p:cNvGrpSpPr/>
          <p:nvPr/>
        </p:nvGrpSpPr>
        <p:grpSpPr>
          <a:xfrm>
            <a:off x="166254" y="155565"/>
            <a:ext cx="10127673" cy="1562397"/>
            <a:chOff x="318052" y="1541025"/>
            <a:chExt cx="10127673" cy="1562397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xmlns="" id="{7503B17A-36C6-4623-9513-FC2DABF68305}"/>
                </a:ext>
              </a:extLst>
            </p:cNvPr>
            <p:cNvSpPr/>
            <p:nvPr/>
          </p:nvSpPr>
          <p:spPr>
            <a:xfrm>
              <a:off x="318052" y="1541026"/>
              <a:ext cx="692712" cy="646331"/>
            </a:xfrm>
            <a:prstGeom prst="roundRect">
              <a:avLst>
                <a:gd name="adj" fmla="val 1994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ebdings" panose="05030102010509060703" pitchFamily="18" charset="2"/>
                </a:rPr>
                <a:t></a:t>
              </a: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B6A222B6-1349-4FB3-AF01-C994A4EF9D12}"/>
                </a:ext>
              </a:extLst>
            </p:cNvPr>
            <p:cNvSpPr/>
            <p:nvPr/>
          </p:nvSpPr>
          <p:spPr>
            <a:xfrm>
              <a:off x="1060174" y="1541025"/>
              <a:ext cx="9385551" cy="1562397"/>
            </a:xfrm>
            <a:prstGeom prst="roundRect">
              <a:avLst>
                <a:gd name="adj" fmla="val 77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Охарактеризуйте процессы в области в период правления Н.С. Хрущёва. Отметьте положительные и отрицательные 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тенден-ции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Сравните их с процессами предшествующего периода. Выделите общие черты и отличия.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915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66254" y="1924189"/>
            <a:ext cx="118317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Сходство с периодом 1945–1953 гг. заключалось в приоритетном развитии предприятий группы «А» (прежде всего ЛПК и оборонных предприятий), строительстве крупных военных объектов (ядерный полигон на Новой Земле, ракетные полигоны в Мирном и Нёноксе). 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Различие с периодом 1945–1953 гг. проявилось в том, что: новые заводы строились уже не только в Архангельской агломерации, но и на периферии (Онега, Котлас); была сделана ставка на глубокую переработку древесины; большие средства были вложены в развитие сельского хозяйства (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механи-зация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обеспечение кадрами), был составлен план по строительству Архан-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гельска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который приведет к быстрому развитию областного центра в после-дующий период.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0F3E8314-AEFE-47B6-826A-C58791F4F992}"/>
              </a:ext>
            </a:extLst>
          </p:cNvPr>
          <p:cNvGrpSpPr/>
          <p:nvPr/>
        </p:nvGrpSpPr>
        <p:grpSpPr>
          <a:xfrm>
            <a:off x="166254" y="155565"/>
            <a:ext cx="10127673" cy="1562397"/>
            <a:chOff x="318052" y="1541025"/>
            <a:chExt cx="10127673" cy="1562397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xmlns="" id="{1B60A01D-487D-42D2-A737-45367C25665A}"/>
                </a:ext>
              </a:extLst>
            </p:cNvPr>
            <p:cNvSpPr/>
            <p:nvPr/>
          </p:nvSpPr>
          <p:spPr>
            <a:xfrm>
              <a:off x="318052" y="1541026"/>
              <a:ext cx="692712" cy="646331"/>
            </a:xfrm>
            <a:prstGeom prst="roundRect">
              <a:avLst>
                <a:gd name="adj" fmla="val 1994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ebdings" panose="05030102010509060703" pitchFamily="18" charset="2"/>
                </a:rPr>
                <a:t></a:t>
              </a: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891CAFEF-880E-463D-9886-22D5E7C8A130}"/>
                </a:ext>
              </a:extLst>
            </p:cNvPr>
            <p:cNvSpPr/>
            <p:nvPr/>
          </p:nvSpPr>
          <p:spPr>
            <a:xfrm>
              <a:off x="1060174" y="1541025"/>
              <a:ext cx="9385551" cy="1562397"/>
            </a:xfrm>
            <a:prstGeom prst="roundRect">
              <a:avLst>
                <a:gd name="adj" fmla="val 77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Охарактеризуйте процессы в области в период правления Н.С. Хрущёва. Отметьте положительные и отрицательные 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тенден-ции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Сравните их с процессами предшествующего периода. Выделите общие черты и отличия.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29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65488"/>
            <a:ext cx="10084904" cy="612591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Десталинизация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400" y="1288472"/>
            <a:ext cx="11873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Судьбоносное значение для страны имел ХХ съезд КПСС, состоявшийся в феврале 1956 года. Делегацию Архангельской области возглавлял С.П. Логинов, первый секретарь обкома КПСС в 1955–1960 годах. От него партийный актив области узнал об итогах съезда и содержании секретного доклада Хрущёва «О культе личности и его последствиях». Смерть Сталина положила начало процессу массовой реабилитации жертв политических репрессий.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492357-3615-4E7F-8CBB-BDABBE73F264}"/>
              </a:ext>
            </a:extLst>
          </p:cNvPr>
          <p:cNvSpPr txBox="1"/>
          <p:nvPr/>
        </p:nvSpPr>
        <p:spPr>
          <a:xfrm>
            <a:off x="145472" y="6435556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Н.С. Хрущёв на трибуне ХХ съезда КПСС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26A0CD-5457-4F5B-A535-296AB6A40B21}"/>
              </a:ext>
            </a:extLst>
          </p:cNvPr>
          <p:cNvSpPr txBox="1"/>
          <p:nvPr/>
        </p:nvSpPr>
        <p:spPr>
          <a:xfrm>
            <a:off x="152400" y="3429000"/>
            <a:ext cx="5943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1954–1955 годах созданная в Архан-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гельской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области комиссия по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пересмо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-тру дел осуждённых за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контрреволюци-онные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преступления пересмотрела дела 1614 человек. В 1956–1961 годах были реабилитированы такие известные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дея-тели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области, как С.К. Попов, И.Т. Ки-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рилкин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С.А.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Бергавинов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И.Я.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Проурзин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27D251B-DB06-4011-A28F-5F0548EF8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94"/>
          <a:stretch/>
        </p:blipFill>
        <p:spPr bwMode="auto">
          <a:xfrm>
            <a:off x="6096000" y="3596796"/>
            <a:ext cx="6096000" cy="326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17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69D1D75-45BD-421C-9C63-34A1A0BCAFEF}"/>
              </a:ext>
            </a:extLst>
          </p:cNvPr>
          <p:cNvGrpSpPr/>
          <p:nvPr/>
        </p:nvGrpSpPr>
        <p:grpSpPr>
          <a:xfrm>
            <a:off x="103556" y="180110"/>
            <a:ext cx="11955923" cy="6483926"/>
            <a:chOff x="103556" y="-319175"/>
            <a:chExt cx="11955923" cy="6483926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3CF8EBCB-EE87-4618-8302-850BECE82303}"/>
                </a:ext>
              </a:extLst>
            </p:cNvPr>
            <p:cNvGrpSpPr/>
            <p:nvPr/>
          </p:nvGrpSpPr>
          <p:grpSpPr>
            <a:xfrm>
              <a:off x="103556" y="-319175"/>
              <a:ext cx="11955923" cy="6483926"/>
              <a:chOff x="103556" y="-319175"/>
              <a:chExt cx="11955923" cy="6483926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xmlns="" id="{F0016263-6F92-4E44-80FF-0EC5423DDC10}"/>
                  </a:ext>
                </a:extLst>
              </p:cNvPr>
              <p:cNvSpPr/>
              <p:nvPr/>
            </p:nvSpPr>
            <p:spPr>
              <a:xfrm>
                <a:off x="914938" y="-319175"/>
                <a:ext cx="11144541" cy="6483926"/>
              </a:xfrm>
              <a:prstGeom prst="roundRect">
                <a:avLst>
                  <a:gd name="adj" fmla="val 1858"/>
                </a:avLst>
              </a:prstGeom>
              <a:solidFill>
                <a:srgbClr val="FFCC99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xmlns="" id="{35B04F93-4C84-4DA3-B5EA-8BF6E08D281E}"/>
                  </a:ext>
                </a:extLst>
              </p:cNvPr>
              <p:cNvSpPr/>
              <p:nvPr/>
            </p:nvSpPr>
            <p:spPr>
              <a:xfrm>
                <a:off x="103556" y="-319175"/>
                <a:ext cx="692712" cy="646331"/>
              </a:xfrm>
              <a:prstGeom prst="roundRect">
                <a:avLst>
                  <a:gd name="adj" fmla="val 19946"/>
                </a:avLst>
              </a:prstGeom>
              <a:solidFill>
                <a:srgbClr val="FFCC99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dirty="0">
                    <a:solidFill>
                      <a:srgbClr val="FF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ebdings" panose="05030102010509060703" pitchFamily="18" charset="2"/>
                  </a:rPr>
                  <a:t></a:t>
                </a:r>
                <a:endParaRPr lang="ru-RU" sz="4000" dirty="0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4635E50A-0D70-4320-A28A-3A49A587B52E}"/>
                </a:ext>
              </a:extLst>
            </p:cNvPr>
            <p:cNvSpPr/>
            <p:nvPr/>
          </p:nvSpPr>
          <p:spPr>
            <a:xfrm>
              <a:off x="954692" y="-203509"/>
              <a:ext cx="8715259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 err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Ло́гинов</a:t>
              </a:r>
              <a:r>
                <a:rPr lang="ru-RU" sz="2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Савелий Прохорович (1913–1960)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— советский комсомольский и партийный работник. Член ВЛКСМ с 1928 года, член ВКП(б) с 1939 года. Окончил Кан-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ский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педагогический техникум (1933), был директором школы. С 1938 года — на партийной работе в 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Краснояр-ском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крае. Окончил Высшую партийную школу при ЦК ВКП(б) (1950). В 1951 году был избран 2-м секретарём, а в 1955 году — 1-м секретарем Архангельского обкома КПСС. Внёс существенный вклад в развитие региона, при нём были созданы производственные предприятия, заработала лесная и бумажная промышленность. В октябре 1957 года за успехи в развитии лесной промышленности 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Архангель-ской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области был награждён орденом Ленина. Его имя носят улицы в Архангельске и Северодвинске.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F9B441B-9BC8-4F81-A049-27E2CE3A2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21" y="295776"/>
            <a:ext cx="2092153" cy="313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4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65488"/>
            <a:ext cx="10084904" cy="612591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увеличения производства в ЛПК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400" y="1288472"/>
            <a:ext cx="11873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все же дело продвигалось довольно медленно. До конца 1961 года партийной комиссией при Архангельском обкоме КПСС было реабилитировано 167 человек, 72 из них посмертно. 1953 год стал переломным и в истории лагерной системы страны. Началось её свёртывание, что явилось важным элементом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десталини-зации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политической жизни.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F2FD77-4006-4A23-8231-4C4F8AE115BC}"/>
              </a:ext>
            </a:extLst>
          </p:cNvPr>
          <p:cNvSpPr txBox="1"/>
          <p:nvPr/>
        </p:nvSpPr>
        <p:spPr>
          <a:xfrm>
            <a:off x="152400" y="3116401"/>
            <a:ext cx="5943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в полной мере коснулось Архан-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гельской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области: новые лагеря больше не создавались, в результате амнистии количество заключённых резко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сокра-тилось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октября 1960 года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были ликвидированы последние ИТЛ, на этом история ГУЛАГа на территории области завершилась.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FD389B6-BC42-40A4-9328-B39E594C8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8"/>
          <a:stretch/>
        </p:blipFill>
        <p:spPr bwMode="auto">
          <a:xfrm>
            <a:off x="6248400" y="2885209"/>
            <a:ext cx="5943600" cy="39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7D4FB5-CB25-4060-A758-1ABFAD38C162}"/>
              </a:ext>
            </a:extLst>
          </p:cNvPr>
          <p:cNvSpPr txBox="1"/>
          <p:nvPr/>
        </p:nvSpPr>
        <p:spPr>
          <a:xfrm>
            <a:off x="145472" y="616338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Заброшенная железная дорога </a:t>
            </a:r>
          </a:p>
          <a:p>
            <a:pPr algn="r"/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Мехреньгского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ИТЛ</a:t>
            </a:r>
            <a:endParaRPr lang="ru-RU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65488"/>
            <a:ext cx="10084904" cy="612591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Развитие экономики области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400" y="1288472"/>
            <a:ext cx="11873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Ведущей сферой экономики области продолжала оставаться лесопромышленная. Она давала 45% всего промышленного производства. Продукцией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лесозаготови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-тельной отрасли являлись брёвна и иные части дерева, пригодные для пере-работки и строительства. Лесопильно-деревообрабатывающая производила раз-личные пиломатериалы: доски, брус и плиты. Лесохимическая выпускала бумагу разных видов,  целлюлозу,  спирт,  смолы.  К середине 1950-х годов из лесов Ар-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6D1A05-1E29-4B75-A1A2-418B791D1C99}"/>
              </a:ext>
            </a:extLst>
          </p:cNvPr>
          <p:cNvSpPr txBox="1"/>
          <p:nvPr/>
        </p:nvSpPr>
        <p:spPr>
          <a:xfrm>
            <a:off x="330703" y="6407846"/>
            <a:ext cx="668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Штабеля досок в Архангельске. Фото С. Фридлянда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8058100-139E-4E32-A23C-4B0C37074744}"/>
              </a:ext>
            </a:extLst>
          </p:cNvPr>
          <p:cNvSpPr txBox="1"/>
          <p:nvPr/>
        </p:nvSpPr>
        <p:spPr>
          <a:xfrm>
            <a:off x="152400" y="3478827"/>
            <a:ext cx="68651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хангельской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области ежегодно вывозилось около 15–17 млн кубометров древесины, то есть примерно 1% от её общих запасов. В европейской части СССР по этому показателю с ней могли сравниться только Коми АССР и Карелия. Из общего объёма заготовок пере-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рабатывалось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около 2/3.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42483F-D465-4F88-B8DC-5CEABE35A3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4251" r="2933" b="4840"/>
          <a:stretch/>
        </p:blipFill>
        <p:spPr>
          <a:xfrm>
            <a:off x="7195859" y="3596797"/>
            <a:ext cx="4996141" cy="32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31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65488"/>
            <a:ext cx="10084904" cy="612591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Значение лесной отрасли области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400" y="1288472"/>
            <a:ext cx="11873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Эти масштабы были признаны новым руководством страны недостаточными. Ар-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хангельская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древесина имела огромное значение для страны. Область снабжала пиломатериалами большую часть европейских регионов СССР, давала до 50% всего советского лесоэкспорта, поставляя древесину и целлюлозу в 25 стран Европы и Африки. В течение VI пятилетки (1956–1960 годы) заготовку леса и выпуск пиломатериалов предстояло увеличить почти в два раза.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6D1A05-1E29-4B75-A1A2-418B791D1C99}"/>
              </a:ext>
            </a:extLst>
          </p:cNvPr>
          <p:cNvSpPr txBox="1"/>
          <p:nvPr/>
        </p:nvSpPr>
        <p:spPr>
          <a:xfrm>
            <a:off x="1801092" y="6198989"/>
            <a:ext cx="509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Погрузка пиломатериалов на суда в Архангельске. Фото С. Фридлянда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8058100-139E-4E32-A23C-4B0C37074744}"/>
              </a:ext>
            </a:extLst>
          </p:cNvPr>
          <p:cNvSpPr txBox="1"/>
          <p:nvPr/>
        </p:nvSpPr>
        <p:spPr>
          <a:xfrm>
            <a:off x="166255" y="3429000"/>
            <a:ext cx="67333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Такой резкий подъём был не под силу для промышленности области. В первые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послево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-енные пятилетки не выполнялись даже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-новые задания. Полная механизация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лесоза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-готовок была достигнута в Архангельской области только к середине 1960-х годов.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42483F-D465-4F88-B8DC-5CEABE35A3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t="3027" r="1751" b="5705"/>
          <a:stretch/>
        </p:blipFill>
        <p:spPr>
          <a:xfrm>
            <a:off x="6996544" y="3551952"/>
            <a:ext cx="5195455" cy="329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65488"/>
            <a:ext cx="10084904" cy="612591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Планы по развитию лесной отрасли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400" y="1288472"/>
            <a:ext cx="11873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Она позволила разбивать бригады лесорубов на малые группы по 5 человек с 1–2 тракторами. Производительность труда в них значительно выросла. Рекордным в ходе семилетки (1959–1965) стал 1965 год, когда было заготовлено и пере-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работано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более 25 млн кубометров древесины. Никогда больше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лесодобыча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 достигала такой величины. Однако в целом задача удвоения лесного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производ-ства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решена не была.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6D1A05-1E29-4B75-A1A2-418B791D1C99}"/>
              </a:ext>
            </a:extLst>
          </p:cNvPr>
          <p:cNvSpPr txBox="1"/>
          <p:nvPr/>
        </p:nvSpPr>
        <p:spPr>
          <a:xfrm>
            <a:off x="886693" y="6211669"/>
            <a:ext cx="572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 дальнем плане: СЦБК</a:t>
            </a:r>
          </a:p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Фото С. Фридлянда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395CE93-17A6-43FE-8CD4-FA5C36177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26" y="3437728"/>
            <a:ext cx="5403273" cy="34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56C951-9C44-4344-B175-B144373BF3A8}"/>
              </a:ext>
            </a:extLst>
          </p:cNvPr>
          <p:cNvSpPr txBox="1"/>
          <p:nvPr/>
        </p:nvSpPr>
        <p:spPr>
          <a:xfrm>
            <a:off x="152400" y="3487846"/>
            <a:ext cx="64562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1960 году вышло Постановление ЦК КПСС и Совета министров СССР «О мерах по лик-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видации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отставания целлюлозно-бумажной промышленности». Оно требовало к 1965 году утроить производство целлюлозы и бумаги в стране и далее непрерывно нара-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щивать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его.</a:t>
            </a:r>
          </a:p>
        </p:txBody>
      </p:sp>
    </p:spTree>
    <p:extLst>
      <p:ext uri="{BB962C8B-B14F-4D97-AF65-F5344CB8AC3E}">
        <p14:creationId xmlns:p14="http://schemas.microsoft.com/office/powerpoint/2010/main" val="204484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65488"/>
            <a:ext cx="10084904" cy="612591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ЦБК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400" y="1288472"/>
            <a:ext cx="11873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Архангельской области развернулось широкое строительство. Реконструкции подверглись два уже существующих ЦБК.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Соломбальский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ЦБК увеличил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мощ-ность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4 раза, выпускал на экспорт белёную целлюлозу. Архангельский ЦБК перешёл к механизации производства, начал выпускать писчую и фотобумагу. Его экспорт расширился за счёт древесных плит.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6D1A05-1E29-4B75-A1A2-418B791D1C99}"/>
              </a:ext>
            </a:extLst>
          </p:cNvPr>
          <p:cNvSpPr txBox="1"/>
          <p:nvPr/>
        </p:nvSpPr>
        <p:spPr>
          <a:xfrm>
            <a:off x="886692" y="6211669"/>
            <a:ext cx="591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Архбум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. Варочный цех</a:t>
            </a:r>
          </a:p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Художник Ю.Ф. Софронов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56C951-9C44-4344-B175-B144373BF3A8}"/>
              </a:ext>
            </a:extLst>
          </p:cNvPr>
          <p:cNvSpPr txBox="1"/>
          <p:nvPr/>
        </p:nvSpPr>
        <p:spPr>
          <a:xfrm>
            <a:off x="152400" y="3109698"/>
            <a:ext cx="66501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1954 года продолжилось возведение круп-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нейшего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СССР Котласского ЦБК. Значение его было таково, что впервые на территории области была объявлена всесоюзная удар-ная комсомольская стройка. Его строитель-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ство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полностью завершилось только в 1965 году. Зато к концу семилетки выпуск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целлю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-лозы и бумаги в области вырос более чем в 3 раза.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D7615F-A98A-4863-831A-45F28B49C3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0" y="3309786"/>
            <a:ext cx="5209309" cy="35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19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3860</TotalTime>
  <Words>3693</Words>
  <Application>Microsoft Office PowerPoint</Application>
  <PresentationFormat>Произвольный</PresentationFormat>
  <Paragraphs>276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Ион</vt:lpstr>
      <vt:lpstr>Презентация PowerPoint</vt:lpstr>
      <vt:lpstr>1. Политические процессы в области</vt:lpstr>
      <vt:lpstr>Десталинизация</vt:lpstr>
      <vt:lpstr>Презентация PowerPoint</vt:lpstr>
      <vt:lpstr>Методы увеличения производства в ЛПК</vt:lpstr>
      <vt:lpstr>2. Развитие экономики области</vt:lpstr>
      <vt:lpstr>Значение лесной отрасли области</vt:lpstr>
      <vt:lpstr>Планы по развитию лесной отрасли</vt:lpstr>
      <vt:lpstr>Развитие ЦБК</vt:lpstr>
      <vt:lpstr>3. Реформа 1957 года</vt:lpstr>
      <vt:lpstr>Ситуация в сельском хозяйстве</vt:lpstr>
      <vt:lpstr>Противоречия в сельском хозяйстве</vt:lpstr>
      <vt:lpstr>Противоречия в сельском хозяйстве</vt:lpstr>
      <vt:lpstr>Распространение холмогорской породы коров</vt:lpstr>
      <vt:lpstr>Презентация PowerPoint</vt:lpstr>
      <vt:lpstr>4. Вклад области в укрепление обороноспособности  страны</vt:lpstr>
      <vt:lpstr>Работа Новоземельского ядерного полигона</vt:lpstr>
      <vt:lpstr>Объект «Ангара»</vt:lpstr>
      <vt:lpstr>Презентация PowerPoint</vt:lpstr>
      <vt:lpstr>Начало строительства атомных подводных лодок</vt:lpstr>
      <vt:lpstr>Начало строительства атомных подводных лодок</vt:lpstr>
      <vt:lpstr>5. Визит Н.С. Хрущёва в Архангельскую область</vt:lpstr>
      <vt:lpstr>Изменение режима содержания заключённых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Болдырев</dc:creator>
  <cp:lastModifiedBy>Конференц-зал</cp:lastModifiedBy>
  <cp:revision>404</cp:revision>
  <cp:lastPrinted>2021-04-05T08:51:48Z</cp:lastPrinted>
  <dcterms:created xsi:type="dcterms:W3CDTF">2019-02-03T20:02:48Z</dcterms:created>
  <dcterms:modified xsi:type="dcterms:W3CDTF">2021-04-05T11:28:54Z</dcterms:modified>
</cp:coreProperties>
</file>