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9" r:id="rId3"/>
    <p:sldId id="347" r:id="rId4"/>
    <p:sldId id="368" r:id="rId5"/>
    <p:sldId id="366" r:id="rId6"/>
    <p:sldId id="362" r:id="rId7"/>
    <p:sldId id="379" r:id="rId8"/>
    <p:sldId id="388" r:id="rId9"/>
    <p:sldId id="387" r:id="rId10"/>
    <p:sldId id="380" r:id="rId11"/>
    <p:sldId id="332" r:id="rId12"/>
    <p:sldId id="365" r:id="rId13"/>
    <p:sldId id="381" r:id="rId14"/>
    <p:sldId id="389" r:id="rId15"/>
    <p:sldId id="391" r:id="rId16"/>
    <p:sldId id="390" r:id="rId17"/>
    <p:sldId id="369" r:id="rId18"/>
    <p:sldId id="382" r:id="rId19"/>
    <p:sldId id="360" r:id="rId20"/>
    <p:sldId id="372" r:id="rId21"/>
    <p:sldId id="383" r:id="rId22"/>
    <p:sldId id="378" r:id="rId23"/>
    <p:sldId id="338" r:id="rId24"/>
    <p:sldId id="385" r:id="rId25"/>
    <p:sldId id="384" r:id="rId26"/>
    <p:sldId id="386" r:id="rId27"/>
    <p:sldId id="373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2AF"/>
    <a:srgbClr val="FF66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5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41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36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051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78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9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805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9388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99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68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41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1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14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3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5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54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C93E596-E204-4C80-80B8-672E55E77639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05C7D-6B0F-4D30-A0C4-84628B55F0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289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9A79DFBC-09F3-406F-9CEB-AEAC250CBD62}"/>
              </a:ext>
            </a:extLst>
          </p:cNvPr>
          <p:cNvSpPr/>
          <p:nvPr/>
        </p:nvSpPr>
        <p:spPr>
          <a:xfrm>
            <a:off x="331304" y="3269673"/>
            <a:ext cx="11542644" cy="3343163"/>
          </a:xfrm>
          <a:prstGeom prst="roundRect">
            <a:avLst>
              <a:gd name="adj" fmla="val 4558"/>
            </a:avLst>
          </a:prstGeom>
          <a:solidFill>
            <a:schemeClr val="tx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 урока: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Архангельский Север в начальный период российской революции: от Февраля к Октябрю.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Октябрьская революция на Архангельском Севере.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Архангельский Север накануне иностранной интервенции и Гражданской войны.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17525A4-1D64-4B6A-9E34-CBDE3ED9CE4D}"/>
              </a:ext>
            </a:extLst>
          </p:cNvPr>
          <p:cNvGrpSpPr/>
          <p:nvPr/>
        </p:nvGrpSpPr>
        <p:grpSpPr>
          <a:xfrm>
            <a:off x="331304" y="1734985"/>
            <a:ext cx="11555896" cy="1035924"/>
            <a:chOff x="318052" y="1541026"/>
            <a:chExt cx="11555896" cy="1035924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86983892-A4CC-416B-A6FB-B3E1108B2D09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5DBDE5EE-97A9-4ADB-B90F-C551C98D2DE5}"/>
                </a:ext>
              </a:extLst>
            </p:cNvPr>
            <p:cNvSpPr/>
            <p:nvPr/>
          </p:nvSpPr>
          <p:spPr>
            <a:xfrm>
              <a:off x="1060174" y="1541026"/>
              <a:ext cx="10813774" cy="1035924"/>
            </a:xfrm>
            <a:prstGeom prst="roundRect">
              <a:avLst>
                <a:gd name="adj" fmla="val 12148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Какие этапы можно выделить в событиях революции на Севе-ре? Какие особенности они имели?</a:t>
              </a:r>
            </a:p>
          </p:txBody>
        </p:sp>
      </p:grp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119233E-DB08-4338-8A4A-61C6E13F51D4}"/>
              </a:ext>
            </a:extLst>
          </p:cNvPr>
          <p:cNvSpPr/>
          <p:nvPr/>
        </p:nvSpPr>
        <p:spPr>
          <a:xfrm>
            <a:off x="318052" y="94909"/>
            <a:ext cx="1166191" cy="117730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600" b="1" dirty="0"/>
              <a:t>§</a:t>
            </a:r>
            <a:r>
              <a:rPr lang="ru-RU" sz="4600" b="1" dirty="0"/>
              <a:t>2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3CC9EA0-36AC-41DB-80DC-81DAFEC35BAD}"/>
              </a:ext>
            </a:extLst>
          </p:cNvPr>
          <p:cNvSpPr/>
          <p:nvPr/>
        </p:nvSpPr>
        <p:spPr>
          <a:xfrm>
            <a:off x="1577009" y="94909"/>
            <a:ext cx="8627166" cy="1177300"/>
          </a:xfrm>
          <a:prstGeom prst="roundRect">
            <a:avLst>
              <a:gd name="adj" fmla="val 13290"/>
            </a:avLst>
          </a:prstGeom>
          <a:solidFill>
            <a:schemeClr val="tx1"/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Архангельский Север </a:t>
            </a:r>
          </a:p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революции 1917 года</a:t>
            </a:r>
            <a:r>
              <a:rPr lang="de-DE" sz="3200" b="1" dirty="0"/>
              <a:t>§2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418297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Ситуация на Кольском полуострове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52399" y="1260762"/>
            <a:ext cx="118733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территории Александровского уезда Архангельской губернии ещё с 1915 года постоянно находились британские корабли, прибывшие по приглашению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цар-ского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правительства для охраны мурманского побережья и обеспечения про-водки грузовых судов. В связи с этим роль военной администрации на Мурмане была значительна. Помимо гражданских властей, образованных Временным правительством, в Мурманске сразу после Февральской революции был избран и Совет рабочих и солдатских депутатов.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FB6033-5D75-437B-877E-219B5B6FB91A}"/>
              </a:ext>
            </a:extLst>
          </p:cNvPr>
          <p:cNvSpPr txBox="1"/>
          <p:nvPr/>
        </p:nvSpPr>
        <p:spPr>
          <a:xfrm>
            <a:off x="152400" y="3813218"/>
            <a:ext cx="724592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Моряки Мурманского укрепрайона и Мурман-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отряда Флотилии Северного Ледовитого океана 26 июля 1917 года образовали Централь-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комитет Мурманского укрепрайона (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Центро-мур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), в котором преобладали сторонники эсеров и меньшевиков. Он, в свою очередь, подчинялся Центральному комитету Флотилии Северного Ледовитого океана (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Целедфлот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в Архангельске.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2085FD7-973D-4F29-8570-ACECD1D15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/>
          <a:stretch/>
        </p:blipFill>
        <p:spPr bwMode="auto">
          <a:xfrm>
            <a:off x="7550727" y="3633109"/>
            <a:ext cx="4641273" cy="28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756DC-B55A-4C97-B5B7-E2158F08360A}"/>
              </a:ext>
            </a:extLst>
          </p:cNvPr>
          <p:cNvSpPr txBox="1"/>
          <p:nvPr/>
        </p:nvSpPr>
        <p:spPr>
          <a:xfrm>
            <a:off x="7550727" y="6469751"/>
            <a:ext cx="464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Мурманск. 1917 г.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0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-1"/>
            <a:ext cx="10084904" cy="1225689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Октябрьская революция </a:t>
            </a:r>
            <a:b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Архангельском Севере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5" y="1225689"/>
            <a:ext cx="79525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Известие об Октябрьском перевороте в Петрограде и образовании Совета народных комиссаров (СНК) было встречено на Севере неоднозначно. 26 октября на совместном заседании Архангельской городской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-мы, Архангельского горисполкома и ряда крестьян-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ских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Советов был образован революционный комитет, на который была возложена вся полнота власти в Архангельской губернии. Ревком, контролировавший-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левыми партиями небольшевистской ориентации, поддерживал идею передачи власти Учредительному собранию. Архангельский Совет рабочих и солдатских депутатов лишь 17 ноября 1917 года принял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резолю-цию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признании Советской власти, но не признал Совет народных комиссаров и призвал к образованию «однородного социалистического правительства».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EB1991B-5E7B-4380-B39C-B3649CBE9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24" y="1326352"/>
            <a:ext cx="3936176" cy="55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47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83596"/>
            <a:ext cx="10084904" cy="69352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Октябрьские события в Мурманске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5" y="1411425"/>
            <a:ext cx="85482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Мурманске власть перешла к временному военно-революционному комитету, который был учреждён 26 октября 1917 года на объединённом заседании президиумов Мурманского Совета,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Центромура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Мурманского районного Совета депутатов Мурманской железной дороги. На нём же было поддержано свержение Временного правительства и переход власти к Советам.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Главный начальник Мурманского укрепрайона и отряда судов (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Главнамур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контр-адмирал К.Ф.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Кетлинский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согла-сился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этим, как и с последовавшей в ноябре передачей власти Мурманскому Совету. Он пытался сохранить компромисс между основными политическими силами края, был настроен на сотрудничество с центральным правительством.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80DD7-B1C9-4362-9FB0-5ADD6251FB9C}"/>
              </a:ext>
            </a:extLst>
          </p:cNvPr>
          <p:cNvSpPr txBox="1"/>
          <p:nvPr/>
        </p:nvSpPr>
        <p:spPr>
          <a:xfrm>
            <a:off x="8831803" y="6350215"/>
            <a:ext cx="336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К.Ф.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Кетлинский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8A8DE7-BF89-410F-B218-4C82364EA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803" y="1411425"/>
            <a:ext cx="3360197" cy="47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866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11" y="183596"/>
            <a:ext cx="10084904" cy="69352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Октябрьские события в Архангельске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5" y="1411425"/>
            <a:ext cx="854825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губернии налицо был кризис власти и утрата доверия к органам, созданным Временным правительством. Не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слу-чайно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резолюции собраний рабочих, матросов и солдат, а иногда и сельских сходов, поддерживали вооружённое восстание в Петрограде и отражали смену настроений в пользу левых партий. Это сказалось на выборах в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Учре-дительное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собрание в ноябре 1917 года (в губернии боль-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шинство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получили эсеры, а в Архангельске – большевики) и в Советы всех уровней в начале 1918 года.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Активную политическую роль осенью 1917 года играли земские и городские самоуправления. 14-26 декабря 1917 года состоялась первая сессия губернского земского собрания, где была избрана губернская земская управа, председателем которой стал Я.П. Леванидов.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580DD7-B1C9-4362-9FB0-5ADD6251FB9C}"/>
              </a:ext>
            </a:extLst>
          </p:cNvPr>
          <p:cNvSpPr txBox="1"/>
          <p:nvPr/>
        </p:nvSpPr>
        <p:spPr>
          <a:xfrm>
            <a:off x="8831803" y="6156252"/>
            <a:ext cx="336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Я.П. Леванидов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ABD144-42EA-4990-A340-0CA53D6602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8" t="3219" r="25093" b="19918"/>
          <a:stretch/>
        </p:blipFill>
        <p:spPr>
          <a:xfrm>
            <a:off x="8819067" y="1780758"/>
            <a:ext cx="3372933" cy="425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18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9D1D75-45BD-421C-9C63-34A1A0BCAFEF}"/>
              </a:ext>
            </a:extLst>
          </p:cNvPr>
          <p:cNvGrpSpPr/>
          <p:nvPr/>
        </p:nvGrpSpPr>
        <p:grpSpPr>
          <a:xfrm>
            <a:off x="132522" y="120483"/>
            <a:ext cx="11926958" cy="6596319"/>
            <a:chOff x="132522" y="133833"/>
            <a:chExt cx="11926958" cy="6596319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3CF8EBCB-EE87-4618-8302-850BECE82303}"/>
                </a:ext>
              </a:extLst>
            </p:cNvPr>
            <p:cNvGrpSpPr/>
            <p:nvPr/>
          </p:nvGrpSpPr>
          <p:grpSpPr>
            <a:xfrm>
              <a:off x="132522" y="133833"/>
              <a:ext cx="11926958" cy="6596319"/>
              <a:chOff x="132522" y="133833"/>
              <a:chExt cx="11926958" cy="6596319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F0016263-6F92-4E44-80FF-0EC5423DDC10}"/>
                  </a:ext>
                </a:extLst>
              </p:cNvPr>
              <p:cNvSpPr/>
              <p:nvPr/>
            </p:nvSpPr>
            <p:spPr>
              <a:xfrm>
                <a:off x="132522" y="133833"/>
                <a:ext cx="11926958" cy="6596319"/>
              </a:xfrm>
              <a:prstGeom prst="roundRect">
                <a:avLst>
                  <a:gd name="adj" fmla="val 185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ГРАЖДАНЕ, ГОТОВЬТЕСЬ К ВЫБОРАМ</a:t>
                </a:r>
                <a:r>
                  <a:rPr lang="en-US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УЧРЕДИТЕЛЬНОЕ СОБРАНИЕ</a:t>
                </a:r>
              </a:p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внимательно</a:t>
                </a:r>
                <a:r>
                  <a:rPr lang="en-US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прочтите и разъясните неграмотным,</a:t>
                </a:r>
              </a:p>
              <a:p>
                <a:pPr algn="ctr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 чем заключается Ваше избирательное право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 Для заведывания делами по выборам в Архангельской губернии учреждены Окружная комиссия, городская, уездные и участковые комиссии. Составление избирательных списков возложено на городские управы и земские волостные управы.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 Правом участия в выборах в Учредительное собрание пользуются российские граждане обоего пола, коим к 12 ноября исполнилось полных 20 лет.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3. В списки вносятся только те граждане, которые проживают в данном участке к дню составления списков. Если кто из граждан прибыл на место позже 20-го числа и хочет голосовать, он может заявить о своем прибытии в течении пяти дней, следующих за днем объявления списков во всеобщее сведение, в городскую или волостную земскую управу, по месту жительства.</a:t>
                </a: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35B04F93-4C84-4DA3-B5EA-8BF6E08D281E}"/>
                  </a:ext>
                </a:extLst>
              </p:cNvPr>
              <p:cNvSpPr/>
              <p:nvPr/>
            </p:nvSpPr>
            <p:spPr>
              <a:xfrm>
                <a:off x="243360" y="293098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</a:t>
                </a:r>
                <a:endParaRPr lang="ru-RU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109740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Обращение председателя окружной комиссии по выборам в </a:t>
              </a:r>
              <a:r>
                <a:rPr lang="ru-RU" sz="2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Учре-дительное</a:t>
              </a:r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собрание М.Ф. Квятковского к жителям Архангельска о подготовке к выборам в Учредительное собрание. 12.11.1917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240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F0016263-6F92-4E44-80FF-0EC5423DDC10}"/>
              </a:ext>
            </a:extLst>
          </p:cNvPr>
          <p:cNvSpPr/>
          <p:nvPr/>
        </p:nvSpPr>
        <p:spPr>
          <a:xfrm>
            <a:off x="132522" y="120483"/>
            <a:ext cx="11926958" cy="6596319"/>
          </a:xfrm>
          <a:prstGeom prst="roundRect">
            <a:avLst>
              <a:gd name="adj" fmla="val 1858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Прежде чем голосовать за кого-либо нужно представить в Окружную комиссию кандидатские списки за подписью не менее чем ста лиц, имеющих право голосовать по Архангельской губернии. К списку должны быть приложены заявления всех кандидатов об их согласии баллотироваться в Учредительное собрание по данному списку.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Ввиду того, что число членов в Учредительное Собрание от Архангельской губернии назначено два, число предлагаемых в списке кандидатов может быть не более трех человек.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Внесение одного и того же кандидата в разные списки не допускается.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Каждая группа, внесшая свой кандидатский список, должна указать своего представителя для сношений с Окружной комиссией.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Кандидатские списки выставляются в помещении Окружной комиссии и сообщаются по телеграфу и другими способами по всем избирательным участкам, а также публикуются во всеобщее сведение и раздаются на руки всем избирателям.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Каждый из граждан может подавать свой голос только лично сам явившись к избирательному ящику.</a:t>
            </a:r>
          </a:p>
        </p:txBody>
      </p:sp>
    </p:spTree>
    <p:extLst>
      <p:ext uri="{BB962C8B-B14F-4D97-AF65-F5344CB8AC3E}">
        <p14:creationId xmlns:p14="http://schemas.microsoft.com/office/powerpoint/2010/main" val="1931821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CF8EBCB-EE87-4618-8302-850BECE82303}"/>
              </a:ext>
            </a:extLst>
          </p:cNvPr>
          <p:cNvGrpSpPr/>
          <p:nvPr/>
        </p:nvGrpSpPr>
        <p:grpSpPr>
          <a:xfrm>
            <a:off x="132522" y="120483"/>
            <a:ext cx="11926958" cy="6596319"/>
            <a:chOff x="132522" y="133833"/>
            <a:chExt cx="11926958" cy="6596319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0016263-6F92-4E44-80FF-0EC5423DDC10}"/>
                </a:ext>
              </a:extLst>
            </p:cNvPr>
            <p:cNvSpPr/>
            <p:nvPr/>
          </p:nvSpPr>
          <p:spPr>
            <a:xfrm>
              <a:off x="132522" y="133833"/>
              <a:ext cx="11926958" cy="6596319"/>
            </a:xfrm>
            <a:prstGeom prst="roundRect">
              <a:avLst>
                <a:gd name="adj" fmla="val 185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Обратите внимание на подзаголовок документа. Попробуйте объяснить,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для чего он помещен.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</a:t>
              </a:r>
            </a:p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Как вы думаете, почему проведение выборов было возложено на земские органы (городские и волостные управы)?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</a:t>
              </a:r>
            </a:p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Определите процедуру выдвижения кандидатов и голосования для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избирате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-лей. Сравните с современными выборными процедурами.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35B04F93-4C84-4DA3-B5EA-8BF6E08D281E}"/>
                </a:ext>
              </a:extLst>
            </p:cNvPr>
            <p:cNvSpPr/>
            <p:nvPr/>
          </p:nvSpPr>
          <p:spPr>
            <a:xfrm>
              <a:off x="11230015" y="293098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?</a:t>
              </a:r>
              <a:endPara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D6B05C-9D12-4988-8415-4244D3D9E967}"/>
              </a:ext>
            </a:extLst>
          </p:cNvPr>
          <p:cNvSpPr txBox="1"/>
          <p:nvPr/>
        </p:nvSpPr>
        <p:spPr>
          <a:xfrm>
            <a:off x="243356" y="886686"/>
            <a:ext cx="1167937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Доля грамотных в общем населении Архангельской губернии составляла всего 59,5%. Обращение избирательной комиссии было написано достаточно простым языком и было предназначено для разъяснения малограмотным и неграмотным жителям их активного и пассивного избирательного права.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1BE9CB-1139-450A-B3A5-766FD66282A2}"/>
              </a:ext>
            </a:extLst>
          </p:cNvPr>
          <p:cNvSpPr txBox="1"/>
          <p:nvPr/>
        </p:nvSpPr>
        <p:spPr>
          <a:xfrm>
            <a:off x="223465" y="3048007"/>
            <a:ext cx="1167937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условиях революционной анархии именно земские органы пользовались 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дове-рием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населения, были наиболее тесно связаны с ним. В губернии была создана четкая земская вертикаль: губернская управа – уездная (городская) управа – во-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лостная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управа, что позволяло организовать проведение выборов и подсчет голосов.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FDD56-84BB-47B8-B2C8-CDA9796570D0}"/>
              </a:ext>
            </a:extLst>
          </p:cNvPr>
          <p:cNvSpPr txBox="1"/>
          <p:nvPr/>
        </p:nvSpPr>
        <p:spPr>
          <a:xfrm>
            <a:off x="223465" y="5237027"/>
            <a:ext cx="1167937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Процедура выдвижения кандидатов была вполне современной, она позволяла при-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нять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участие в выборах представителям разных политических партий, которые 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-гут собрать в свою поддержку хотя бы сто подписей. Голосовать могло не только постоянное население, но и временно пребывающие на данной территории.</a:t>
            </a:r>
          </a:p>
        </p:txBody>
      </p:sp>
    </p:spTree>
    <p:extLst>
      <p:ext uri="{BB962C8B-B14F-4D97-AF65-F5344CB8AC3E}">
        <p14:creationId xmlns:p14="http://schemas.microsoft.com/office/powerpoint/2010/main" val="10023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56192"/>
            <a:ext cx="10084904" cy="646332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Идеи автономизации Севера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5" y="1338829"/>
            <a:ext cx="118594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декабря 1917 года в Архангельске открылся съезд делегатов Архангельской, Вятской, Ярославской, Вологодской, Олонецкой, Новгородской и Костромской губерний. Его участники обсудили возможность объединения семи губерний (с перспективой включения Пермской губернии и других территорий, тяготеющих к Белому морю) и его влияние на развитие отраслей хозяйства Севера. Было избрано временное организационное исполнительное бюро северо-восточного областного съезда. На Бюро была возложена обязанность разработать поло-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 экономико-финансовом объединении северо-восточных губерний и организовать в Вологде 1 марта 1918 год созыв учредительного съезда Северо-Восточной области, который должен избрать органы областной власти. Местом пребывания бюро был выбран Архангельск. Большинство сторонников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област-ного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объединения были представителями земских и городских самоуправлений. Однако само существование этих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органовуже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конце зимы – весной 1918 года оказались под вопросом.</a:t>
            </a:r>
          </a:p>
        </p:txBody>
      </p:sp>
    </p:spTree>
    <p:extLst>
      <p:ext uri="{BB962C8B-B14F-4D97-AF65-F5344CB8AC3E}">
        <p14:creationId xmlns:p14="http://schemas.microsoft.com/office/powerpoint/2010/main" val="1686312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56192"/>
            <a:ext cx="10084904" cy="646332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Победа Советской власти на Севере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5" y="1338829"/>
            <a:ext cx="118594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17–22 февраля 1918 года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Архангельске проходил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1-й губернский съезд Советов рабочих, солдатских и крестьянских депутатов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Он одобрил декреты СНК, предложил немедленно создавать или переизбирать Советы на местах и заявил, что он «принял управление губернией». На следующий день был избран губернский исполнительный комитет, большинство в котором получили больше-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4A8370-AD35-483B-B69E-A760D8EA4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50" y="3290455"/>
            <a:ext cx="5391150" cy="31623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B5E44B-9420-4F89-ADAF-FDBEE54D20D5}"/>
              </a:ext>
            </a:extLst>
          </p:cNvPr>
          <p:cNvSpPr txBox="1"/>
          <p:nvPr/>
        </p:nvSpPr>
        <p:spPr>
          <a:xfrm>
            <a:off x="166254" y="3146683"/>
            <a:ext cx="64977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вики и левые эсеры. Первым председателем Архангельского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стал 27-лет-ний левый эсер А.П. Попов. Съезд признал «упразднение земств сразу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нецелесооб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-разным», но уже в марте, выполняя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требо-вания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Москвы и решения III Всероссийского съезда Советов, они были ликвидированы, а члены губернской земской управы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аресто-ваны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5B9FBA-1915-45CE-BFB2-53D7755A5343}"/>
              </a:ext>
            </a:extLst>
          </p:cNvPr>
          <p:cNvSpPr txBox="1"/>
          <p:nvPr/>
        </p:nvSpPr>
        <p:spPr>
          <a:xfrm>
            <a:off x="1052946" y="6452755"/>
            <a:ext cx="1113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Здание Коммерческого собрания, в котором проходил 1-й губернский съезд Советов</a:t>
            </a:r>
          </a:p>
        </p:txBody>
      </p:sp>
    </p:spTree>
    <p:extLst>
      <p:ext uri="{BB962C8B-B14F-4D97-AF65-F5344CB8AC3E}">
        <p14:creationId xmlns:p14="http://schemas.microsoft.com/office/powerpoint/2010/main" val="2806113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48" y="-1"/>
            <a:ext cx="10084904" cy="1225689"/>
          </a:xfrm>
        </p:spPr>
        <p:txBody>
          <a:bodyPr/>
          <a:lstStyle/>
          <a:p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Архангельский Север накануне иностранной интервенции и Гражданской войны</a:t>
            </a:r>
            <a:endParaRPr lang="ru-RU" sz="3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4" y="1225689"/>
            <a:ext cx="118317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Весной 1918 года Советская Россия представляла собой огромный конгломерат фактически самостоятельных территорий с разорванными экономическими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свя-зями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слабой центральной властью. Первоначальная, достаточно мягкая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реак-ция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советского правительства на подобную самостоятельность властей на местах сменяется в конце весны – начале лета 1918 года курсом на централизацию управления и большевизацию Советов.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F6034F-F36A-49E3-971F-ACC57822ECE3}"/>
              </a:ext>
            </a:extLst>
          </p:cNvPr>
          <p:cNvSpPr txBox="1"/>
          <p:nvPr/>
        </p:nvSpPr>
        <p:spPr>
          <a:xfrm>
            <a:off x="166254" y="3429000"/>
            <a:ext cx="76754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Телеграммы наркоматов требовали прекратить вмешательство местных Советов в дела военного управления, транспорта, топливного обеспечения, финансов, продовольствия, связи. На места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назна-чались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чрезвычайные и особо уполномоченные ко-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миссары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которые добивались выполнения директив центрального правительства, что встречало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сопро-тивление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местных властей.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FB8D67B-FBC5-4B79-A6EB-56913FB9C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636" y="3250065"/>
            <a:ext cx="4156364" cy="35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353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9F97138-066F-44E8-B2FA-C5445F62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28" y="1288470"/>
            <a:ext cx="3946372" cy="556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37328"/>
            <a:ext cx="10084904" cy="1251143"/>
          </a:xfrm>
        </p:spPr>
        <p:txBody>
          <a:bodyPr/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Архангельский Север в начальный период Российской революции: от Февраля к Октябрю.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52400" y="1288472"/>
            <a:ext cx="782781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Официальная телеграмма о переходе власти к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менному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комитету Государственной Думы была получена в Архангельске утром 1 марта 1917 года, но оглашена исполняющим обязанности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губернатора С.И. Турбиным на заседании Архангельской город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думы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лишь поздно вечером, когда скрыть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извес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тие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 свержении самодержавия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было уже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невозмож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но. 2 марта городская дума Архангельска,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факти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-чески сосредоточившая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политическую власть в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гу-бернии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эти дни, уведомила Петроград о признании власти Временного комитета Государственной думы и поддержала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усилия губернских и военных властей в стремлении сохранить спокойствие и порядок.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92357-3615-4E7F-8CBB-BDABBE73F264}"/>
              </a:ext>
            </a:extLst>
          </p:cNvPr>
          <p:cNvSpPr txBox="1"/>
          <p:nvPr/>
        </p:nvSpPr>
        <p:spPr>
          <a:xfrm>
            <a:off x="3548938" y="6488667"/>
            <a:ext cx="469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Манифест об отречении Николая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II</a:t>
            </a:r>
            <a:endParaRPr lang="ru-RU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47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48" y="145790"/>
            <a:ext cx="10084904" cy="749506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Проблема снабжения Севера</a:t>
            </a:r>
            <a:endParaRPr lang="ru-RU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80109" y="1281108"/>
            <a:ext cx="118317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Острейшие столкновения с политикой, осуществляемой центром, наблюдались в самом болезненном для Севера вопросе — вопросе снабжения. 8 мая 1918 года на объединённом заседании Архангельского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Целедфлота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Архангельского Совета народного хозяйства, чрезвычайной комиссии (ЧК) по разгрузке Архангельского порта был рассмотрен вопрос о поставках хлеба в Петроград. Председатель продовольственного отдела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А.В.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Папилов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потребовал срочного объявления Архангельской губернии отдельной областью, так как выполнение распоряжений центра грозит фактическим голодом местному населению. Горячее обсуждение хлебного вопроса переросло в целую дискуссию о взаимоотношениях между местной властью и приезжими представителями центральной власти. В начале июня 1918 года на III съезде всех военно-морских частей Беломорско-Мурманского района было принято решение не подчиняться указанию Совнаркома о вывозе из северных портов угля. Для этого пред-полагалось даже «задействовать» вооружённые силы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Целедфлота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8456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48" y="145790"/>
            <a:ext cx="10084904" cy="749506"/>
          </a:xfrm>
        </p:spPr>
        <p:txBody>
          <a:bodyPr/>
          <a:lstStyle/>
          <a:p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Большевизация Советов </a:t>
            </a:r>
            <a:endParaRPr lang="ru-RU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80109" y="1281108"/>
            <a:ext cx="1183178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мая 1918 года ВЦИК и СНК РСФСР приняли постановление о создании Советской ревизии во главе с М.С. Кедровым, которая чрезвычайными методами занималась вопросами укрепления Советской власти, обороноспособности Севе-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снабжения и разгрузки порта. Одним из первых решений Советской ревизии стал роспуск оставшихся несоветских органов самоуправления. 16 июня была распущена Архангельская городская дума и избран новый состав городского Совета, где большинство получили большевики. В конце июня на должность председателя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 избран большевик С.К. Попов.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Переход политической власти к большевикам ускорил установление рабочего контроля на предприятиях и их национализацию. Советское правительство поддержало кредитами сплавные артели, развитие Архангельского порта,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одоб-рило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 концессионного строительства новой железной дороги,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связыва-ющей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порты Мурманска, Архангельска через Котлас с промышленными центрами Урала. Разрабатывались проекты использования Северного морского пути. </a:t>
            </a:r>
          </a:p>
        </p:txBody>
      </p:sp>
    </p:spTree>
    <p:extLst>
      <p:ext uri="{BB962C8B-B14F-4D97-AF65-F5344CB8AC3E}">
        <p14:creationId xmlns:p14="http://schemas.microsoft.com/office/powerpoint/2010/main" val="51065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9D1D75-45BD-421C-9C63-34A1A0BCAFEF}"/>
              </a:ext>
            </a:extLst>
          </p:cNvPr>
          <p:cNvGrpSpPr/>
          <p:nvPr/>
        </p:nvGrpSpPr>
        <p:grpSpPr>
          <a:xfrm>
            <a:off x="132521" y="633118"/>
            <a:ext cx="11926958" cy="6030917"/>
            <a:chOff x="132521" y="133833"/>
            <a:chExt cx="11926958" cy="6030917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3CF8EBCB-EE87-4618-8302-850BECE82303}"/>
                </a:ext>
              </a:extLst>
            </p:cNvPr>
            <p:cNvGrpSpPr/>
            <p:nvPr/>
          </p:nvGrpSpPr>
          <p:grpSpPr>
            <a:xfrm>
              <a:off x="132521" y="133833"/>
              <a:ext cx="11926958" cy="6030917"/>
              <a:chOff x="132521" y="133833"/>
              <a:chExt cx="11926958" cy="6030917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F0016263-6F92-4E44-80FF-0EC5423DDC10}"/>
                  </a:ext>
                </a:extLst>
              </p:cNvPr>
              <p:cNvSpPr/>
              <p:nvPr/>
            </p:nvSpPr>
            <p:spPr>
              <a:xfrm>
                <a:off x="914938" y="133833"/>
                <a:ext cx="11144541" cy="6030917"/>
              </a:xfrm>
              <a:prstGeom prst="roundRect">
                <a:avLst>
                  <a:gd name="adj" fmla="val 1858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и войскам Северной области на железнодорожном направлении Северного фронта (Северо-Восточный участок отрядов завесы). С января 1919 года назначен председателем Особого отдела ВЧК, одновременно был заведующим лагерями принудительных работ. С апреля 1920 года — полномочный представитель ВЧК по Архангельской, Вологодской и Северо-Двинской губерниям. В дальнейшем на работе в ВЧК-ОГПУ-НКВД, уполномоченный Совета труда и обороны, работал в Наркомздраве, Вер-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ховном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суде, Госплане СССР. В 1939 арестован и в 1941 году расстрелян по личному распоряжению наркома внутренних дел Л.П. Берии.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35B04F93-4C84-4DA3-B5EA-8BF6E08D281E}"/>
                  </a:ext>
                </a:extLst>
              </p:cNvPr>
              <p:cNvSpPr/>
              <p:nvPr/>
            </p:nvSpPr>
            <p:spPr>
              <a:xfrm>
                <a:off x="132521" y="133834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ebdings" panose="05030102010509060703" pitchFamily="18" charset="2"/>
                  </a:rPr>
                  <a:t></a:t>
                </a:r>
                <a:endParaRPr lang="ru-RU" sz="4000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864331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Михаил Сергеевич Кедров (1878 – 1941) 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— партийный и советский деятель, член РСДРП с 1901 года, участник трёх революций. С ноября 1917 года замес-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титель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наркома по военным делам. С мая 1918 года во главе Советской ревизии в Ярославской, Вологодской, Ар-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хангельской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Иваново-Вознесенской и Костромской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губер-ниях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В августе 1918 года организовал отпор интервентам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3E9D1B-5B3E-4574-A0FA-E4DE62F0F4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9"/>
          <a:stretch/>
        </p:blipFill>
        <p:spPr>
          <a:xfrm>
            <a:off x="9612308" y="731508"/>
            <a:ext cx="2332015" cy="251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212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93964"/>
            <a:ext cx="10084904" cy="720436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Северной области РСФСР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6" y="1191491"/>
            <a:ext cx="11873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конце апреля 1918 года в Петрограде на съезде Советов шести северных и северо-западных губерний было провозглашено создание Северной области в составе РСФСР. В неё вошли Архангельская, Вологодская, Новгородская,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Оло-нецкая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Петроградская и Псковская губернии. Политическим центром Северной области стал Петроград. II съезд Советов Архангельской губернии идею север-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областного объединения поддержал. 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Съезд принимает резолюцию с предложением о включении Пермской и Вятской губерний, с которыми у Архангельской и Вологодской губерний существовали крепкие и давние хозяйственные связи. Предлагалось даже попытаться немедленно организовать Северную область по крайней мере из Вятской, Пермской, Вологодской, Олонецкой и Архангельской губерний. Это превратило бы её во вполне самодостаточную единицу.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было поручено провести необходимые консультации с соседними северными губерниями и центром. Однако процесс интеграции на Архангельском Севере затянулся, и к концу лета 1918 года вопрос оставался открытым.</a:t>
            </a:r>
          </a:p>
        </p:txBody>
      </p:sp>
    </p:spTree>
    <p:extLst>
      <p:ext uri="{BB962C8B-B14F-4D97-AF65-F5344CB8AC3E}">
        <p14:creationId xmlns:p14="http://schemas.microsoft.com/office/powerpoint/2010/main" val="16692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93964"/>
            <a:ext cx="10084904" cy="720436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Обострение ситуации в Мурманске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6" y="1191491"/>
            <a:ext cx="11873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убийства 28 января 1918 года адмирала К.Ф.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Кетлинского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обстановка там резко осложнилась. Ведение Совнаркомом переговоров о мире с Германией ухудшило взаимоотношения с бывшими союзниками. Державы Антанты начали стремительно свёртывать поставки продовольствия и других необходимых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това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</a:p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 на Мурмане, который почти полностью зависел от них. В связи с этим мурманским властям приходилось особое внимание уделять вопросам внешней политики (прежде всего отношениям с бывшими союзниками), и здесь наметились их существенные разногласия с политическим курсом советского правительства. 30 января 1918 года в Мурманске состоялась тайная встреча руководства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Главнамура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лице начальника штаба Г.М. Веселаго и начальника военно-сухопутного отдела генерала Н.И. Звегинцева с командующим английскими военными силами на Мурмане контр-адмиралом Т.У.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Кемпом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ходе разговора была обсуждена политическая ситуация в крае и впервые была высказана мысль о целесообразности постепенного обособления от Москвы и от Архангельска.</a:t>
            </a:r>
          </a:p>
        </p:txBody>
      </p:sp>
    </p:spTree>
    <p:extLst>
      <p:ext uri="{BB962C8B-B14F-4D97-AF65-F5344CB8AC3E}">
        <p14:creationId xmlns:p14="http://schemas.microsoft.com/office/powerpoint/2010/main" val="1577948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557" y="193964"/>
            <a:ext cx="10084904" cy="720436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Мурманского края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6" y="1191491"/>
            <a:ext cx="11873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 марта 1918 года Народной коллегией Мурмана без согласия и даже предварительного уведомления губернского центра было принято постановление об образовании Мурманского края из Александровского и Кемского уездов. Из-за протестов уездных и волостных советов Архангельский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не признал его границы. Лишь 2 мая СНК признал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D79E59-F2BB-4404-984E-07D452AF95F2}"/>
              </a:ext>
            </a:extLst>
          </p:cNvPr>
          <p:cNvSpPr txBox="1"/>
          <p:nvPr/>
        </p:nvSpPr>
        <p:spPr>
          <a:xfrm>
            <a:off x="152400" y="3002200"/>
            <a:ext cx="59297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целесообразным отделение Мурман-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ского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края от Архангельской губернии, хотя и рекомендовал окончательно оформить его после переговоров с Архангельским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губисполкомом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Однако окончательный разрыв мурманских властей с Москвой и начавшаяся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интер-венция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прервали решение вопроса о взаимоотношениях Мурманска и Архан-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гельска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DC4535-023C-4024-844E-1D1DE62E82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518" y="2849799"/>
            <a:ext cx="6065482" cy="3467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E21AB5E-4650-4408-8064-5011B49C5275}"/>
              </a:ext>
            </a:extLst>
          </p:cNvPr>
          <p:cNvSpPr txBox="1"/>
          <p:nvPr/>
        </p:nvSpPr>
        <p:spPr>
          <a:xfrm>
            <a:off x="1052946" y="6452755"/>
            <a:ext cx="111390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«Глори» — флагманский корабль британской эскадры в Мурманске</a:t>
            </a:r>
          </a:p>
        </p:txBody>
      </p:sp>
    </p:spTree>
    <p:extLst>
      <p:ext uri="{BB962C8B-B14F-4D97-AF65-F5344CB8AC3E}">
        <p14:creationId xmlns:p14="http://schemas.microsoft.com/office/powerpoint/2010/main" val="52033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4" y="1924189"/>
            <a:ext cx="118317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Март 1917 – октябрь 1917 года – установление режима двоевластия на Севере, для которого было характерно противостояние назначенного Времен-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ным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правительством губернского комиссара, губернского и уездных земств с созданными на местах Советами крестьянских, рабочих и солдатских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депу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-татов.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Октябрь 1917 – январь 1918 года – упразднение поста губернского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комисса-ра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сосредоточение власти в руках небольшевистского Революционного комитета и Архангельского Совета рабочих и солдатских депутатов. Активная деятельность земств. Обсуждение идеи автономии Севера.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Февраль – май 1918 года – создание губернского исполнительного комитета, состоящего преимущественно из большевиков и левых эсеров. Ликвидация земских органов. Конфликты с центральной властью по вопросам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хозяйст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-венного управления и снабжения Севера. Отделение Мурманского края.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BDCCDB1-FB36-4144-BD55-62B3894BA5D8}"/>
              </a:ext>
            </a:extLst>
          </p:cNvPr>
          <p:cNvGrpSpPr/>
          <p:nvPr/>
        </p:nvGrpSpPr>
        <p:grpSpPr>
          <a:xfrm>
            <a:off x="166254" y="107076"/>
            <a:ext cx="10086110" cy="1181398"/>
            <a:chOff x="318052" y="1541026"/>
            <a:chExt cx="10086110" cy="118139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6CF9167-42C1-47C1-8EED-259F048CCDDA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8" name="Прямоугольник: скругленные углы 1">
              <a:extLst>
                <a:ext uri="{FF2B5EF4-FFF2-40B4-BE49-F238E27FC236}">
                  <a16:creationId xmlns:a16="http://schemas.microsoft.com/office/drawing/2014/main" id="{D56C2E63-CA86-4939-B3B2-9252D920884A}"/>
                </a:ext>
              </a:extLst>
            </p:cNvPr>
            <p:cNvSpPr/>
            <p:nvPr/>
          </p:nvSpPr>
          <p:spPr>
            <a:xfrm>
              <a:off x="1060174" y="1541026"/>
              <a:ext cx="9343988" cy="1181398"/>
            </a:xfrm>
            <a:prstGeom prst="roundRect">
              <a:avLst>
                <a:gd name="adj" fmla="val 1165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Какие этапы можно выделить в событиях революции на Севере? Какие особенности они имели?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9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66254" y="1924189"/>
            <a:ext cx="118317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Май – июль 1918 года – создание Советской ревизии во главе с М.С. Кед-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ровым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ликвидация всех небольшевистских органов власти на Севере.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Нацио-нализация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торгового и промыслового флота, части лесопильных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предприя-тий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банков и жилья.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BDCCDB1-FB36-4144-BD55-62B3894BA5D8}"/>
              </a:ext>
            </a:extLst>
          </p:cNvPr>
          <p:cNvGrpSpPr/>
          <p:nvPr/>
        </p:nvGrpSpPr>
        <p:grpSpPr>
          <a:xfrm>
            <a:off x="166254" y="107076"/>
            <a:ext cx="10086110" cy="1181398"/>
            <a:chOff x="318052" y="1541026"/>
            <a:chExt cx="10086110" cy="1181398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C6CF9167-42C1-47C1-8EED-259F048CCDDA}"/>
                </a:ext>
              </a:extLst>
            </p:cNvPr>
            <p:cNvSpPr/>
            <p:nvPr/>
          </p:nvSpPr>
          <p:spPr>
            <a:xfrm>
              <a:off x="318052" y="1541026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rgbClr val="00B05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</a:t>
              </a:r>
            </a:p>
          </p:txBody>
        </p:sp>
        <p:sp>
          <p:nvSpPr>
            <p:cNvPr id="8" name="Прямоугольник: скругленные углы 1">
              <a:extLst>
                <a:ext uri="{FF2B5EF4-FFF2-40B4-BE49-F238E27FC236}">
                  <a16:creationId xmlns:a16="http://schemas.microsoft.com/office/drawing/2014/main" id="{D56C2E63-CA86-4939-B3B2-9252D920884A}"/>
                </a:ext>
              </a:extLst>
            </p:cNvPr>
            <p:cNvSpPr/>
            <p:nvPr/>
          </p:nvSpPr>
          <p:spPr>
            <a:xfrm>
              <a:off x="1060174" y="1541026"/>
              <a:ext cx="9343988" cy="1181398"/>
            </a:xfrm>
            <a:prstGeom prst="roundRect">
              <a:avLst>
                <a:gd name="adj" fmla="val 11654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8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Какие этапы можно выделить в событиях революции на Севере? Какие особенности они имели?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752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Советов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52399" y="1260762"/>
            <a:ext cx="118733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Весть о падении монархии была встречена в Архангельске массовыми демон-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страциями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митингами, которые в ежедневном режиме продолжались со 2 по 10 марта, когда состоялся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общегород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92357-3615-4E7F-8CBB-BDABBE73F264}"/>
              </a:ext>
            </a:extLst>
          </p:cNvPr>
          <p:cNvSpPr txBox="1"/>
          <p:nvPr/>
        </p:nvSpPr>
        <p:spPr>
          <a:xfrm>
            <a:off x="152399" y="6211669"/>
            <a:ext cx="5232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Митинг в Архангельске </a:t>
            </a:r>
          </a:p>
          <a:p>
            <a:pPr algn="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в дни Февральской революции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CC7FE-9C35-4E4E-B547-D3ADF67E6AEE}"/>
              </a:ext>
            </a:extLst>
          </p:cNvPr>
          <p:cNvSpPr txBox="1"/>
          <p:nvPr/>
        </p:nvSpPr>
        <p:spPr>
          <a:xfrm>
            <a:off x="152399" y="2379433"/>
            <a:ext cx="5232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ской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митинг, собравший больше 20 тыс. человек, и парад войск. 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марта 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был образован 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Архангель-ский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Совет рабочих и солдат-</a:t>
            </a:r>
            <a:r>
              <a:rPr lang="ru-RU" sz="24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ских</a:t>
            </a:r>
            <a:r>
              <a:rPr lang="ru-RU" sz="2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депутатов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котором были представлены и большевики, но преобладали меньшевики и эсеры. Был избран исполнительный коми-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тет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Совета, и его первым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предсе-дателем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стал меньшевик К.А. Кош-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E77C92-EE8F-435D-9B15-BF59D0E36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58" y="2379432"/>
            <a:ext cx="6640441" cy="44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6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930B7F-E291-431F-9ACF-541C0F595C6A}"/>
              </a:ext>
            </a:extLst>
          </p:cNvPr>
          <p:cNvGrpSpPr/>
          <p:nvPr/>
        </p:nvGrpSpPr>
        <p:grpSpPr>
          <a:xfrm>
            <a:off x="0" y="-14447"/>
            <a:ext cx="12192001" cy="6872447"/>
            <a:chOff x="0" y="-14447"/>
            <a:chExt cx="12192001" cy="6872447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085F5839-E0A7-429C-8719-ED35AC952F61}"/>
                </a:ext>
              </a:extLst>
            </p:cNvPr>
            <p:cNvGrpSpPr/>
            <p:nvPr/>
          </p:nvGrpSpPr>
          <p:grpSpPr>
            <a:xfrm>
              <a:off x="0" y="-14447"/>
              <a:ext cx="12192001" cy="6872447"/>
              <a:chOff x="0" y="-14447"/>
              <a:chExt cx="12192001" cy="6872447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91189DC1-4178-45F7-80D3-34ED27FDADBB}"/>
                  </a:ext>
                </a:extLst>
              </p:cNvPr>
              <p:cNvGrpSpPr/>
              <p:nvPr/>
            </p:nvGrpSpPr>
            <p:grpSpPr>
              <a:xfrm>
                <a:off x="0" y="-14447"/>
                <a:ext cx="12192001" cy="6872447"/>
                <a:chOff x="0" y="-14447"/>
                <a:chExt cx="12192001" cy="6872447"/>
              </a:xfrm>
            </p:grpSpPr>
            <p:grpSp>
              <p:nvGrpSpPr>
                <p:cNvPr id="34" name="Группа 33">
                  <a:extLst>
                    <a:ext uri="{FF2B5EF4-FFF2-40B4-BE49-F238E27FC236}">
                      <a16:creationId xmlns:a16="http://schemas.microsoft.com/office/drawing/2014/main" id="{5DB44C7A-7178-4EA9-BA3E-B0490F3F7691}"/>
                    </a:ext>
                  </a:extLst>
                </p:cNvPr>
                <p:cNvGrpSpPr/>
                <p:nvPr/>
              </p:nvGrpSpPr>
              <p:grpSpPr>
                <a:xfrm>
                  <a:off x="0" y="-14447"/>
                  <a:ext cx="12192001" cy="6872447"/>
                  <a:chOff x="-1" y="-14447"/>
                  <a:chExt cx="12192001" cy="6872447"/>
                </a:xfrm>
              </p:grpSpPr>
              <p:grpSp>
                <p:nvGrpSpPr>
                  <p:cNvPr id="32" name="Группа 31">
                    <a:extLst>
                      <a:ext uri="{FF2B5EF4-FFF2-40B4-BE49-F238E27FC236}">
                        <a16:creationId xmlns:a16="http://schemas.microsoft.com/office/drawing/2014/main" id="{AD574169-EC0D-4DE8-9FC1-8BC910BABD88}"/>
                      </a:ext>
                    </a:extLst>
                  </p:cNvPr>
                  <p:cNvGrpSpPr/>
                  <p:nvPr/>
                </p:nvGrpSpPr>
                <p:grpSpPr>
                  <a:xfrm>
                    <a:off x="-1" y="-14447"/>
                    <a:ext cx="12192001" cy="6872447"/>
                    <a:chOff x="-1" y="-14447"/>
                    <a:chExt cx="12192001" cy="6872447"/>
                  </a:xfrm>
                </p:grpSpPr>
                <p:pic>
                  <p:nvPicPr>
                    <p:cNvPr id="27" name="Рисунок 26">
                      <a:extLst>
                        <a:ext uri="{FF2B5EF4-FFF2-40B4-BE49-F238E27FC236}">
                          <a16:creationId xmlns:a16="http://schemas.microsoft.com/office/drawing/2014/main" id="{D36DDAB7-E4CC-43ED-B477-45BACF43384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t="-1" r="5297" b="22069"/>
                    <a:stretch/>
                  </p:blipFill>
                  <p:spPr>
                    <a:xfrm>
                      <a:off x="-1" y="-14447"/>
                      <a:ext cx="12192001" cy="6872447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31" name="Группа 30">
                      <a:extLst>
                        <a:ext uri="{FF2B5EF4-FFF2-40B4-BE49-F238E27FC236}">
                          <a16:creationId xmlns:a16="http://schemas.microsoft.com/office/drawing/2014/main" id="{FC9B1ED9-8E08-407F-BAF1-CE0C7EA432C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869382" y="2521527"/>
                      <a:ext cx="4322618" cy="4336473"/>
                      <a:chOff x="7869382" y="2521527"/>
                      <a:chExt cx="4322618" cy="4336473"/>
                    </a:xfrm>
                  </p:grpSpPr>
                  <p:sp>
                    <p:nvSpPr>
                      <p:cNvPr id="28" name="Прямоугольник 27">
                        <a:extLst>
                          <a:ext uri="{FF2B5EF4-FFF2-40B4-BE49-F238E27FC236}">
                            <a16:creationId xmlns:a16="http://schemas.microsoft.com/office/drawing/2014/main" id="{D57D2FAF-5712-4B07-A558-3304001687A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869382" y="4821382"/>
                        <a:ext cx="4322618" cy="203661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29" name="Прямоугольник 28">
                        <a:extLst>
                          <a:ext uri="{FF2B5EF4-FFF2-40B4-BE49-F238E27FC236}">
                            <a16:creationId xmlns:a16="http://schemas.microsoft.com/office/drawing/2014/main" id="{71418552-EE21-4130-8809-D3FD8F328E1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18618" y="2521527"/>
                        <a:ext cx="1773382" cy="229985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30" name="Прямоугольный треугольник 29">
                        <a:extLst>
                          <a:ext uri="{FF2B5EF4-FFF2-40B4-BE49-F238E27FC236}">
                            <a16:creationId xmlns:a16="http://schemas.microsoft.com/office/drawing/2014/main" id="{F198B39C-E15C-4418-9441-0B1BF9A35634}"/>
                          </a:ext>
                        </a:extLst>
                      </p:cNvPr>
                      <p:cNvSpPr/>
                      <p:nvPr/>
                    </p:nvSpPr>
                    <p:spPr>
                      <a:xfrm flipH="1">
                        <a:off x="8160325" y="2784010"/>
                        <a:ext cx="3986217" cy="2037372"/>
                      </a:xfrm>
                      <a:prstGeom prst="rt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 sz="10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33" name="Прямоугольник 32">
                    <a:extLst>
                      <a:ext uri="{FF2B5EF4-FFF2-40B4-BE49-F238E27FC236}">
                        <a16:creationId xmlns:a16="http://schemas.microsoft.com/office/drawing/2014/main" id="{6ACEE48F-9D5D-4879-9391-84C5C5B1438A}"/>
                      </a:ext>
                    </a:extLst>
                  </p:cNvPr>
                  <p:cNvSpPr/>
                  <p:nvPr/>
                </p:nvSpPr>
                <p:spPr>
                  <a:xfrm>
                    <a:off x="6470073" y="-14447"/>
                    <a:ext cx="5721927" cy="484909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2000" b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</a:rPr>
                      <a:t>Революция 1917 года на Архангельском Севере</a:t>
                    </a:r>
                  </a:p>
                </p:txBody>
              </p:sp>
            </p:grpSp>
            <p:grpSp>
              <p:nvGrpSpPr>
                <p:cNvPr id="3" name="Группа 2">
                  <a:extLst>
                    <a:ext uri="{FF2B5EF4-FFF2-40B4-BE49-F238E27FC236}">
                      <a16:creationId xmlns:a16="http://schemas.microsoft.com/office/drawing/2014/main" id="{9F364E19-6DEE-4924-B9E4-39E59C1FA551}"/>
                    </a:ext>
                  </a:extLst>
                </p:cNvPr>
                <p:cNvGrpSpPr/>
                <p:nvPr/>
              </p:nvGrpSpPr>
              <p:grpSpPr>
                <a:xfrm>
                  <a:off x="3581400" y="3762551"/>
                  <a:ext cx="108000" cy="108000"/>
                  <a:chOff x="9212262" y="5494502"/>
                  <a:chExt cx="180000" cy="180000"/>
                </a:xfrm>
              </p:grpSpPr>
              <p:sp>
                <p:nvSpPr>
                  <p:cNvPr id="2" name="Овал 1">
                    <a:extLst>
                      <a:ext uri="{FF2B5EF4-FFF2-40B4-BE49-F238E27FC236}">
                        <a16:creationId xmlns:a16="http://schemas.microsoft.com/office/drawing/2014/main" id="{8A4C247B-4DB9-4FA9-8745-CEEAB54A38C9}"/>
                      </a:ext>
                    </a:extLst>
                  </p:cNvPr>
                  <p:cNvSpPr/>
                  <p:nvPr/>
                </p:nvSpPr>
                <p:spPr>
                  <a:xfrm>
                    <a:off x="9212262" y="5494502"/>
                    <a:ext cx="180000" cy="180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" name="Овал 13">
                    <a:extLst>
                      <a:ext uri="{FF2B5EF4-FFF2-40B4-BE49-F238E27FC236}">
                        <a16:creationId xmlns:a16="http://schemas.microsoft.com/office/drawing/2014/main" id="{D8EB3A7E-C0FF-4C6C-859A-795EC858BA8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273314" y="5559162"/>
                    <a:ext cx="60000" cy="60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20" name="Группа 19">
                  <a:extLst>
                    <a:ext uri="{FF2B5EF4-FFF2-40B4-BE49-F238E27FC236}">
                      <a16:creationId xmlns:a16="http://schemas.microsoft.com/office/drawing/2014/main" id="{CA46E4DA-3854-4945-9E60-0DD2CE5A41CC}"/>
                    </a:ext>
                  </a:extLst>
                </p:cNvPr>
                <p:cNvGrpSpPr/>
                <p:nvPr/>
              </p:nvGrpSpPr>
              <p:grpSpPr>
                <a:xfrm>
                  <a:off x="4204413" y="5557571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21" name="Овал 20">
                    <a:extLst>
                      <a:ext uri="{FF2B5EF4-FFF2-40B4-BE49-F238E27FC236}">
                        <a16:creationId xmlns:a16="http://schemas.microsoft.com/office/drawing/2014/main" id="{7712B3CB-E133-4EC9-96E9-BA1717FC1DF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2" name="Овал 21">
                    <a:extLst>
                      <a:ext uri="{FF2B5EF4-FFF2-40B4-BE49-F238E27FC236}">
                        <a16:creationId xmlns:a16="http://schemas.microsoft.com/office/drawing/2014/main" id="{5E404377-966B-4DD6-931C-7F27B19F12E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23" name="Группа 22">
                  <a:extLst>
                    <a:ext uri="{FF2B5EF4-FFF2-40B4-BE49-F238E27FC236}">
                      <a16:creationId xmlns:a16="http://schemas.microsoft.com/office/drawing/2014/main" id="{EB43DE19-1AD9-4D0F-8D4B-E4CD4E20B7F7}"/>
                    </a:ext>
                  </a:extLst>
                </p:cNvPr>
                <p:cNvGrpSpPr/>
                <p:nvPr/>
              </p:nvGrpSpPr>
              <p:grpSpPr>
                <a:xfrm>
                  <a:off x="2780425" y="4161494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24" name="Овал 23">
                    <a:extLst>
                      <a:ext uri="{FF2B5EF4-FFF2-40B4-BE49-F238E27FC236}">
                        <a16:creationId xmlns:a16="http://schemas.microsoft.com/office/drawing/2014/main" id="{7B3608DB-DC4D-48D6-A23C-8F3542C2DF89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25" name="Овал 24">
                    <a:extLst>
                      <a:ext uri="{FF2B5EF4-FFF2-40B4-BE49-F238E27FC236}">
                        <a16:creationId xmlns:a16="http://schemas.microsoft.com/office/drawing/2014/main" id="{D72359DA-383C-475D-B1D4-2C154471BC6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26" name="Группа 25">
                  <a:extLst>
                    <a:ext uri="{FF2B5EF4-FFF2-40B4-BE49-F238E27FC236}">
                      <a16:creationId xmlns:a16="http://schemas.microsoft.com/office/drawing/2014/main" id="{C7D70231-17B8-46BA-9BA9-9E0CFB9FBA31}"/>
                    </a:ext>
                  </a:extLst>
                </p:cNvPr>
                <p:cNvGrpSpPr/>
                <p:nvPr/>
              </p:nvGrpSpPr>
              <p:grpSpPr>
                <a:xfrm>
                  <a:off x="3848752" y="4051390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35" name="Овал 34">
                    <a:extLst>
                      <a:ext uri="{FF2B5EF4-FFF2-40B4-BE49-F238E27FC236}">
                        <a16:creationId xmlns:a16="http://schemas.microsoft.com/office/drawing/2014/main" id="{3DEC73B1-0B68-4BA8-92A9-526E78655148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6" name="Овал 35">
                    <a:extLst>
                      <a:ext uri="{FF2B5EF4-FFF2-40B4-BE49-F238E27FC236}">
                        <a16:creationId xmlns:a16="http://schemas.microsoft.com/office/drawing/2014/main" id="{EBFD7E75-C8B4-4D52-8B41-5D13548C0B1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37" name="Группа 36">
                  <a:extLst>
                    <a:ext uri="{FF2B5EF4-FFF2-40B4-BE49-F238E27FC236}">
                      <a16:creationId xmlns:a16="http://schemas.microsoft.com/office/drawing/2014/main" id="{A36B5CE5-61DD-4E2E-A033-C94EEF3DC2D1}"/>
                    </a:ext>
                  </a:extLst>
                </p:cNvPr>
                <p:cNvGrpSpPr/>
                <p:nvPr/>
              </p:nvGrpSpPr>
              <p:grpSpPr>
                <a:xfrm>
                  <a:off x="4434540" y="3719453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38" name="Овал 37">
                    <a:extLst>
                      <a:ext uri="{FF2B5EF4-FFF2-40B4-BE49-F238E27FC236}">
                        <a16:creationId xmlns:a16="http://schemas.microsoft.com/office/drawing/2014/main" id="{2C224DBC-D135-40E4-B8A0-7FB30D7FFE3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39" name="Овал 38">
                    <a:extLst>
                      <a:ext uri="{FF2B5EF4-FFF2-40B4-BE49-F238E27FC236}">
                        <a16:creationId xmlns:a16="http://schemas.microsoft.com/office/drawing/2014/main" id="{AFEC10DC-6616-47E3-A71B-E21DE739AC0E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40" name="Группа 39">
                  <a:extLst>
                    <a:ext uri="{FF2B5EF4-FFF2-40B4-BE49-F238E27FC236}">
                      <a16:creationId xmlns:a16="http://schemas.microsoft.com/office/drawing/2014/main" id="{CB398AC9-6768-4307-BBA8-7A75725CE195}"/>
                    </a:ext>
                  </a:extLst>
                </p:cNvPr>
                <p:cNvGrpSpPr/>
                <p:nvPr/>
              </p:nvGrpSpPr>
              <p:grpSpPr>
                <a:xfrm>
                  <a:off x="4725052" y="2936965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41" name="Овал 40">
                    <a:extLst>
                      <a:ext uri="{FF2B5EF4-FFF2-40B4-BE49-F238E27FC236}">
                        <a16:creationId xmlns:a16="http://schemas.microsoft.com/office/drawing/2014/main" id="{30777FAB-D3C4-4A61-94AD-98F315887AF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2" name="Овал 41">
                    <a:extLst>
                      <a:ext uri="{FF2B5EF4-FFF2-40B4-BE49-F238E27FC236}">
                        <a16:creationId xmlns:a16="http://schemas.microsoft.com/office/drawing/2014/main" id="{4852C4B9-541E-4AA7-8D63-B62125F58BD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43" name="Группа 42">
                  <a:extLst>
                    <a:ext uri="{FF2B5EF4-FFF2-40B4-BE49-F238E27FC236}">
                      <a16:creationId xmlns:a16="http://schemas.microsoft.com/office/drawing/2014/main" id="{34A5BB25-0C7A-460B-AE9D-12885E66EDB6}"/>
                    </a:ext>
                  </a:extLst>
                </p:cNvPr>
                <p:cNvGrpSpPr/>
                <p:nvPr/>
              </p:nvGrpSpPr>
              <p:grpSpPr>
                <a:xfrm>
                  <a:off x="7077727" y="3170327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44" name="Овал 43">
                    <a:extLst>
                      <a:ext uri="{FF2B5EF4-FFF2-40B4-BE49-F238E27FC236}">
                        <a16:creationId xmlns:a16="http://schemas.microsoft.com/office/drawing/2014/main" id="{D77E4EEA-5FC6-40DD-81C6-EF5F877A5C87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5" name="Овал 44">
                    <a:extLst>
                      <a:ext uri="{FF2B5EF4-FFF2-40B4-BE49-F238E27FC236}">
                        <a16:creationId xmlns:a16="http://schemas.microsoft.com/office/drawing/2014/main" id="{F007C029-072C-4A99-832A-D156B8F651B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46" name="Группа 45">
                  <a:extLst>
                    <a:ext uri="{FF2B5EF4-FFF2-40B4-BE49-F238E27FC236}">
                      <a16:creationId xmlns:a16="http://schemas.microsoft.com/office/drawing/2014/main" id="{29C76784-7BAF-45ED-80C5-B5EA2809BB9B}"/>
                    </a:ext>
                  </a:extLst>
                </p:cNvPr>
                <p:cNvGrpSpPr/>
                <p:nvPr/>
              </p:nvGrpSpPr>
              <p:grpSpPr>
                <a:xfrm>
                  <a:off x="1832418" y="3241958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47" name="Овал 46">
                    <a:extLst>
                      <a:ext uri="{FF2B5EF4-FFF2-40B4-BE49-F238E27FC236}">
                        <a16:creationId xmlns:a16="http://schemas.microsoft.com/office/drawing/2014/main" id="{FEEDE5E1-24F6-438D-B80A-E53DB840FB2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48" name="Овал 47">
                    <a:extLst>
                      <a:ext uri="{FF2B5EF4-FFF2-40B4-BE49-F238E27FC236}">
                        <a16:creationId xmlns:a16="http://schemas.microsoft.com/office/drawing/2014/main" id="{38E0E259-15D2-4603-A8BC-3ECE9A0E6D51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49" name="Группа 48">
                  <a:extLst>
                    <a:ext uri="{FF2B5EF4-FFF2-40B4-BE49-F238E27FC236}">
                      <a16:creationId xmlns:a16="http://schemas.microsoft.com/office/drawing/2014/main" id="{E3A27DD7-DAAC-49C9-8427-CDB87A83CA7E}"/>
                    </a:ext>
                  </a:extLst>
                </p:cNvPr>
                <p:cNvGrpSpPr/>
                <p:nvPr/>
              </p:nvGrpSpPr>
              <p:grpSpPr>
                <a:xfrm>
                  <a:off x="1994134" y="329570"/>
                  <a:ext cx="72001" cy="72000"/>
                  <a:chOff x="9395634" y="5677205"/>
                  <a:chExt cx="108001" cy="108000"/>
                </a:xfrm>
              </p:grpSpPr>
              <p:sp>
                <p:nvSpPr>
                  <p:cNvPr id="50" name="Овал 49">
                    <a:extLst>
                      <a:ext uri="{FF2B5EF4-FFF2-40B4-BE49-F238E27FC236}">
                        <a16:creationId xmlns:a16="http://schemas.microsoft.com/office/drawing/2014/main" id="{AFE7A38C-5E0C-470A-A30F-B52CA09E44B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395634" y="5677205"/>
                    <a:ext cx="108001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51" name="Овал 50">
                    <a:extLst>
                      <a:ext uri="{FF2B5EF4-FFF2-40B4-BE49-F238E27FC236}">
                        <a16:creationId xmlns:a16="http://schemas.microsoft.com/office/drawing/2014/main" id="{7D1E24DD-0DC7-486F-A04C-9D305765A7A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45600" y="5724847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C4285116-3988-4F20-BF72-A0502AEB2CA7}"/>
                    </a:ext>
                  </a:extLst>
                </p:cNvPr>
                <p:cNvSpPr txBox="1"/>
                <p:nvPr/>
              </p:nvSpPr>
              <p:spPr>
                <a:xfrm>
                  <a:off x="1516562" y="3214073"/>
                  <a:ext cx="42992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Кемь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FC82D545-D458-4617-A6F3-DA6E69FA3E81}"/>
                    </a:ext>
                  </a:extLst>
                </p:cNvPr>
                <p:cNvSpPr txBox="1"/>
                <p:nvPr/>
              </p:nvSpPr>
              <p:spPr>
                <a:xfrm>
                  <a:off x="3565669" y="3582436"/>
                  <a:ext cx="94288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АРХАНГЕЛЬСК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59D8EDB8-DB9F-445A-B46B-4309BDD85D63}"/>
                    </a:ext>
                  </a:extLst>
                </p:cNvPr>
                <p:cNvSpPr txBox="1"/>
                <p:nvPr/>
              </p:nvSpPr>
              <p:spPr>
                <a:xfrm>
                  <a:off x="4410236" y="3719453"/>
                  <a:ext cx="53091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Пинега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CF411101-05C0-4986-9482-80F460E27CEE}"/>
                    </a:ext>
                  </a:extLst>
                </p:cNvPr>
                <p:cNvSpPr txBox="1"/>
                <p:nvPr/>
              </p:nvSpPr>
              <p:spPr>
                <a:xfrm>
                  <a:off x="4248504" y="2762744"/>
                  <a:ext cx="54854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Мезень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B836B94B-7E9F-4E19-B95E-182AF6E9AE72}"/>
                    </a:ext>
                  </a:extLst>
                </p:cNvPr>
                <p:cNvSpPr txBox="1"/>
                <p:nvPr/>
              </p:nvSpPr>
              <p:spPr>
                <a:xfrm>
                  <a:off x="2398224" y="4123390"/>
                  <a:ext cx="47801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Онега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1CB2D09-3D14-40E7-8605-B9E7E4B42DA6}"/>
                    </a:ext>
                  </a:extLst>
                </p:cNvPr>
                <p:cNvSpPr txBox="1"/>
                <p:nvPr/>
              </p:nvSpPr>
              <p:spPr>
                <a:xfrm>
                  <a:off x="3207182" y="4018364"/>
                  <a:ext cx="7360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Холмогоры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0D4B755-FC7E-41D1-9C50-EAFC3144F19B}"/>
                    </a:ext>
                  </a:extLst>
                </p:cNvPr>
                <p:cNvSpPr txBox="1"/>
                <p:nvPr/>
              </p:nvSpPr>
              <p:spPr>
                <a:xfrm>
                  <a:off x="3618031" y="5478206"/>
                  <a:ext cx="65274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Шенкурск</a:t>
                  </a:r>
                </a:p>
              </p:txBody>
            </p:sp>
            <p:grpSp>
              <p:nvGrpSpPr>
                <p:cNvPr id="59" name="Группа 58">
                  <a:extLst>
                    <a:ext uri="{FF2B5EF4-FFF2-40B4-BE49-F238E27FC236}">
                      <a16:creationId xmlns:a16="http://schemas.microsoft.com/office/drawing/2014/main" id="{15D581B5-BE9E-4AB8-9CA0-70A3B2FBDCBC}"/>
                    </a:ext>
                  </a:extLst>
                </p:cNvPr>
                <p:cNvGrpSpPr/>
                <p:nvPr/>
              </p:nvGrpSpPr>
              <p:grpSpPr>
                <a:xfrm>
                  <a:off x="2816425" y="5895708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60" name="Овал 59">
                    <a:extLst>
                      <a:ext uri="{FF2B5EF4-FFF2-40B4-BE49-F238E27FC236}">
                        <a16:creationId xmlns:a16="http://schemas.microsoft.com/office/drawing/2014/main" id="{078F380D-43FC-4207-9B1C-B76518D7F54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1" name="Овал 60">
                    <a:extLst>
                      <a:ext uri="{FF2B5EF4-FFF2-40B4-BE49-F238E27FC236}">
                        <a16:creationId xmlns:a16="http://schemas.microsoft.com/office/drawing/2014/main" id="{7A0E264A-F476-4021-8A8F-B7AFBCEF220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62" name="Группа 61">
                  <a:extLst>
                    <a:ext uri="{FF2B5EF4-FFF2-40B4-BE49-F238E27FC236}">
                      <a16:creationId xmlns:a16="http://schemas.microsoft.com/office/drawing/2014/main" id="{B0403C82-3BF6-4822-9E95-CE494517C715}"/>
                    </a:ext>
                  </a:extLst>
                </p:cNvPr>
                <p:cNvGrpSpPr/>
                <p:nvPr/>
              </p:nvGrpSpPr>
              <p:grpSpPr>
                <a:xfrm>
                  <a:off x="1580276" y="4690796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63" name="Овал 62">
                    <a:extLst>
                      <a:ext uri="{FF2B5EF4-FFF2-40B4-BE49-F238E27FC236}">
                        <a16:creationId xmlns:a16="http://schemas.microsoft.com/office/drawing/2014/main" id="{CA9962BA-3F91-4AEA-873D-F80C49A19033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4" name="Овал 63">
                    <a:extLst>
                      <a:ext uri="{FF2B5EF4-FFF2-40B4-BE49-F238E27FC236}">
                        <a16:creationId xmlns:a16="http://schemas.microsoft.com/office/drawing/2014/main" id="{5CE6221E-6D3B-4B1F-8FB3-8F986666509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B8D585BD-F8E3-4971-AD11-3F9F18C005B1}"/>
                    </a:ext>
                  </a:extLst>
                </p:cNvPr>
                <p:cNvSpPr txBox="1"/>
                <p:nvPr/>
              </p:nvSpPr>
              <p:spPr>
                <a:xfrm>
                  <a:off x="2258467" y="5701160"/>
                  <a:ext cx="6880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Каргополь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F7469C2-C6D2-4688-BB3D-D7E611F3E762}"/>
                    </a:ext>
                  </a:extLst>
                </p:cNvPr>
                <p:cNvSpPr txBox="1"/>
                <p:nvPr/>
              </p:nvSpPr>
              <p:spPr>
                <a:xfrm>
                  <a:off x="1068420" y="4516575"/>
                  <a:ext cx="60785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Повенец</a:t>
                  </a:r>
                </a:p>
              </p:txBody>
            </p:sp>
            <p:grpSp>
              <p:nvGrpSpPr>
                <p:cNvPr id="67" name="Группа 66">
                  <a:extLst>
                    <a:ext uri="{FF2B5EF4-FFF2-40B4-BE49-F238E27FC236}">
                      <a16:creationId xmlns:a16="http://schemas.microsoft.com/office/drawing/2014/main" id="{F9203226-F8C5-4086-91A0-555A6DE4C5EC}"/>
                    </a:ext>
                  </a:extLst>
                </p:cNvPr>
                <p:cNvGrpSpPr/>
                <p:nvPr/>
              </p:nvGrpSpPr>
              <p:grpSpPr>
                <a:xfrm>
                  <a:off x="1916401" y="5478206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68" name="Овал 67">
                    <a:extLst>
                      <a:ext uri="{FF2B5EF4-FFF2-40B4-BE49-F238E27FC236}">
                        <a16:creationId xmlns:a16="http://schemas.microsoft.com/office/drawing/2014/main" id="{4E789557-DEC1-4BD1-8DC6-FFE230C51B5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69" name="Овал 68">
                    <a:extLst>
                      <a:ext uri="{FF2B5EF4-FFF2-40B4-BE49-F238E27FC236}">
                        <a16:creationId xmlns:a16="http://schemas.microsoft.com/office/drawing/2014/main" id="{DF1D2523-4D23-46AC-90C2-3D2CBD3ADD8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9E31C512-A082-4826-8C7D-74D518388374}"/>
                    </a:ext>
                  </a:extLst>
                </p:cNvPr>
                <p:cNvSpPr txBox="1"/>
                <p:nvPr/>
              </p:nvSpPr>
              <p:spPr>
                <a:xfrm>
                  <a:off x="1832418" y="5506460"/>
                  <a:ext cx="50206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Пудож</a:t>
                  </a:r>
                </a:p>
              </p:txBody>
            </p:sp>
            <p:grpSp>
              <p:nvGrpSpPr>
                <p:cNvPr id="71" name="Группа 70">
                  <a:extLst>
                    <a:ext uri="{FF2B5EF4-FFF2-40B4-BE49-F238E27FC236}">
                      <a16:creationId xmlns:a16="http://schemas.microsoft.com/office/drawing/2014/main" id="{DF51FFEF-7DD3-4091-ACAE-E36EB2730481}"/>
                    </a:ext>
                  </a:extLst>
                </p:cNvPr>
                <p:cNvGrpSpPr/>
                <p:nvPr/>
              </p:nvGrpSpPr>
              <p:grpSpPr>
                <a:xfrm>
                  <a:off x="1220625" y="5397098"/>
                  <a:ext cx="108000" cy="108000"/>
                  <a:chOff x="9212262" y="5494502"/>
                  <a:chExt cx="180000" cy="180000"/>
                </a:xfrm>
              </p:grpSpPr>
              <p:sp>
                <p:nvSpPr>
                  <p:cNvPr id="72" name="Овал 71">
                    <a:extLst>
                      <a:ext uri="{FF2B5EF4-FFF2-40B4-BE49-F238E27FC236}">
                        <a16:creationId xmlns:a16="http://schemas.microsoft.com/office/drawing/2014/main" id="{76E93566-99A3-46E3-8A68-9DC636FB6475}"/>
                      </a:ext>
                    </a:extLst>
                  </p:cNvPr>
                  <p:cNvSpPr/>
                  <p:nvPr/>
                </p:nvSpPr>
                <p:spPr>
                  <a:xfrm>
                    <a:off x="9212262" y="5494502"/>
                    <a:ext cx="180000" cy="180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" name="Овал 72">
                    <a:extLst>
                      <a:ext uri="{FF2B5EF4-FFF2-40B4-BE49-F238E27FC236}">
                        <a16:creationId xmlns:a16="http://schemas.microsoft.com/office/drawing/2014/main" id="{FE866C0E-73EC-4C4C-8BC2-E2A0662E2FB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273314" y="5559162"/>
                    <a:ext cx="60000" cy="60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grpSp>
              <p:nvGrpSpPr>
                <p:cNvPr id="74" name="Группа 73">
                  <a:extLst>
                    <a:ext uri="{FF2B5EF4-FFF2-40B4-BE49-F238E27FC236}">
                      <a16:creationId xmlns:a16="http://schemas.microsoft.com/office/drawing/2014/main" id="{2DAFF861-71D8-44D7-8922-EE9EAC43AE64}"/>
                    </a:ext>
                  </a:extLst>
                </p:cNvPr>
                <p:cNvGrpSpPr/>
                <p:nvPr/>
              </p:nvGrpSpPr>
              <p:grpSpPr>
                <a:xfrm>
                  <a:off x="715915" y="5895708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75" name="Овал 74">
                    <a:extLst>
                      <a:ext uri="{FF2B5EF4-FFF2-40B4-BE49-F238E27FC236}">
                        <a16:creationId xmlns:a16="http://schemas.microsoft.com/office/drawing/2014/main" id="{3DBCBEE3-FF8D-4CAD-99AA-32EC8D8D6DE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76" name="Овал 75">
                    <a:extLst>
                      <a:ext uri="{FF2B5EF4-FFF2-40B4-BE49-F238E27FC236}">
                        <a16:creationId xmlns:a16="http://schemas.microsoft.com/office/drawing/2014/main" id="{4762D1DF-A3C1-4A06-9DA1-2A447D31B2B5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506E9FE5-3A9C-4D80-B5E1-2E0097D2712D}"/>
                    </a:ext>
                  </a:extLst>
                </p:cNvPr>
                <p:cNvSpPr txBox="1"/>
                <p:nvPr/>
              </p:nvSpPr>
              <p:spPr>
                <a:xfrm>
                  <a:off x="715915" y="5804343"/>
                  <a:ext cx="56137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Олонец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905BD86-3418-492C-AF00-D489A5BC7CDD}"/>
                    </a:ext>
                  </a:extLst>
                </p:cNvPr>
                <p:cNvSpPr txBox="1"/>
                <p:nvPr/>
              </p:nvSpPr>
              <p:spPr>
                <a:xfrm>
                  <a:off x="245832" y="5327987"/>
                  <a:ext cx="104067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ПЕТРОЗАВОДСК</a:t>
                  </a:r>
                </a:p>
              </p:txBody>
            </p:sp>
            <p:grpSp>
              <p:nvGrpSpPr>
                <p:cNvPr id="79" name="Группа 78">
                  <a:extLst>
                    <a:ext uri="{FF2B5EF4-FFF2-40B4-BE49-F238E27FC236}">
                      <a16:creationId xmlns:a16="http://schemas.microsoft.com/office/drawing/2014/main" id="{BE72258D-3D9A-4AEE-AC98-382F7168CAF8}"/>
                    </a:ext>
                  </a:extLst>
                </p:cNvPr>
                <p:cNvGrpSpPr/>
                <p:nvPr/>
              </p:nvGrpSpPr>
              <p:grpSpPr>
                <a:xfrm>
                  <a:off x="924601" y="6144104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80" name="Овал 79">
                    <a:extLst>
                      <a:ext uri="{FF2B5EF4-FFF2-40B4-BE49-F238E27FC236}">
                        <a16:creationId xmlns:a16="http://schemas.microsoft.com/office/drawing/2014/main" id="{9822AD9E-9070-467F-B6E9-A8DB435B4814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1" name="Овал 80">
                    <a:extLst>
                      <a:ext uri="{FF2B5EF4-FFF2-40B4-BE49-F238E27FC236}">
                        <a16:creationId xmlns:a16="http://schemas.microsoft.com/office/drawing/2014/main" id="{30355D58-C3E4-4357-B663-AA797E2B0AE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80E24BBF-763C-41DF-A1D7-400BE6482704}"/>
                    </a:ext>
                  </a:extLst>
                </p:cNvPr>
                <p:cNvSpPr txBox="1"/>
                <p:nvPr/>
              </p:nvSpPr>
              <p:spPr>
                <a:xfrm>
                  <a:off x="928821" y="6047850"/>
                  <a:ext cx="923651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Лодейное поле</a:t>
                  </a:r>
                </a:p>
              </p:txBody>
            </p:sp>
            <p:grpSp>
              <p:nvGrpSpPr>
                <p:cNvPr id="83" name="Группа 82">
                  <a:extLst>
                    <a:ext uri="{FF2B5EF4-FFF2-40B4-BE49-F238E27FC236}">
                      <a16:creationId xmlns:a16="http://schemas.microsoft.com/office/drawing/2014/main" id="{881938C9-9129-43A6-9B41-87D9BBC6F6ED}"/>
                    </a:ext>
                  </a:extLst>
                </p:cNvPr>
                <p:cNvGrpSpPr/>
                <p:nvPr/>
              </p:nvGrpSpPr>
              <p:grpSpPr>
                <a:xfrm>
                  <a:off x="1840821" y="6092958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84" name="Овал 83">
                    <a:extLst>
                      <a:ext uri="{FF2B5EF4-FFF2-40B4-BE49-F238E27FC236}">
                        <a16:creationId xmlns:a16="http://schemas.microsoft.com/office/drawing/2014/main" id="{E649A446-3F10-44A6-ABC9-230557E4373E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5" name="Овал 84">
                    <a:extLst>
                      <a:ext uri="{FF2B5EF4-FFF2-40B4-BE49-F238E27FC236}">
                        <a16:creationId xmlns:a16="http://schemas.microsoft.com/office/drawing/2014/main" id="{667A7FB3-A782-4734-AE49-C7F40B501C4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86" name="Группа 85">
                  <a:extLst>
                    <a:ext uri="{FF2B5EF4-FFF2-40B4-BE49-F238E27FC236}">
                      <a16:creationId xmlns:a16="http://schemas.microsoft.com/office/drawing/2014/main" id="{3D8A59FB-1C90-408F-B882-88A088B7F119}"/>
                    </a:ext>
                  </a:extLst>
                </p:cNvPr>
                <p:cNvGrpSpPr/>
                <p:nvPr/>
              </p:nvGrpSpPr>
              <p:grpSpPr>
                <a:xfrm>
                  <a:off x="3884752" y="6294071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87" name="Овал 86">
                    <a:extLst>
                      <a:ext uri="{FF2B5EF4-FFF2-40B4-BE49-F238E27FC236}">
                        <a16:creationId xmlns:a16="http://schemas.microsoft.com/office/drawing/2014/main" id="{7511B89B-1874-47C3-BBD7-9B1593C7A772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88" name="Овал 87">
                    <a:extLst>
                      <a:ext uri="{FF2B5EF4-FFF2-40B4-BE49-F238E27FC236}">
                        <a16:creationId xmlns:a16="http://schemas.microsoft.com/office/drawing/2014/main" id="{8627E8CE-B3D8-467E-84CF-4CA1B6C0371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25AB073-9738-4185-8119-010C5E88E92E}"/>
                    </a:ext>
                  </a:extLst>
                </p:cNvPr>
                <p:cNvSpPr txBox="1"/>
                <p:nvPr/>
              </p:nvSpPr>
              <p:spPr>
                <a:xfrm>
                  <a:off x="1852515" y="6001593"/>
                  <a:ext cx="59343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Вытегра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F622482C-77B1-4789-8E13-1A99FED7E768}"/>
                    </a:ext>
                  </a:extLst>
                </p:cNvPr>
                <p:cNvSpPr txBox="1"/>
                <p:nvPr/>
              </p:nvSpPr>
              <p:spPr>
                <a:xfrm>
                  <a:off x="3886964" y="6202706"/>
                  <a:ext cx="52770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Вельск</a:t>
                  </a:r>
                </a:p>
              </p:txBody>
            </p:sp>
            <p:grpSp>
              <p:nvGrpSpPr>
                <p:cNvPr id="91" name="Группа 90">
                  <a:extLst>
                    <a:ext uri="{FF2B5EF4-FFF2-40B4-BE49-F238E27FC236}">
                      <a16:creationId xmlns:a16="http://schemas.microsoft.com/office/drawing/2014/main" id="{5BFA4F7C-A0F7-4439-8350-14043749E320}"/>
                    </a:ext>
                  </a:extLst>
                </p:cNvPr>
                <p:cNvGrpSpPr/>
                <p:nvPr/>
              </p:nvGrpSpPr>
              <p:grpSpPr>
                <a:xfrm>
                  <a:off x="5299930" y="6591033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92" name="Овал 91">
                    <a:extLst>
                      <a:ext uri="{FF2B5EF4-FFF2-40B4-BE49-F238E27FC236}">
                        <a16:creationId xmlns:a16="http://schemas.microsoft.com/office/drawing/2014/main" id="{C357C0FF-AA64-40AC-A1A9-39D7F4AD131F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3" name="Овал 92">
                    <a:extLst>
                      <a:ext uri="{FF2B5EF4-FFF2-40B4-BE49-F238E27FC236}">
                        <a16:creationId xmlns:a16="http://schemas.microsoft.com/office/drawing/2014/main" id="{64E74A3A-6BE9-47AF-BEDD-1317E1736BE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4" name="Группа 93">
                  <a:extLst>
                    <a:ext uri="{FF2B5EF4-FFF2-40B4-BE49-F238E27FC236}">
                      <a16:creationId xmlns:a16="http://schemas.microsoft.com/office/drawing/2014/main" id="{7258BEB6-441E-4DF7-A9D4-EB4A25277546}"/>
                    </a:ext>
                  </a:extLst>
                </p:cNvPr>
                <p:cNvGrpSpPr/>
                <p:nvPr/>
              </p:nvGrpSpPr>
              <p:grpSpPr>
                <a:xfrm>
                  <a:off x="5602488" y="6151850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95" name="Овал 94">
                    <a:extLst>
                      <a:ext uri="{FF2B5EF4-FFF2-40B4-BE49-F238E27FC236}">
                        <a16:creationId xmlns:a16="http://schemas.microsoft.com/office/drawing/2014/main" id="{2214D589-1D7F-4CEA-A16E-B5339B696470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6" name="Овал 95">
                    <a:extLst>
                      <a:ext uri="{FF2B5EF4-FFF2-40B4-BE49-F238E27FC236}">
                        <a16:creationId xmlns:a16="http://schemas.microsoft.com/office/drawing/2014/main" id="{4083DFE7-329D-477D-B589-8C1E2B1E8A7D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97" name="Группа 96">
                  <a:extLst>
                    <a:ext uri="{FF2B5EF4-FFF2-40B4-BE49-F238E27FC236}">
                      <a16:creationId xmlns:a16="http://schemas.microsoft.com/office/drawing/2014/main" id="{1DAEAC93-FB06-4656-8CEF-FF47FFEAEB4E}"/>
                    </a:ext>
                  </a:extLst>
                </p:cNvPr>
                <p:cNvGrpSpPr/>
                <p:nvPr/>
              </p:nvGrpSpPr>
              <p:grpSpPr>
                <a:xfrm>
                  <a:off x="6209409" y="5575051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98" name="Овал 97">
                    <a:extLst>
                      <a:ext uri="{FF2B5EF4-FFF2-40B4-BE49-F238E27FC236}">
                        <a16:creationId xmlns:a16="http://schemas.microsoft.com/office/drawing/2014/main" id="{604B56FD-781D-4C02-AEFD-FE94FB87822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99" name="Овал 98">
                    <a:extLst>
                      <a:ext uri="{FF2B5EF4-FFF2-40B4-BE49-F238E27FC236}">
                        <a16:creationId xmlns:a16="http://schemas.microsoft.com/office/drawing/2014/main" id="{A47EA6EE-8AFA-4997-B91C-9DEAABE6C19B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grpSp>
              <p:nvGrpSpPr>
                <p:cNvPr id="100" name="Группа 99">
                  <a:extLst>
                    <a:ext uri="{FF2B5EF4-FFF2-40B4-BE49-F238E27FC236}">
                      <a16:creationId xmlns:a16="http://schemas.microsoft.com/office/drawing/2014/main" id="{59120352-3FB9-4BC9-AB33-A3694569BA8C}"/>
                    </a:ext>
                  </a:extLst>
                </p:cNvPr>
                <p:cNvGrpSpPr/>
                <p:nvPr/>
              </p:nvGrpSpPr>
              <p:grpSpPr>
                <a:xfrm>
                  <a:off x="6888717" y="5859708"/>
                  <a:ext cx="72000" cy="72000"/>
                  <a:chOff x="9409836" y="5671871"/>
                  <a:chExt cx="108000" cy="108000"/>
                </a:xfrm>
              </p:grpSpPr>
              <p:sp>
                <p:nvSpPr>
                  <p:cNvPr id="101" name="Овал 100">
                    <a:extLst>
                      <a:ext uri="{FF2B5EF4-FFF2-40B4-BE49-F238E27FC236}">
                        <a16:creationId xmlns:a16="http://schemas.microsoft.com/office/drawing/2014/main" id="{02CB68F1-8416-4770-8133-FC669FEA9E8A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09836" y="5671871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  <p:sp>
                <p:nvSpPr>
                  <p:cNvPr id="102" name="Овал 101">
                    <a:extLst>
                      <a:ext uri="{FF2B5EF4-FFF2-40B4-BE49-F238E27FC236}">
                        <a16:creationId xmlns:a16="http://schemas.microsoft.com/office/drawing/2014/main" id="{CBB4F463-783B-4EA0-B1C7-61B84E6E68EC}"/>
                      </a:ext>
                    </a:extLst>
                  </p:cNvPr>
                  <p:cNvSpPr/>
                  <p:nvPr/>
                </p:nvSpPr>
                <p:spPr>
                  <a:xfrm flipH="1" flipV="1">
                    <a:off x="9452690" y="5719490"/>
                    <a:ext cx="18000" cy="18000"/>
                  </a:xfrm>
                  <a:prstGeom prst="ellipse">
                    <a:avLst/>
                  </a:prstGeom>
                  <a:solidFill>
                    <a:schemeClr val="tx1"/>
                  </a:solidFill>
                  <a:ln w="635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 dirty="0"/>
                  </a:p>
                </p:txBody>
              </p:sp>
            </p:grp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870EB0C-72E6-4D39-88BC-ED98C08DCD58}"/>
                    </a:ext>
                  </a:extLst>
                </p:cNvPr>
                <p:cNvSpPr txBox="1"/>
                <p:nvPr/>
              </p:nvSpPr>
              <p:spPr>
                <a:xfrm>
                  <a:off x="5322295" y="6496963"/>
                  <a:ext cx="91082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Великий Устюг</a:t>
                  </a:r>
                </a:p>
              </p:txBody>
            </p:sp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D7A66E5E-D5CF-40DC-A00B-9820191D98B7}"/>
                    </a:ext>
                  </a:extLst>
                </p:cNvPr>
                <p:cNvSpPr txBox="1"/>
                <p:nvPr/>
              </p:nvSpPr>
              <p:spPr>
                <a:xfrm>
                  <a:off x="5618306" y="6060485"/>
                  <a:ext cx="93647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Сольвычегодск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0659B3EE-4ED8-4A51-A84C-DFD44E3E5835}"/>
                    </a:ext>
                  </a:extLst>
                </p:cNvPr>
                <p:cNvSpPr txBox="1"/>
                <p:nvPr/>
              </p:nvSpPr>
              <p:spPr>
                <a:xfrm>
                  <a:off x="6206219" y="5434460"/>
                  <a:ext cx="53251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Яренск</a:t>
                  </a:r>
                </a:p>
              </p:txBody>
            </p:sp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DD03C30F-9526-4AF4-B5A2-9A7302855DC0}"/>
                    </a:ext>
                  </a:extLst>
                </p:cNvPr>
                <p:cNvSpPr txBox="1"/>
                <p:nvPr/>
              </p:nvSpPr>
              <p:spPr>
                <a:xfrm>
                  <a:off x="6884607" y="5680681"/>
                  <a:ext cx="92204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Усть-Сысольск</a:t>
                  </a:r>
                  <a:endParaRPr lang="ru-RU" sz="1000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D57F2E28-271E-4A6F-9C99-31593BDF82BF}"/>
                    </a:ext>
                  </a:extLst>
                </p:cNvPr>
                <p:cNvSpPr txBox="1"/>
                <p:nvPr/>
              </p:nvSpPr>
              <p:spPr>
                <a:xfrm>
                  <a:off x="7134966" y="3078962"/>
                  <a:ext cx="82586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Усть-Цильма</a:t>
                  </a:r>
                </a:p>
              </p:txBody>
            </p:sp>
          </p:grpSp>
          <p:sp>
            <p:nvSpPr>
              <p:cNvPr id="125" name="Овал 124">
                <a:extLst>
                  <a:ext uri="{FF2B5EF4-FFF2-40B4-BE49-F238E27FC236}">
                    <a16:creationId xmlns:a16="http://schemas.microsoft.com/office/drawing/2014/main" id="{B2D2901A-49AE-4751-A7BB-E42489301567}"/>
                  </a:ext>
                </a:extLst>
              </p:cNvPr>
              <p:cNvSpPr/>
              <p:nvPr/>
            </p:nvSpPr>
            <p:spPr>
              <a:xfrm flipH="1" flipV="1">
                <a:off x="5908350" y="6365631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A2C42A02-3C99-4627-9E30-5C5B3DBAD1F3}"/>
                  </a:ext>
                </a:extLst>
              </p:cNvPr>
              <p:cNvSpPr txBox="1"/>
              <p:nvPr/>
            </p:nvSpPr>
            <p:spPr>
              <a:xfrm>
                <a:off x="5901424" y="6278520"/>
                <a:ext cx="7072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Ильинское</a:t>
                </a:r>
              </a:p>
            </p:txBody>
          </p:sp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F2FFEC8D-111C-4DA6-993A-3C9A821CB4BB}"/>
                  </a:ext>
                </a:extLst>
              </p:cNvPr>
              <p:cNvGrpSpPr/>
              <p:nvPr/>
            </p:nvGrpSpPr>
            <p:grpSpPr>
              <a:xfrm>
                <a:off x="7613262" y="3288882"/>
                <a:ext cx="460382" cy="246221"/>
                <a:chOff x="7613262" y="3288882"/>
                <a:chExt cx="460382" cy="246221"/>
              </a:xfrm>
            </p:grpSpPr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3EB63C3B-7F64-4B31-B3CC-F0E3168EB9A0}"/>
                    </a:ext>
                  </a:extLst>
                </p:cNvPr>
                <p:cNvSpPr txBox="1"/>
                <p:nvPr/>
              </p:nvSpPr>
              <p:spPr>
                <a:xfrm>
                  <a:off x="7613262" y="3288882"/>
                  <a:ext cx="46038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Ижма</a:t>
                  </a:r>
                </a:p>
              </p:txBody>
            </p:sp>
            <p:sp>
              <p:nvSpPr>
                <p:cNvPr id="128" name="Овал 127">
                  <a:extLst>
                    <a:ext uri="{FF2B5EF4-FFF2-40B4-BE49-F238E27FC236}">
                      <a16:creationId xmlns:a16="http://schemas.microsoft.com/office/drawing/2014/main" id="{8B581B44-7223-4E80-A5A4-00BAAC153027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1" name="Группа 130">
                <a:extLst>
                  <a:ext uri="{FF2B5EF4-FFF2-40B4-BE49-F238E27FC236}">
                    <a16:creationId xmlns:a16="http://schemas.microsoft.com/office/drawing/2014/main" id="{8B8FDC80-9551-4A36-A3C9-5DABA4AB3161}"/>
                  </a:ext>
                </a:extLst>
              </p:cNvPr>
              <p:cNvGrpSpPr/>
              <p:nvPr/>
            </p:nvGrpSpPr>
            <p:grpSpPr>
              <a:xfrm>
                <a:off x="5086195" y="3473232"/>
                <a:ext cx="837089" cy="246221"/>
                <a:chOff x="7595149" y="3236596"/>
                <a:chExt cx="837089" cy="246221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08D130DB-EC5F-4D5C-B1B6-A101AE1D8A97}"/>
                    </a:ext>
                  </a:extLst>
                </p:cNvPr>
                <p:cNvSpPr txBox="1"/>
                <p:nvPr/>
              </p:nvSpPr>
              <p:spPr>
                <a:xfrm>
                  <a:off x="7595149" y="3236596"/>
                  <a:ext cx="83708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Лешуконское</a:t>
                  </a:r>
                </a:p>
              </p:txBody>
            </p:sp>
            <p:sp>
              <p:nvSpPr>
                <p:cNvPr id="133" name="Овал 132">
                  <a:extLst>
                    <a:ext uri="{FF2B5EF4-FFF2-40B4-BE49-F238E27FC236}">
                      <a16:creationId xmlns:a16="http://schemas.microsoft.com/office/drawing/2014/main" id="{D19C0BB9-2151-4E68-9ED4-00190D8094A4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4" name="Группа 133">
                <a:extLst>
                  <a:ext uri="{FF2B5EF4-FFF2-40B4-BE49-F238E27FC236}">
                    <a16:creationId xmlns:a16="http://schemas.microsoft.com/office/drawing/2014/main" id="{836AF35A-9DCC-4C42-8AF6-52B6E4FEC826}"/>
                  </a:ext>
                </a:extLst>
              </p:cNvPr>
              <p:cNvGrpSpPr/>
              <p:nvPr/>
            </p:nvGrpSpPr>
            <p:grpSpPr>
              <a:xfrm>
                <a:off x="7187188" y="1541699"/>
                <a:ext cx="777777" cy="246221"/>
                <a:chOff x="7613262" y="3288882"/>
                <a:chExt cx="777777" cy="246221"/>
              </a:xfrm>
            </p:grpSpPr>
            <p:sp>
              <p:nvSpPr>
                <p:cNvPr id="135" name="TextBox 134">
                  <a:extLst>
                    <a:ext uri="{FF2B5EF4-FFF2-40B4-BE49-F238E27FC236}">
                      <a16:creationId xmlns:a16="http://schemas.microsoft.com/office/drawing/2014/main" id="{18DAE344-7681-4B2B-87A4-434B5A6929CA}"/>
                    </a:ext>
                  </a:extLst>
                </p:cNvPr>
                <p:cNvSpPr txBox="1"/>
                <p:nvPr/>
              </p:nvSpPr>
              <p:spPr>
                <a:xfrm>
                  <a:off x="7613262" y="3288882"/>
                  <a:ext cx="77777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Пустозерск</a:t>
                  </a:r>
                  <a:endParaRPr lang="ru-RU" sz="1000" i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36" name="Овал 135">
                  <a:extLst>
                    <a:ext uri="{FF2B5EF4-FFF2-40B4-BE49-F238E27FC236}">
                      <a16:creationId xmlns:a16="http://schemas.microsoft.com/office/drawing/2014/main" id="{14847B01-72B8-40C3-A737-B604E2F4DF7D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37" name="Группа 136">
                <a:extLst>
                  <a:ext uri="{FF2B5EF4-FFF2-40B4-BE49-F238E27FC236}">
                    <a16:creationId xmlns:a16="http://schemas.microsoft.com/office/drawing/2014/main" id="{3285F7C0-CBE6-4590-9BE3-F87227C84363}"/>
                  </a:ext>
                </a:extLst>
              </p:cNvPr>
              <p:cNvGrpSpPr/>
              <p:nvPr/>
            </p:nvGrpSpPr>
            <p:grpSpPr>
              <a:xfrm>
                <a:off x="7674123" y="4355297"/>
                <a:ext cx="748923" cy="246221"/>
                <a:chOff x="7613262" y="3288882"/>
                <a:chExt cx="748923" cy="246221"/>
              </a:xfrm>
            </p:grpSpPr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16CE15C2-CDDA-4C30-B955-FB95EDA92D2D}"/>
                    </a:ext>
                  </a:extLst>
                </p:cNvPr>
                <p:cNvSpPr txBox="1"/>
                <p:nvPr/>
              </p:nvSpPr>
              <p:spPr>
                <a:xfrm>
                  <a:off x="7613262" y="3288882"/>
                  <a:ext cx="74892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Усть</a:t>
                  </a:r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-Ухта</a:t>
                  </a:r>
                </a:p>
              </p:txBody>
            </p:sp>
            <p:sp>
              <p:nvSpPr>
                <p:cNvPr id="139" name="Овал 138">
                  <a:extLst>
                    <a:ext uri="{FF2B5EF4-FFF2-40B4-BE49-F238E27FC236}">
                      <a16:creationId xmlns:a16="http://schemas.microsoft.com/office/drawing/2014/main" id="{D6EADF4A-E960-4FBC-AF4F-19DA88D56474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8E6D3933-1539-4F17-8140-CB1793844D96}"/>
                  </a:ext>
                </a:extLst>
              </p:cNvPr>
              <p:cNvGrpSpPr/>
              <p:nvPr/>
            </p:nvGrpSpPr>
            <p:grpSpPr>
              <a:xfrm>
                <a:off x="6773096" y="5098685"/>
                <a:ext cx="798617" cy="246221"/>
                <a:chOff x="7613262" y="3288882"/>
                <a:chExt cx="798617" cy="246221"/>
              </a:xfrm>
            </p:grpSpPr>
            <p:sp>
              <p:nvSpPr>
                <p:cNvPr id="141" name="TextBox 140">
                  <a:extLst>
                    <a:ext uri="{FF2B5EF4-FFF2-40B4-BE49-F238E27FC236}">
                      <a16:creationId xmlns:a16="http://schemas.microsoft.com/office/drawing/2014/main" id="{5401FB8E-DB66-49A7-A667-1303D3D7D2E5}"/>
                    </a:ext>
                  </a:extLst>
                </p:cNvPr>
                <p:cNvSpPr txBox="1"/>
                <p:nvPr/>
              </p:nvSpPr>
              <p:spPr>
                <a:xfrm>
                  <a:off x="7613262" y="3288882"/>
                  <a:ext cx="79861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 err="1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Княжпогост</a:t>
                  </a:r>
                  <a:endParaRPr lang="ru-RU" sz="1000" i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2" name="Овал 141">
                  <a:extLst>
                    <a:ext uri="{FF2B5EF4-FFF2-40B4-BE49-F238E27FC236}">
                      <a16:creationId xmlns:a16="http://schemas.microsoft.com/office/drawing/2014/main" id="{1C03E3EC-4820-49D7-867A-CD0C501BE876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3" name="Группа 142">
                <a:extLst>
                  <a:ext uri="{FF2B5EF4-FFF2-40B4-BE49-F238E27FC236}">
                    <a16:creationId xmlns:a16="http://schemas.microsoft.com/office/drawing/2014/main" id="{EAB15BDF-D5E8-4687-B4FB-D43940CB9BE7}"/>
                  </a:ext>
                </a:extLst>
              </p:cNvPr>
              <p:cNvGrpSpPr/>
              <p:nvPr/>
            </p:nvGrpSpPr>
            <p:grpSpPr>
              <a:xfrm>
                <a:off x="5000848" y="5816343"/>
                <a:ext cx="808235" cy="246221"/>
                <a:chOff x="7470683" y="3197313"/>
                <a:chExt cx="808235" cy="246221"/>
              </a:xfrm>
            </p:grpSpPr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998252D9-C07A-40C7-9C9F-DC64419B2269}"/>
                    </a:ext>
                  </a:extLst>
                </p:cNvPr>
                <p:cNvSpPr txBox="1"/>
                <p:nvPr/>
              </p:nvSpPr>
              <p:spPr>
                <a:xfrm>
                  <a:off x="7470683" y="3197313"/>
                  <a:ext cx="80823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Красноборск</a:t>
                  </a:r>
                </a:p>
              </p:txBody>
            </p:sp>
            <p:sp>
              <p:nvSpPr>
                <p:cNvPr id="145" name="Овал 144">
                  <a:extLst>
                    <a:ext uri="{FF2B5EF4-FFF2-40B4-BE49-F238E27FC236}">
                      <a16:creationId xmlns:a16="http://schemas.microsoft.com/office/drawing/2014/main" id="{2247AB22-482E-4DE3-961D-DE852D0A05EF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6" name="Группа 145">
                <a:extLst>
                  <a:ext uri="{FF2B5EF4-FFF2-40B4-BE49-F238E27FC236}">
                    <a16:creationId xmlns:a16="http://schemas.microsoft.com/office/drawing/2014/main" id="{943DB728-709F-4AA5-928B-2F9045674ECF}"/>
                  </a:ext>
                </a:extLst>
              </p:cNvPr>
              <p:cNvGrpSpPr/>
              <p:nvPr/>
            </p:nvGrpSpPr>
            <p:grpSpPr>
              <a:xfrm>
                <a:off x="4915053" y="6170591"/>
                <a:ext cx="562975" cy="246221"/>
                <a:chOff x="7134452" y="3280859"/>
                <a:chExt cx="562975" cy="246221"/>
              </a:xfrm>
            </p:grpSpPr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6A275CE1-242E-49F8-8A6A-C547BA448DDB}"/>
                    </a:ext>
                  </a:extLst>
                </p:cNvPr>
                <p:cNvSpPr txBox="1"/>
                <p:nvPr/>
              </p:nvSpPr>
              <p:spPr>
                <a:xfrm>
                  <a:off x="7134452" y="3280859"/>
                  <a:ext cx="56297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Котлас</a:t>
                  </a:r>
                </a:p>
              </p:txBody>
            </p:sp>
            <p:sp>
              <p:nvSpPr>
                <p:cNvPr id="148" name="Овал 147">
                  <a:extLst>
                    <a:ext uri="{FF2B5EF4-FFF2-40B4-BE49-F238E27FC236}">
                      <a16:creationId xmlns:a16="http://schemas.microsoft.com/office/drawing/2014/main" id="{5D0C3DB1-7EDC-4855-905F-01873054C5B0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49" name="Группа 148">
                <a:extLst>
                  <a:ext uri="{FF2B5EF4-FFF2-40B4-BE49-F238E27FC236}">
                    <a16:creationId xmlns:a16="http://schemas.microsoft.com/office/drawing/2014/main" id="{E3BB6604-19E8-44E3-952C-2810EF73940C}"/>
                  </a:ext>
                </a:extLst>
              </p:cNvPr>
              <p:cNvGrpSpPr/>
              <p:nvPr/>
            </p:nvGrpSpPr>
            <p:grpSpPr>
              <a:xfrm>
                <a:off x="3304662" y="5145687"/>
                <a:ext cx="712054" cy="246221"/>
                <a:chOff x="7596006" y="3293911"/>
                <a:chExt cx="712054" cy="246221"/>
              </a:xfrm>
            </p:grpSpPr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9D8836A4-42C5-4A5C-BB2C-9592F992B35E}"/>
                    </a:ext>
                  </a:extLst>
                </p:cNvPr>
                <p:cNvSpPr txBox="1"/>
                <p:nvPr/>
              </p:nvSpPr>
              <p:spPr>
                <a:xfrm>
                  <a:off x="7596006" y="3293911"/>
                  <a:ext cx="712054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Плесецкая</a:t>
                  </a:r>
                </a:p>
              </p:txBody>
            </p:sp>
            <p:sp>
              <p:nvSpPr>
                <p:cNvPr id="151" name="Овал 150">
                  <a:extLst>
                    <a:ext uri="{FF2B5EF4-FFF2-40B4-BE49-F238E27FC236}">
                      <a16:creationId xmlns:a16="http://schemas.microsoft.com/office/drawing/2014/main" id="{45961859-ABD0-4748-8FF2-DC954153FF66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2" name="Группа 151">
                <a:extLst>
                  <a:ext uri="{FF2B5EF4-FFF2-40B4-BE49-F238E27FC236}">
                    <a16:creationId xmlns:a16="http://schemas.microsoft.com/office/drawing/2014/main" id="{F591300E-6851-40B0-885A-3E99D437A59E}"/>
                  </a:ext>
                </a:extLst>
              </p:cNvPr>
              <p:cNvGrpSpPr/>
              <p:nvPr/>
            </p:nvGrpSpPr>
            <p:grpSpPr>
              <a:xfrm>
                <a:off x="3235556" y="5721487"/>
                <a:ext cx="619080" cy="246221"/>
                <a:chOff x="7594823" y="3271545"/>
                <a:chExt cx="619080" cy="246221"/>
              </a:xfrm>
            </p:grpSpPr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5A7EE762-EEA9-4071-8503-B52E5728565D}"/>
                    </a:ext>
                  </a:extLst>
                </p:cNvPr>
                <p:cNvSpPr txBox="1"/>
                <p:nvPr/>
              </p:nvSpPr>
              <p:spPr>
                <a:xfrm>
                  <a:off x="7594823" y="3271545"/>
                  <a:ext cx="61908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Няндома</a:t>
                  </a:r>
                </a:p>
              </p:txBody>
            </p:sp>
            <p:sp>
              <p:nvSpPr>
                <p:cNvPr id="154" name="Овал 153">
                  <a:extLst>
                    <a:ext uri="{FF2B5EF4-FFF2-40B4-BE49-F238E27FC236}">
                      <a16:creationId xmlns:a16="http://schemas.microsoft.com/office/drawing/2014/main" id="{D2457ED6-92C9-4683-8B1D-281E0A3202E7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5" name="Группа 154">
                <a:extLst>
                  <a:ext uri="{FF2B5EF4-FFF2-40B4-BE49-F238E27FC236}">
                    <a16:creationId xmlns:a16="http://schemas.microsoft.com/office/drawing/2014/main" id="{33AA07D6-8320-4000-9F12-519B31988C6A}"/>
                  </a:ext>
                </a:extLst>
              </p:cNvPr>
              <p:cNvGrpSpPr/>
              <p:nvPr/>
            </p:nvGrpSpPr>
            <p:grpSpPr>
              <a:xfrm>
                <a:off x="3145406" y="6293701"/>
                <a:ext cx="564578" cy="246221"/>
                <a:chOff x="7613653" y="3333870"/>
                <a:chExt cx="564578" cy="246221"/>
              </a:xfrm>
            </p:grpSpPr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DDFB826F-E62C-4BC9-A8D4-33CCDF5C901D}"/>
                    </a:ext>
                  </a:extLst>
                </p:cNvPr>
                <p:cNvSpPr txBox="1"/>
                <p:nvPr/>
              </p:nvSpPr>
              <p:spPr>
                <a:xfrm>
                  <a:off x="7613653" y="3333870"/>
                  <a:ext cx="56457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Коноша</a:t>
                  </a:r>
                </a:p>
              </p:txBody>
            </p:sp>
            <p:sp>
              <p:nvSpPr>
                <p:cNvPr id="157" name="Овал 156">
                  <a:extLst>
                    <a:ext uri="{FF2B5EF4-FFF2-40B4-BE49-F238E27FC236}">
                      <a16:creationId xmlns:a16="http://schemas.microsoft.com/office/drawing/2014/main" id="{D9B9A879-7B5F-4D50-BB60-6B9D0489B7C0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58" name="Группа 157">
                <a:extLst>
                  <a:ext uri="{FF2B5EF4-FFF2-40B4-BE49-F238E27FC236}">
                    <a16:creationId xmlns:a16="http://schemas.microsoft.com/office/drawing/2014/main" id="{B5747561-7306-4F50-BBED-E45CC44C0BB6}"/>
                  </a:ext>
                </a:extLst>
              </p:cNvPr>
              <p:cNvGrpSpPr/>
              <p:nvPr/>
            </p:nvGrpSpPr>
            <p:grpSpPr>
              <a:xfrm>
                <a:off x="1353263" y="3420932"/>
                <a:ext cx="540533" cy="246221"/>
                <a:chOff x="7180342" y="3229284"/>
                <a:chExt cx="540533" cy="246221"/>
              </a:xfrm>
            </p:grpSpPr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1E8184F0-7A15-4842-917C-08AD67641D1F}"/>
                    </a:ext>
                  </a:extLst>
                </p:cNvPr>
                <p:cNvSpPr txBox="1"/>
                <p:nvPr/>
              </p:nvSpPr>
              <p:spPr>
                <a:xfrm>
                  <a:off x="7180342" y="3229284"/>
                  <a:ext cx="54053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Сорока</a:t>
                  </a:r>
                </a:p>
              </p:txBody>
            </p:sp>
            <p:sp>
              <p:nvSpPr>
                <p:cNvPr id="160" name="Овал 159">
                  <a:extLst>
                    <a:ext uri="{FF2B5EF4-FFF2-40B4-BE49-F238E27FC236}">
                      <a16:creationId xmlns:a16="http://schemas.microsoft.com/office/drawing/2014/main" id="{12A8D407-4679-4E06-8F79-89C224DFE145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1" name="Группа 160">
                <a:extLst>
                  <a:ext uri="{FF2B5EF4-FFF2-40B4-BE49-F238E27FC236}">
                    <a16:creationId xmlns:a16="http://schemas.microsoft.com/office/drawing/2014/main" id="{78DA0F35-2A7D-4660-BB52-7727D373FD1F}"/>
                  </a:ext>
                </a:extLst>
              </p:cNvPr>
              <p:cNvGrpSpPr/>
              <p:nvPr/>
            </p:nvGrpSpPr>
            <p:grpSpPr>
              <a:xfrm>
                <a:off x="1131771" y="3669282"/>
                <a:ext cx="915635" cy="246221"/>
                <a:chOff x="6801428" y="3276046"/>
                <a:chExt cx="915635" cy="246221"/>
              </a:xfrm>
            </p:grpSpPr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F5B4E032-3678-48AA-B5D9-1B51E5CC1D32}"/>
                    </a:ext>
                  </a:extLst>
                </p:cNvPr>
                <p:cNvSpPr txBox="1"/>
                <p:nvPr/>
              </p:nvSpPr>
              <p:spPr>
                <a:xfrm>
                  <a:off x="6801428" y="3276046"/>
                  <a:ext cx="91563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Сумский посад</a:t>
                  </a:r>
                </a:p>
              </p:txBody>
            </p:sp>
            <p:sp>
              <p:nvSpPr>
                <p:cNvPr id="163" name="Овал 162">
                  <a:extLst>
                    <a:ext uri="{FF2B5EF4-FFF2-40B4-BE49-F238E27FC236}">
                      <a16:creationId xmlns:a16="http://schemas.microsoft.com/office/drawing/2014/main" id="{D06021E4-1B80-4E6E-9287-CF114CA6410B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4" name="Группа 163">
                <a:extLst>
                  <a:ext uri="{FF2B5EF4-FFF2-40B4-BE49-F238E27FC236}">
                    <a16:creationId xmlns:a16="http://schemas.microsoft.com/office/drawing/2014/main" id="{0112454A-3912-41B4-959B-ABBE3745E7C2}"/>
                  </a:ext>
                </a:extLst>
              </p:cNvPr>
              <p:cNvGrpSpPr/>
              <p:nvPr/>
            </p:nvGrpSpPr>
            <p:grpSpPr>
              <a:xfrm>
                <a:off x="1240568" y="2108537"/>
                <a:ext cx="562975" cy="246221"/>
                <a:chOff x="7147470" y="3234718"/>
                <a:chExt cx="562975" cy="246221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E8D17CDB-F45E-43A6-BBBC-0FE3EA27A100}"/>
                    </a:ext>
                  </a:extLst>
                </p:cNvPr>
                <p:cNvSpPr txBox="1"/>
                <p:nvPr/>
              </p:nvSpPr>
              <p:spPr>
                <a:xfrm>
                  <a:off x="7147470" y="3234718"/>
                  <a:ext cx="56297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Кереть</a:t>
                  </a:r>
                </a:p>
              </p:txBody>
            </p:sp>
            <p:sp>
              <p:nvSpPr>
                <p:cNvPr id="166" name="Овал 165">
                  <a:extLst>
                    <a:ext uri="{FF2B5EF4-FFF2-40B4-BE49-F238E27FC236}">
                      <a16:creationId xmlns:a16="http://schemas.microsoft.com/office/drawing/2014/main" id="{63977D0B-FB0F-413A-BE8F-317632A2CD0C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67" name="Группа 166">
                <a:extLst>
                  <a:ext uri="{FF2B5EF4-FFF2-40B4-BE49-F238E27FC236}">
                    <a16:creationId xmlns:a16="http://schemas.microsoft.com/office/drawing/2014/main" id="{458C3E57-F9D0-497A-BD1D-01BA79B41BF2}"/>
                  </a:ext>
                </a:extLst>
              </p:cNvPr>
              <p:cNvGrpSpPr/>
              <p:nvPr/>
            </p:nvGrpSpPr>
            <p:grpSpPr>
              <a:xfrm>
                <a:off x="766167" y="1392187"/>
                <a:ext cx="788999" cy="246221"/>
                <a:chOff x="6937869" y="3221147"/>
                <a:chExt cx="788999" cy="246221"/>
              </a:xfrm>
            </p:grpSpPr>
            <p:sp>
              <p:nvSpPr>
                <p:cNvPr id="168" name="TextBox 167">
                  <a:extLst>
                    <a:ext uri="{FF2B5EF4-FFF2-40B4-BE49-F238E27FC236}">
                      <a16:creationId xmlns:a16="http://schemas.microsoft.com/office/drawing/2014/main" id="{278B8855-6F19-49E1-8257-348BCA21AEA3}"/>
                    </a:ext>
                  </a:extLst>
                </p:cNvPr>
                <p:cNvSpPr txBox="1"/>
                <p:nvPr/>
              </p:nvSpPr>
              <p:spPr>
                <a:xfrm>
                  <a:off x="6937869" y="3221147"/>
                  <a:ext cx="788999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Кандалакша</a:t>
                  </a:r>
                </a:p>
              </p:txBody>
            </p:sp>
            <p:sp>
              <p:nvSpPr>
                <p:cNvPr id="169" name="Овал 168">
                  <a:extLst>
                    <a:ext uri="{FF2B5EF4-FFF2-40B4-BE49-F238E27FC236}">
                      <a16:creationId xmlns:a16="http://schemas.microsoft.com/office/drawing/2014/main" id="{216AF7B7-142C-406B-BF87-6970312E91CB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pSp>
            <p:nvGrpSpPr>
              <p:cNvPr id="170" name="Группа 169">
                <a:extLst>
                  <a:ext uri="{FF2B5EF4-FFF2-40B4-BE49-F238E27FC236}">
                    <a16:creationId xmlns:a16="http://schemas.microsoft.com/office/drawing/2014/main" id="{D52771A0-03C9-45E6-A282-E0739F958C8A}"/>
                  </a:ext>
                </a:extLst>
              </p:cNvPr>
              <p:cNvGrpSpPr/>
              <p:nvPr/>
            </p:nvGrpSpPr>
            <p:grpSpPr>
              <a:xfrm>
                <a:off x="1141466" y="1698734"/>
                <a:ext cx="474810" cy="246221"/>
                <a:chOff x="7241799" y="3231123"/>
                <a:chExt cx="474810" cy="246221"/>
              </a:xfrm>
            </p:grpSpPr>
            <p:sp>
              <p:nvSpPr>
                <p:cNvPr id="171" name="TextBox 170">
                  <a:extLst>
                    <a:ext uri="{FF2B5EF4-FFF2-40B4-BE49-F238E27FC236}">
                      <a16:creationId xmlns:a16="http://schemas.microsoft.com/office/drawing/2014/main" id="{EEC3C59B-9759-4C1A-85FA-65AF87BD1652}"/>
                    </a:ext>
                  </a:extLst>
                </p:cNvPr>
                <p:cNvSpPr txBox="1"/>
                <p:nvPr/>
              </p:nvSpPr>
              <p:spPr>
                <a:xfrm>
                  <a:off x="7241799" y="3231123"/>
                  <a:ext cx="474810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Ковда</a:t>
                  </a:r>
                </a:p>
              </p:txBody>
            </p:sp>
            <p:sp>
              <p:nvSpPr>
                <p:cNvPr id="172" name="Овал 171">
                  <a:extLst>
                    <a:ext uri="{FF2B5EF4-FFF2-40B4-BE49-F238E27FC236}">
                      <a16:creationId xmlns:a16="http://schemas.microsoft.com/office/drawing/2014/main" id="{0089AE14-3993-41D3-B361-3BCA9A95C465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E56D747D-A1E7-406E-9047-EE26F90F243E}"/>
                  </a:ext>
                </a:extLst>
              </p:cNvPr>
              <p:cNvSpPr txBox="1"/>
              <p:nvPr/>
            </p:nvSpPr>
            <p:spPr>
              <a:xfrm>
                <a:off x="823487" y="222755"/>
                <a:ext cx="124264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Романов-на-Мурмане</a:t>
                </a:r>
              </a:p>
            </p:txBody>
          </p:sp>
          <p:grpSp>
            <p:nvGrpSpPr>
              <p:cNvPr id="176" name="Группа 175">
                <a:extLst>
                  <a:ext uri="{FF2B5EF4-FFF2-40B4-BE49-F238E27FC236}">
                    <a16:creationId xmlns:a16="http://schemas.microsoft.com/office/drawing/2014/main" id="{B930411D-CB05-44CC-961A-3022F86D1538}"/>
                  </a:ext>
                </a:extLst>
              </p:cNvPr>
              <p:cNvGrpSpPr/>
              <p:nvPr/>
            </p:nvGrpSpPr>
            <p:grpSpPr>
              <a:xfrm>
                <a:off x="1928658" y="1868719"/>
                <a:ext cx="441146" cy="246221"/>
                <a:chOff x="7584748" y="3281849"/>
                <a:chExt cx="441146" cy="246221"/>
              </a:xfrm>
            </p:grpSpPr>
            <p:sp>
              <p:nvSpPr>
                <p:cNvPr id="177" name="TextBox 176">
                  <a:extLst>
                    <a:ext uri="{FF2B5EF4-FFF2-40B4-BE49-F238E27FC236}">
                      <a16:creationId xmlns:a16="http://schemas.microsoft.com/office/drawing/2014/main" id="{7564D8FD-5EE7-4290-946A-2B857338D078}"/>
                    </a:ext>
                  </a:extLst>
                </p:cNvPr>
                <p:cNvSpPr txBox="1"/>
                <p:nvPr/>
              </p:nvSpPr>
              <p:spPr>
                <a:xfrm>
                  <a:off x="7584748" y="3281849"/>
                  <a:ext cx="441146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000" i="1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Умба</a:t>
                  </a:r>
                </a:p>
              </p:txBody>
            </p:sp>
            <p:sp>
              <p:nvSpPr>
                <p:cNvPr id="178" name="Овал 177">
                  <a:extLst>
                    <a:ext uri="{FF2B5EF4-FFF2-40B4-BE49-F238E27FC236}">
                      <a16:creationId xmlns:a16="http://schemas.microsoft.com/office/drawing/2014/main" id="{E21445AD-9919-4291-9A1E-7ACD510B1A21}"/>
                    </a:ext>
                  </a:extLst>
                </p:cNvPr>
                <p:cNvSpPr/>
                <p:nvPr/>
              </p:nvSpPr>
              <p:spPr>
                <a:xfrm flipH="1" flipV="1">
                  <a:off x="7630622" y="3393993"/>
                  <a:ext cx="36000" cy="36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2C0C5124-92F2-4CD9-AECB-234E66B87B7A}"/>
                </a:ext>
              </a:extLst>
            </p:cNvPr>
            <p:cNvGrpSpPr/>
            <p:nvPr/>
          </p:nvGrpSpPr>
          <p:grpSpPr>
            <a:xfrm>
              <a:off x="3019826" y="4734542"/>
              <a:ext cx="445956" cy="246221"/>
              <a:chOff x="7428210" y="3371244"/>
              <a:chExt cx="445956" cy="246221"/>
            </a:xfrm>
          </p:grpSpPr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0FDAFD1A-F236-4465-8D45-0A59F6364522}"/>
                  </a:ext>
                </a:extLst>
              </p:cNvPr>
              <p:cNvSpPr txBox="1"/>
              <p:nvPr/>
            </p:nvSpPr>
            <p:spPr>
              <a:xfrm>
                <a:off x="7428210" y="3371244"/>
                <a:ext cx="44595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Емца</a:t>
                </a:r>
              </a:p>
            </p:txBody>
          </p:sp>
          <p:sp>
            <p:nvSpPr>
              <p:cNvPr id="195" name="Овал 194">
                <a:extLst>
                  <a:ext uri="{FF2B5EF4-FFF2-40B4-BE49-F238E27FC236}">
                    <a16:creationId xmlns:a16="http://schemas.microsoft.com/office/drawing/2014/main" id="{BE25C4E7-B2C2-486A-8C72-DBEF600E9418}"/>
                  </a:ext>
                </a:extLst>
              </p:cNvPr>
              <p:cNvSpPr/>
              <p:nvPr/>
            </p:nvSpPr>
            <p:spPr>
              <a:xfrm flipH="1" flipV="1">
                <a:off x="7783022" y="354639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6" name="Группа 195">
              <a:extLst>
                <a:ext uri="{FF2B5EF4-FFF2-40B4-BE49-F238E27FC236}">
                  <a16:creationId xmlns:a16="http://schemas.microsoft.com/office/drawing/2014/main" id="{E9C1CC88-D1DA-4576-A074-DD619FABCE38}"/>
                </a:ext>
              </a:extLst>
            </p:cNvPr>
            <p:cNvGrpSpPr/>
            <p:nvPr/>
          </p:nvGrpSpPr>
          <p:grpSpPr>
            <a:xfrm>
              <a:off x="2957602" y="4381752"/>
              <a:ext cx="763351" cy="246221"/>
              <a:chOff x="7310842" y="3512779"/>
              <a:chExt cx="763351" cy="246221"/>
            </a:xfrm>
          </p:grpSpPr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EC5D271E-7214-4B14-9288-5A40E1BB55D5}"/>
                  </a:ext>
                </a:extLst>
              </p:cNvPr>
              <p:cNvSpPr txBox="1"/>
              <p:nvPr/>
            </p:nvSpPr>
            <p:spPr>
              <a:xfrm>
                <a:off x="7310842" y="3512779"/>
                <a:ext cx="763351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Обозерская</a:t>
                </a:r>
              </a:p>
            </p:txBody>
          </p:sp>
          <p:sp>
            <p:nvSpPr>
              <p:cNvPr id="198" name="Овал 197">
                <a:extLst>
                  <a:ext uri="{FF2B5EF4-FFF2-40B4-BE49-F238E27FC236}">
                    <a16:creationId xmlns:a16="http://schemas.microsoft.com/office/drawing/2014/main" id="{6C57B908-5E94-480F-BC8C-A86D4833E377}"/>
                  </a:ext>
                </a:extLst>
              </p:cNvPr>
              <p:cNvSpPr/>
              <p:nvPr/>
            </p:nvSpPr>
            <p:spPr>
              <a:xfrm flipH="1" flipV="1">
                <a:off x="7783022" y="354639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81780E9C-74BB-4738-A997-DB0C7940B22D}"/>
                </a:ext>
              </a:extLst>
            </p:cNvPr>
            <p:cNvGrpSpPr/>
            <p:nvPr/>
          </p:nvGrpSpPr>
          <p:grpSpPr>
            <a:xfrm>
              <a:off x="4765192" y="5366576"/>
              <a:ext cx="931665" cy="246221"/>
              <a:chOff x="7669416" y="3355173"/>
              <a:chExt cx="931665" cy="246221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E85DC109-B7B5-4D9A-BA6B-2ECB341FFC8A}"/>
                  </a:ext>
                </a:extLst>
              </p:cNvPr>
              <p:cNvSpPr txBox="1"/>
              <p:nvPr/>
            </p:nvSpPr>
            <p:spPr>
              <a:xfrm>
                <a:off x="7669416" y="3355173"/>
                <a:ext cx="9316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0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Верхняя Тойма</a:t>
                </a:r>
              </a:p>
            </p:txBody>
          </p:sp>
          <p:sp>
            <p:nvSpPr>
              <p:cNvPr id="201" name="Овал 200">
                <a:extLst>
                  <a:ext uri="{FF2B5EF4-FFF2-40B4-BE49-F238E27FC236}">
                    <a16:creationId xmlns:a16="http://schemas.microsoft.com/office/drawing/2014/main" id="{5775A7A1-F292-466F-A364-D94720DD5F92}"/>
                  </a:ext>
                </a:extLst>
              </p:cNvPr>
              <p:cNvSpPr/>
              <p:nvPr/>
            </p:nvSpPr>
            <p:spPr>
              <a:xfrm flipH="1" flipV="1">
                <a:off x="7783022" y="3546393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4130C32-C84E-4FB2-BA3A-08FDC018CA07}"/>
              </a:ext>
            </a:extLst>
          </p:cNvPr>
          <p:cNvGrpSpPr/>
          <p:nvPr/>
        </p:nvGrpSpPr>
        <p:grpSpPr>
          <a:xfrm>
            <a:off x="10503900" y="2565396"/>
            <a:ext cx="1641385" cy="892006"/>
            <a:chOff x="8205359" y="4960754"/>
            <a:chExt cx="1641385" cy="892006"/>
          </a:xfrm>
        </p:grpSpPr>
        <p:grpSp>
          <p:nvGrpSpPr>
            <p:cNvPr id="203" name="Группа 202">
              <a:extLst>
                <a:ext uri="{FF2B5EF4-FFF2-40B4-BE49-F238E27FC236}">
                  <a16:creationId xmlns:a16="http://schemas.microsoft.com/office/drawing/2014/main" id="{725CC360-D866-464E-9A8D-33217BB2646D}"/>
                </a:ext>
              </a:extLst>
            </p:cNvPr>
            <p:cNvGrpSpPr/>
            <p:nvPr/>
          </p:nvGrpSpPr>
          <p:grpSpPr>
            <a:xfrm>
              <a:off x="8205359" y="4960754"/>
              <a:ext cx="1641385" cy="276999"/>
              <a:chOff x="8176781" y="4960754"/>
              <a:chExt cx="1641385" cy="276999"/>
            </a:xfrm>
          </p:grpSpPr>
          <p:grpSp>
            <p:nvGrpSpPr>
              <p:cNvPr id="212" name="Группа 211">
                <a:extLst>
                  <a:ext uri="{FF2B5EF4-FFF2-40B4-BE49-F238E27FC236}">
                    <a16:creationId xmlns:a16="http://schemas.microsoft.com/office/drawing/2014/main" id="{467B2AD3-A700-4FF2-9DB9-5D1EC819C4E5}"/>
                  </a:ext>
                </a:extLst>
              </p:cNvPr>
              <p:cNvGrpSpPr/>
              <p:nvPr/>
            </p:nvGrpSpPr>
            <p:grpSpPr>
              <a:xfrm>
                <a:off x="8176781" y="5029865"/>
                <a:ext cx="108000" cy="108000"/>
                <a:chOff x="9212262" y="5494502"/>
                <a:chExt cx="180000" cy="180000"/>
              </a:xfrm>
            </p:grpSpPr>
            <p:sp>
              <p:nvSpPr>
                <p:cNvPr id="214" name="Овал 213">
                  <a:extLst>
                    <a:ext uri="{FF2B5EF4-FFF2-40B4-BE49-F238E27FC236}">
                      <a16:creationId xmlns:a16="http://schemas.microsoft.com/office/drawing/2014/main" id="{B8EDF0B9-4ACE-4E85-A27A-32ED8361FAA2}"/>
                    </a:ext>
                  </a:extLst>
                </p:cNvPr>
                <p:cNvSpPr/>
                <p:nvPr/>
              </p:nvSpPr>
              <p:spPr>
                <a:xfrm>
                  <a:off x="9212262" y="5494502"/>
                  <a:ext cx="180000" cy="180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  <p:sp>
              <p:nvSpPr>
                <p:cNvPr id="215" name="Овал 214">
                  <a:extLst>
                    <a:ext uri="{FF2B5EF4-FFF2-40B4-BE49-F238E27FC236}">
                      <a16:creationId xmlns:a16="http://schemas.microsoft.com/office/drawing/2014/main" id="{3B03F0D5-164D-4AF1-89CE-F2AEB59D423E}"/>
                    </a:ext>
                  </a:extLst>
                </p:cNvPr>
                <p:cNvSpPr/>
                <p:nvPr/>
              </p:nvSpPr>
              <p:spPr>
                <a:xfrm flipH="1" flipV="1">
                  <a:off x="9273314" y="5559162"/>
                  <a:ext cx="60000" cy="600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/>
                </a:p>
              </p:txBody>
            </p:sp>
          </p:grpSp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825F7367-C6EC-48B8-85C5-03714C9761BF}"/>
                  </a:ext>
                </a:extLst>
              </p:cNvPr>
              <p:cNvSpPr txBox="1"/>
              <p:nvPr/>
            </p:nvSpPr>
            <p:spPr>
              <a:xfrm>
                <a:off x="8327052" y="4960754"/>
                <a:ext cx="14911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ГУБЕРНСКИЙ ЦЕНТР</a:t>
                </a:r>
              </a:p>
            </p:txBody>
          </p:sp>
        </p:grpSp>
        <p:grpSp>
          <p:nvGrpSpPr>
            <p:cNvPr id="204" name="Группа 203">
              <a:extLst>
                <a:ext uri="{FF2B5EF4-FFF2-40B4-BE49-F238E27FC236}">
                  <a16:creationId xmlns:a16="http://schemas.microsoft.com/office/drawing/2014/main" id="{1AE34193-0437-4D16-B9E5-C7EAF195B1E9}"/>
                </a:ext>
              </a:extLst>
            </p:cNvPr>
            <p:cNvGrpSpPr/>
            <p:nvPr/>
          </p:nvGrpSpPr>
          <p:grpSpPr>
            <a:xfrm>
              <a:off x="8224411" y="5190239"/>
              <a:ext cx="1309240" cy="276999"/>
              <a:chOff x="8196843" y="5158359"/>
              <a:chExt cx="1309240" cy="276999"/>
            </a:xfrm>
          </p:grpSpPr>
          <p:grpSp>
            <p:nvGrpSpPr>
              <p:cNvPr id="208" name="Группа 207">
                <a:extLst>
                  <a:ext uri="{FF2B5EF4-FFF2-40B4-BE49-F238E27FC236}">
                    <a16:creationId xmlns:a16="http://schemas.microsoft.com/office/drawing/2014/main" id="{3C092C23-59B7-416B-BE98-43F2A0A7A4C6}"/>
                  </a:ext>
                </a:extLst>
              </p:cNvPr>
              <p:cNvGrpSpPr/>
              <p:nvPr/>
            </p:nvGrpSpPr>
            <p:grpSpPr>
              <a:xfrm>
                <a:off x="8196843" y="5250826"/>
                <a:ext cx="72000" cy="72000"/>
                <a:chOff x="9409836" y="5671871"/>
                <a:chExt cx="108000" cy="108000"/>
              </a:xfrm>
            </p:grpSpPr>
            <p:sp>
              <p:nvSpPr>
                <p:cNvPr id="210" name="Овал 209">
                  <a:extLst>
                    <a:ext uri="{FF2B5EF4-FFF2-40B4-BE49-F238E27FC236}">
                      <a16:creationId xmlns:a16="http://schemas.microsoft.com/office/drawing/2014/main" id="{F2F0EE89-F97A-42CE-BBBF-019EEBF06A05}"/>
                    </a:ext>
                  </a:extLst>
                </p:cNvPr>
                <p:cNvSpPr/>
                <p:nvPr/>
              </p:nvSpPr>
              <p:spPr>
                <a:xfrm flipH="1" flipV="1">
                  <a:off x="9409836" y="5671871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  <p:sp>
              <p:nvSpPr>
                <p:cNvPr id="211" name="Овал 210">
                  <a:extLst>
                    <a:ext uri="{FF2B5EF4-FFF2-40B4-BE49-F238E27FC236}">
                      <a16:creationId xmlns:a16="http://schemas.microsoft.com/office/drawing/2014/main" id="{9189D0BB-1C07-4430-9782-A55D30BE4D86}"/>
                    </a:ext>
                  </a:extLst>
                </p:cNvPr>
                <p:cNvSpPr/>
                <p:nvPr/>
              </p:nvSpPr>
              <p:spPr>
                <a:xfrm flipH="1" flipV="1">
                  <a:off x="9452690" y="5719490"/>
                  <a:ext cx="18000" cy="18000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200" dirty="0"/>
                </a:p>
              </p:txBody>
            </p:sp>
          </p:grp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6A2C0CE0-0449-4A35-B306-BD927E8B3C98}"/>
                  </a:ext>
                </a:extLst>
              </p:cNvPr>
              <p:cNvSpPr txBox="1"/>
              <p:nvPr/>
            </p:nvSpPr>
            <p:spPr>
              <a:xfrm>
                <a:off x="8335570" y="5158359"/>
                <a:ext cx="11705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Уездные центры</a:t>
                </a:r>
              </a:p>
            </p:txBody>
          </p:sp>
        </p:grpSp>
        <p:grpSp>
          <p:nvGrpSpPr>
            <p:cNvPr id="205" name="Группа 204">
              <a:extLst>
                <a:ext uri="{FF2B5EF4-FFF2-40B4-BE49-F238E27FC236}">
                  <a16:creationId xmlns:a16="http://schemas.microsoft.com/office/drawing/2014/main" id="{960F718D-EE7B-458C-8054-B1EF5DAE6CC7}"/>
                </a:ext>
              </a:extLst>
            </p:cNvPr>
            <p:cNvGrpSpPr/>
            <p:nvPr/>
          </p:nvGrpSpPr>
          <p:grpSpPr>
            <a:xfrm>
              <a:off x="8237227" y="5391095"/>
              <a:ext cx="1533122" cy="461665"/>
              <a:chOff x="8204894" y="5393234"/>
              <a:chExt cx="1533122" cy="461665"/>
            </a:xfrm>
          </p:grpSpPr>
          <p:sp>
            <p:nvSpPr>
              <p:cNvPr id="206" name="Овал 205">
                <a:extLst>
                  <a:ext uri="{FF2B5EF4-FFF2-40B4-BE49-F238E27FC236}">
                    <a16:creationId xmlns:a16="http://schemas.microsoft.com/office/drawing/2014/main" id="{59BCA669-3959-4834-B3C7-50997568EE32}"/>
                  </a:ext>
                </a:extLst>
              </p:cNvPr>
              <p:cNvSpPr/>
              <p:nvPr/>
            </p:nvSpPr>
            <p:spPr>
              <a:xfrm flipH="1" flipV="1">
                <a:off x="8204894" y="5496206"/>
                <a:ext cx="36000" cy="3600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 dirty="0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62F3DCBD-7CF2-4571-AB47-27BD2F74E6DF}"/>
                  </a:ext>
                </a:extLst>
              </p:cNvPr>
              <p:cNvSpPr txBox="1"/>
              <p:nvPr/>
            </p:nvSpPr>
            <p:spPr>
              <a:xfrm>
                <a:off x="8327052" y="5393234"/>
                <a:ext cx="141096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Прочие населённые </a:t>
                </a:r>
              </a:p>
              <a:p>
                <a:r>
                  <a:rPr lang="ru-RU" sz="1200" i="1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пункты</a:t>
                </a:r>
              </a:p>
            </p:txBody>
          </p:sp>
        </p:grp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27A9BCF7-CCD4-45DF-BC8C-DC6782803AD7}"/>
              </a:ext>
            </a:extLst>
          </p:cNvPr>
          <p:cNvGrpSpPr/>
          <p:nvPr/>
        </p:nvGrpSpPr>
        <p:grpSpPr>
          <a:xfrm>
            <a:off x="1817385" y="2681102"/>
            <a:ext cx="9498585" cy="2981618"/>
            <a:chOff x="1817385" y="2681102"/>
            <a:chExt cx="9498585" cy="2981618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24B7FA47-534D-4D29-885D-6099715D8EB1}"/>
                </a:ext>
              </a:extLst>
            </p:cNvPr>
            <p:cNvGrpSpPr/>
            <p:nvPr/>
          </p:nvGrpSpPr>
          <p:grpSpPr>
            <a:xfrm>
              <a:off x="1817385" y="2681102"/>
              <a:ext cx="5533413" cy="2981618"/>
              <a:chOff x="1817385" y="2681102"/>
              <a:chExt cx="5533413" cy="2981618"/>
            </a:xfrm>
          </p:grpSpPr>
          <p:pic>
            <p:nvPicPr>
              <p:cNvPr id="217" name="Picture 10">
                <a:extLst>
                  <a:ext uri="{FF2B5EF4-FFF2-40B4-BE49-F238E27FC236}">
                    <a16:creationId xmlns:a16="http://schemas.microsoft.com/office/drawing/2014/main" id="{876D0F32-7042-42C1-81CE-977F5D30631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1465" y="2913704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8" name="Picture 10">
                <a:extLst>
                  <a:ext uri="{FF2B5EF4-FFF2-40B4-BE49-F238E27FC236}">
                    <a16:creationId xmlns:a16="http://schemas.microsoft.com/office/drawing/2014/main" id="{027AF453-1B45-4DBD-AE5E-8E25F23629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8684" y="2681102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9" name="Picture 10">
                <a:extLst>
                  <a:ext uri="{FF2B5EF4-FFF2-40B4-BE49-F238E27FC236}">
                    <a16:creationId xmlns:a16="http://schemas.microsoft.com/office/drawing/2014/main" id="{DDA714EB-7D9F-4A3D-A70D-6B81934A9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18717" y="3452791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0" name="Picture 10">
                <a:extLst>
                  <a:ext uri="{FF2B5EF4-FFF2-40B4-BE49-F238E27FC236}">
                    <a16:creationId xmlns:a16="http://schemas.microsoft.com/office/drawing/2014/main" id="{DB72C396-CA47-41B6-B969-40FFC53A348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385" y="2992668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1" name="Picture 10">
                <a:extLst>
                  <a:ext uri="{FF2B5EF4-FFF2-40B4-BE49-F238E27FC236}">
                    <a16:creationId xmlns:a16="http://schemas.microsoft.com/office/drawing/2014/main" id="{3663B59B-988E-411F-A54A-EF814F26DD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8242" y="3912073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" name="Picture 10">
                <a:extLst>
                  <a:ext uri="{FF2B5EF4-FFF2-40B4-BE49-F238E27FC236}">
                    <a16:creationId xmlns:a16="http://schemas.microsoft.com/office/drawing/2014/main" id="{5C71A6E0-2746-45A5-A039-9433DD7686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2050" y="3792915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3" name="Picture 10">
                <a:extLst>
                  <a:ext uri="{FF2B5EF4-FFF2-40B4-BE49-F238E27FC236}">
                    <a16:creationId xmlns:a16="http://schemas.microsoft.com/office/drawing/2014/main" id="{3E86A2FF-FCF3-4625-8D13-4DB2A2B002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8836" y="5302720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A17E9534-2890-4A5B-A1C9-5EBCC3F756D1}"/>
                </a:ext>
              </a:extLst>
            </p:cNvPr>
            <p:cNvGrpSpPr/>
            <p:nvPr/>
          </p:nvGrpSpPr>
          <p:grpSpPr>
            <a:xfrm>
              <a:off x="9833321" y="4565134"/>
              <a:ext cx="1482649" cy="363890"/>
              <a:chOff x="9833321" y="4565134"/>
              <a:chExt cx="1482649" cy="363890"/>
            </a:xfrm>
          </p:grpSpPr>
          <p:pic>
            <p:nvPicPr>
              <p:cNvPr id="226" name="Picture 10">
                <a:extLst>
                  <a:ext uri="{FF2B5EF4-FFF2-40B4-BE49-F238E27FC236}">
                    <a16:creationId xmlns:a16="http://schemas.microsoft.com/office/drawing/2014/main" id="{6345544B-D68B-486B-A129-EF62EC4B84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741" b="90000" l="2535" r="91244">
                            <a14:foregroundMark x1="2535" y1="5278" x2="2535" y2="5278"/>
                            <a14:foregroundMark x1="32604" y1="833" x2="32604" y2="833"/>
                            <a14:foregroundMark x1="19124" y1="81389" x2="19124" y2="81389"/>
                            <a14:foregroundMark x1="91244" y1="19815" x2="91244" y2="1981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33321" y="4569024"/>
                <a:ext cx="289333" cy="36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9" name="TextBox 228">
                <a:extLst>
                  <a:ext uri="{FF2B5EF4-FFF2-40B4-BE49-F238E27FC236}">
                    <a16:creationId xmlns:a16="http://schemas.microsoft.com/office/drawing/2014/main" id="{6CB57DEB-578E-4315-99D3-FC5C4EE67709}"/>
                  </a:ext>
                </a:extLst>
              </p:cNvPr>
              <p:cNvSpPr txBox="1"/>
              <p:nvPr/>
            </p:nvSpPr>
            <p:spPr>
              <a:xfrm>
                <a:off x="10222401" y="4565134"/>
                <a:ext cx="109356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200" dirty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Уездный Совет</a:t>
                </a:r>
              </a:p>
            </p:txBody>
          </p:sp>
        </p:grpSp>
      </p:grpSp>
      <p:grpSp>
        <p:nvGrpSpPr>
          <p:cNvPr id="1024" name="Группа 1023">
            <a:extLst>
              <a:ext uri="{FF2B5EF4-FFF2-40B4-BE49-F238E27FC236}">
                <a16:creationId xmlns:a16="http://schemas.microsoft.com/office/drawing/2014/main" id="{6CFCFD32-A928-4FC0-A697-1585E3B8DAEF}"/>
              </a:ext>
            </a:extLst>
          </p:cNvPr>
          <p:cNvGrpSpPr/>
          <p:nvPr/>
        </p:nvGrpSpPr>
        <p:grpSpPr>
          <a:xfrm>
            <a:off x="1875390" y="-9526"/>
            <a:ext cx="9931099" cy="4511690"/>
            <a:chOff x="1875390" y="-9526"/>
            <a:chExt cx="9931099" cy="4511690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36BD7BB1-AB14-4A12-A32C-89B831637250}"/>
                </a:ext>
              </a:extLst>
            </p:cNvPr>
            <p:cNvGrpSpPr/>
            <p:nvPr/>
          </p:nvGrpSpPr>
          <p:grpSpPr>
            <a:xfrm>
              <a:off x="3468889" y="3394138"/>
              <a:ext cx="8337600" cy="1108026"/>
              <a:chOff x="3468889" y="3394138"/>
              <a:chExt cx="8337600" cy="1108026"/>
            </a:xfrm>
          </p:grpSpPr>
          <p:pic>
            <p:nvPicPr>
              <p:cNvPr id="216" name="Picture 8">
                <a:extLst>
                  <a:ext uri="{FF2B5EF4-FFF2-40B4-BE49-F238E27FC236}">
                    <a16:creationId xmlns:a16="http://schemas.microsoft.com/office/drawing/2014/main" id="{C9539CF3-E0BD-4470-A66C-4E83DFBAA4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000" b="94750" l="10000" r="90000">
                            <a14:foregroundMark x1="17889" y1="3000" x2="17889" y2="3000"/>
                            <a14:foregroundMark x1="29889" y1="94750" x2="29889" y2="947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192"/>
              <a:stretch/>
            </p:blipFill>
            <p:spPr bwMode="auto">
              <a:xfrm>
                <a:off x="3468889" y="3394138"/>
                <a:ext cx="607500" cy="4309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8F86B632-7A0F-476F-A58F-D2451DECC27C}"/>
                  </a:ext>
                </a:extLst>
              </p:cNvPr>
              <p:cNvGrpSpPr/>
              <p:nvPr/>
            </p:nvGrpSpPr>
            <p:grpSpPr>
              <a:xfrm>
                <a:off x="9714846" y="4040499"/>
                <a:ext cx="2091643" cy="461665"/>
                <a:chOff x="9286221" y="3886595"/>
                <a:chExt cx="2091643" cy="461665"/>
              </a:xfrm>
            </p:grpSpPr>
            <p:pic>
              <p:nvPicPr>
                <p:cNvPr id="227" name="Picture 8">
                  <a:extLst>
                    <a:ext uri="{FF2B5EF4-FFF2-40B4-BE49-F238E27FC236}">
                      <a16:creationId xmlns:a16="http://schemas.microsoft.com/office/drawing/2014/main" id="{32DA7479-D114-4095-963A-79B0CB9D364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3000" b="94750" l="10000" r="90000">
                              <a14:foregroundMark x1="17889" y1="3000" x2="17889" y2="3000"/>
                              <a14:foregroundMark x1="29889" y1="94750" x2="29889" y2="94750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0192"/>
                <a:stretch/>
              </p:blipFill>
              <p:spPr bwMode="auto">
                <a:xfrm>
                  <a:off x="9286221" y="3907908"/>
                  <a:ext cx="607500" cy="4309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8" name="TextBox 227">
                  <a:extLst>
                    <a:ext uri="{FF2B5EF4-FFF2-40B4-BE49-F238E27FC236}">
                      <a16:creationId xmlns:a16="http://schemas.microsoft.com/office/drawing/2014/main" id="{D47CA528-DC3E-40C2-9759-01A7FBACD917}"/>
                    </a:ext>
                  </a:extLst>
                </p:cNvPr>
                <p:cNvSpPr txBox="1"/>
                <p:nvPr/>
              </p:nvSpPr>
              <p:spPr>
                <a:xfrm>
                  <a:off x="9793776" y="3886595"/>
                  <a:ext cx="158408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12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Совет рабочих </a:t>
                  </a:r>
                </a:p>
                <a:p>
                  <a:r>
                    <a:rPr lang="ru-RU" sz="1200" dirty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и солдатских депутатов</a:t>
                  </a:r>
                </a:p>
              </p:txBody>
            </p:sp>
          </p:grpSp>
        </p:grpSp>
        <p:pic>
          <p:nvPicPr>
            <p:cNvPr id="234" name="Picture 8">
              <a:extLst>
                <a:ext uri="{FF2B5EF4-FFF2-40B4-BE49-F238E27FC236}">
                  <a16:creationId xmlns:a16="http://schemas.microsoft.com/office/drawing/2014/main" id="{F524B3D0-291D-4EEC-AB71-26628F957D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00" b="94750" l="10000" r="90000">
                          <a14:foregroundMark x1="17889" y1="3000" x2="17889" y2="3000"/>
                          <a14:foregroundMark x1="29889" y1="94750" x2="29889" y2="9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100"/>
            <a:stretch/>
          </p:blipFill>
          <p:spPr bwMode="auto">
            <a:xfrm>
              <a:off x="1875390" y="-9526"/>
              <a:ext cx="607500" cy="3828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679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новых органов власти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52399" y="1260762"/>
            <a:ext cx="118733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июне 1917 года в Архангельске был избран губернский Совет крестьянских депутатов. Большинство в Совете и его исполкоме получили эсеры, а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председа-телем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 избран один из лидеров этой партии А.А. Иванов. На этом этапе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рево-люции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Советы признавали власть Временного правительства и Петроградского Совета рабочих и солдатских депутатов.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2CC7FE-9C35-4E4E-B547-D3ADF67E6AEE}"/>
              </a:ext>
            </a:extLst>
          </p:cNvPr>
          <p:cNvSpPr txBox="1"/>
          <p:nvPr/>
        </p:nvSpPr>
        <p:spPr>
          <a:xfrm>
            <a:off x="166256" y="3094762"/>
            <a:ext cx="5919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марта решением Временного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прави-тельства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был назначен первый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архан-гельский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губернский комиссар — им стал городской голова В.В. 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Гувелякен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а вскоре — и уездные комиссары. Таким образом, новое центральное правитель-</a:t>
            </a:r>
            <a:r>
              <a:rPr lang="ru-RU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ство</a:t>
            </a:r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создало на местах свою структуру власти, опорой которой должны были стать земства.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A743E-7FE8-42EF-BC62-6F8B5947D651}"/>
              </a:ext>
            </a:extLst>
          </p:cNvPr>
          <p:cNvSpPr txBox="1"/>
          <p:nvPr/>
        </p:nvSpPr>
        <p:spPr>
          <a:xfrm>
            <a:off x="6737442" y="6418841"/>
            <a:ext cx="5454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Митинг в селе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Ильинско-Подомское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 1917 г.</a:t>
            </a:r>
            <a:endParaRPr lang="ru-RU" i="1" dirty="0">
              <a:latin typeface="Bookman Old Style" panose="020506040505050202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143EFC-FA65-413C-AFDD-06AAC0FCD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"/>
          <a:stretch/>
        </p:blipFill>
        <p:spPr>
          <a:xfrm>
            <a:off x="6272654" y="2923985"/>
            <a:ext cx="5919346" cy="341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65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9D1D75-45BD-421C-9C63-34A1A0BCAFEF}"/>
              </a:ext>
            </a:extLst>
          </p:cNvPr>
          <p:cNvGrpSpPr/>
          <p:nvPr/>
        </p:nvGrpSpPr>
        <p:grpSpPr>
          <a:xfrm>
            <a:off x="132521" y="1193693"/>
            <a:ext cx="11926957" cy="4470614"/>
            <a:chOff x="132521" y="133529"/>
            <a:chExt cx="11926957" cy="4470614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3CF8EBCB-EE87-4618-8302-850BECE82303}"/>
                </a:ext>
              </a:extLst>
            </p:cNvPr>
            <p:cNvGrpSpPr/>
            <p:nvPr/>
          </p:nvGrpSpPr>
          <p:grpSpPr>
            <a:xfrm>
              <a:off x="132521" y="133529"/>
              <a:ext cx="11926957" cy="4470614"/>
              <a:chOff x="132521" y="133529"/>
              <a:chExt cx="11926957" cy="4470614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F0016263-6F92-4E44-80FF-0EC5423DDC10}"/>
                  </a:ext>
                </a:extLst>
              </p:cNvPr>
              <p:cNvSpPr/>
              <p:nvPr/>
            </p:nvSpPr>
            <p:spPr>
              <a:xfrm>
                <a:off x="914937" y="133529"/>
                <a:ext cx="11144541" cy="4470614"/>
              </a:xfrm>
              <a:prstGeom prst="roundRect">
                <a:avLst>
                  <a:gd name="adj" fmla="val 1858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Городской голова Архангельска в 1895–1903, 1914–1917 годах; временный губернатор (06.03–24.04.1917). Председатель Архангельского биржевого комитета, член правления Архангельского общества изучения Русского Севера. После 1920 года в эмиграции.</a:t>
                </a: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35B04F93-4C84-4DA3-B5EA-8BF6E08D281E}"/>
                  </a:ext>
                </a:extLst>
              </p:cNvPr>
              <p:cNvSpPr/>
              <p:nvPr/>
            </p:nvSpPr>
            <p:spPr>
              <a:xfrm>
                <a:off x="132521" y="133834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rgbClr val="FFCC99"/>
              </a:solidFill>
              <a:ln w="28575"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rgbClr val="FF66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ebdings" panose="05030102010509060703" pitchFamily="18" charset="2"/>
                  </a:rPr>
                  <a:t></a:t>
                </a:r>
                <a:endParaRPr lang="ru-RU" sz="4000" dirty="0">
                  <a:solidFill>
                    <a:srgbClr val="FF66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864331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Вильгельм </a:t>
              </a:r>
              <a:r>
                <a:rPr lang="ru-RU" sz="2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Вильгельмович</a:t>
              </a:r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ru-RU" sz="2400" b="1" dirty="0" err="1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Гувелякен</a:t>
              </a:r>
              <a:r>
                <a:rPr lang="ru-RU" sz="2400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(1857 – 1930) 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— лесопромышленник, купец 1-й гильдии, общественный деятель, потомственный почётный гражданин. Компаньон и совладелец Товарищества кемских лесопильных заводов, Северного лесопромышленного товарищества «Сурков и </a:t>
              </a:r>
              <a:r>
                <a:rPr lang="ru-RU" sz="240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Шергольд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», совладелец лесопромышленного акционерного общества «Норд». </a:t>
              </a:r>
              <a:endParaRPr lang="ru-RU" sz="2400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E5192D-8BF1-4D5C-BA31-458FBD0536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" t="-2631" r="-725" b="9971"/>
          <a:stretch/>
        </p:blipFill>
        <p:spPr>
          <a:xfrm>
            <a:off x="9715842" y="1312986"/>
            <a:ext cx="2225801" cy="248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11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B1A04E-D32A-40ED-A0CC-84AB9716F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703" y="203583"/>
            <a:ext cx="10084904" cy="696963"/>
          </a:xfrm>
        </p:spPr>
        <p:txBody>
          <a:bodyPr/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Двоевластие на Севере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668D71-A40B-4EB9-9D53-268B3A0B6B6F}"/>
              </a:ext>
            </a:extLst>
          </p:cNvPr>
          <p:cNvSpPr txBox="1"/>
          <p:nvPr/>
        </p:nvSpPr>
        <p:spPr>
          <a:xfrm>
            <a:off x="152399" y="1260762"/>
            <a:ext cx="118733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июне при большой поддержке населения земство в Архангельской губернии было создано. 25 июня была создана временная губернская земская управа во главе с эсером М.Ф. Квятковским. </a:t>
            </a:r>
            <a:r>
              <a:rPr lang="ru-RU" sz="2400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Стало устанавливаться двоевластие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губерн-ские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уездные комиссары, система земств, с одной стороны, и Советы крестьян-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ских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рабочих и солдатских депутатов — с другой. Возникали вопросы о взаимо-отношениях между этими органами власти, их подотчётности центральному правительству, но до Октябрьского переворота и роспуска Учредительного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соб-рания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их удавалось разрешать. </a:t>
            </a:r>
          </a:p>
          <a:p>
            <a:pPr algn="just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Эти органы пытались решать проблемы в жизни Архангельской губернии, которые приобретали чрезвычайный характер. Наиболее злободневными для Севера были вопросы продовольственного и товарного обеспечения. Рабочие, солдаты и матросы не дождались от революции заметных перемен в улучшении своего положения. Поэтому зрело недовольство, все большую поддержку получали социалистические партии и лозунг «Вся власть Советам!».</a:t>
            </a:r>
          </a:p>
        </p:txBody>
      </p:sp>
    </p:spTree>
    <p:extLst>
      <p:ext uri="{BB962C8B-B14F-4D97-AF65-F5344CB8AC3E}">
        <p14:creationId xmlns:p14="http://schemas.microsoft.com/office/powerpoint/2010/main" val="153904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69D1D75-45BD-421C-9C63-34A1A0BCAFEF}"/>
              </a:ext>
            </a:extLst>
          </p:cNvPr>
          <p:cNvGrpSpPr/>
          <p:nvPr/>
        </p:nvGrpSpPr>
        <p:grpSpPr>
          <a:xfrm>
            <a:off x="132522" y="120483"/>
            <a:ext cx="11926958" cy="6596319"/>
            <a:chOff x="132522" y="133833"/>
            <a:chExt cx="11926958" cy="6596319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3CF8EBCB-EE87-4618-8302-850BECE82303}"/>
                </a:ext>
              </a:extLst>
            </p:cNvPr>
            <p:cNvGrpSpPr/>
            <p:nvPr/>
          </p:nvGrpSpPr>
          <p:grpSpPr>
            <a:xfrm>
              <a:off x="132522" y="133833"/>
              <a:ext cx="11926958" cy="6596319"/>
              <a:chOff x="132522" y="133833"/>
              <a:chExt cx="11926958" cy="6596319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F0016263-6F92-4E44-80FF-0EC5423DDC10}"/>
                  </a:ext>
                </a:extLst>
              </p:cNvPr>
              <p:cNvSpPr/>
              <p:nvPr/>
            </p:nvSpPr>
            <p:spPr>
              <a:xfrm>
                <a:off x="132522" y="133833"/>
                <a:ext cx="11926958" cy="6596319"/>
              </a:xfrm>
              <a:prstGeom prst="roundRect">
                <a:avLst>
                  <a:gd name="adj" fmla="val 1858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Мы, нижеподписавшиеся, Я.Е. Макаров, председатель местного рабочего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комите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-та А.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Мохнаткин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уполномоченные советом союза рабочих лесопильных заводов Свечников, Терешко и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Лесуков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составили настоящее условие в следующем: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Я, Я. Макаров, обязуюсь пустить свой завод, находящийся в </a:t>
                </a:r>
                <a:r>
                  <a:rPr lang="ru-RU" sz="2400" dirty="0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Соломбале</a:t>
                </a:r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в зиму, для чего теперь же приступил к выкатке леса в гору. Лесу будет выкатано не менее 35 000 бревен. Работа будет производиться на тех же условиях, как со стороны предпринимателя, так и рабочих, что и до этого времени. Какие будут соглашения в Союзе лесопромышленников с союзом рабочих, таковым я обязан подчиниться. В случае окончания распиловки ранее открытия навигации или 20 апреля. До того времени я обязан дать рабочим, которые будут работать зиму, у себя дело. </a:t>
                </a:r>
              </a:p>
              <a:p>
                <a:pPr algn="just"/>
                <a:r>
                  <a:rPr lang="ru-RU" sz="2400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Настоящее условие будем соблюдать обе стороны свято и нерушимо. Копии условия выдать Союзу лесопромышленников и исполнительному комитету Совета рабочих и солдатских депутатов, и владельцу Я.Е. Макарову.</a:t>
                </a:r>
              </a:p>
              <a:p>
                <a:pPr algn="just"/>
                <a:endPara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35B04F93-4C84-4DA3-B5EA-8BF6E08D281E}"/>
                  </a:ext>
                </a:extLst>
              </p:cNvPr>
              <p:cNvSpPr/>
              <p:nvPr/>
            </p:nvSpPr>
            <p:spPr>
              <a:xfrm>
                <a:off x="243360" y="293098"/>
                <a:ext cx="692712" cy="646331"/>
              </a:xfrm>
              <a:prstGeom prst="roundRect">
                <a:avLst>
                  <a:gd name="adj" fmla="val 19946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4000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</a:t>
                </a:r>
                <a:endParaRPr lang="ru-RU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635E50A-0D70-4320-A28A-3A49A587B52E}"/>
                </a:ext>
              </a:extLst>
            </p:cNvPr>
            <p:cNvSpPr/>
            <p:nvPr/>
          </p:nvSpPr>
          <p:spPr>
            <a:xfrm>
              <a:off x="954692" y="154548"/>
              <a:ext cx="1097407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Обязательство заводовладельца Я.Е. Макарова об обеспечении работой рабочих </a:t>
              </a:r>
              <a:r>
                <a:rPr lang="ru-RU" sz="2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Соломбальского</a:t>
              </a:r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лесопильного завода до </a:t>
              </a:r>
              <a:r>
                <a:rPr lang="ru-RU" sz="2400" b="1" dirty="0" err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откры-тия</a:t>
              </a:r>
              <a:r>
                <a:rPr lang="ru-RU" sz="24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навигации 1918 г. 11 сентября 1917 г.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271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CF8EBCB-EE87-4618-8302-850BECE82303}"/>
              </a:ext>
            </a:extLst>
          </p:cNvPr>
          <p:cNvGrpSpPr/>
          <p:nvPr/>
        </p:nvGrpSpPr>
        <p:grpSpPr>
          <a:xfrm>
            <a:off x="132522" y="120483"/>
            <a:ext cx="11926958" cy="6596319"/>
            <a:chOff x="132522" y="133833"/>
            <a:chExt cx="11926958" cy="6596319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0016263-6F92-4E44-80FF-0EC5423DDC10}"/>
                </a:ext>
              </a:extLst>
            </p:cNvPr>
            <p:cNvSpPr/>
            <p:nvPr/>
          </p:nvSpPr>
          <p:spPr>
            <a:xfrm>
              <a:off x="132522" y="133833"/>
              <a:ext cx="11926958" cy="6596319"/>
            </a:xfrm>
            <a:prstGeom prst="roundRect">
              <a:avLst>
                <a:gd name="adj" fmla="val 1858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Обратите внимание на стилистические особенности текста, сделайте вы-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вод о составителе документа.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</a:t>
              </a:r>
            </a:p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Назовите основные условия соглашения. В чьих интересах оно составлено?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</a:t>
              </a:r>
            </a:p>
            <a:p>
              <a:pPr algn="just"/>
              <a:r>
                <a:rPr lang="ru-RU" sz="2400" b="1" dirty="0">
                  <a:solidFill>
                    <a:schemeClr val="accent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3.</a:t>
              </a:r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Подумайте, как должна была измениться социально-политическая ситуация, чтобы подобное соглашение стало возможным?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__________________________________________________________________________________________________________________________________________________________________________________________________________________</a:t>
              </a:r>
            </a:p>
            <a:p>
              <a:pPr algn="just"/>
              <a:r>
                <a:rPr lang="ru-RU" sz="240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______________________________________________________________________</a:t>
              </a: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35B04F93-4C84-4DA3-B5EA-8BF6E08D281E}"/>
                </a:ext>
              </a:extLst>
            </p:cNvPr>
            <p:cNvSpPr/>
            <p:nvPr/>
          </p:nvSpPr>
          <p:spPr>
            <a:xfrm>
              <a:off x="11230015" y="293098"/>
              <a:ext cx="692712" cy="646331"/>
            </a:xfrm>
            <a:prstGeom prst="roundRect">
              <a:avLst>
                <a:gd name="adj" fmla="val 1994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Wingdings" panose="05000000000000000000" pitchFamily="2" charset="2"/>
                </a:rPr>
                <a:t>?</a:t>
              </a:r>
              <a:endParaRPr lang="ru-RU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FD6B05C-9D12-4988-8415-4244D3D9E967}"/>
              </a:ext>
            </a:extLst>
          </p:cNvPr>
          <p:cNvSpPr txBox="1"/>
          <p:nvPr/>
        </p:nvSpPr>
        <p:spPr>
          <a:xfrm>
            <a:off x="243356" y="1039091"/>
            <a:ext cx="1167937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 тексте юридических (договор назван «условием»), 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многочисенных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рече-вых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(«пустить завод в зиму») и стилистических ошибок (обратный порядок слов в предложении), просторечий («выкатано», «свято и нерушимо») свидетельствует о том, что его авторами были сами рабочие.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1BE9CB-1139-450A-B3A5-766FD66282A2}"/>
              </a:ext>
            </a:extLst>
          </p:cNvPr>
          <p:cNvSpPr txBox="1"/>
          <p:nvPr/>
        </p:nvSpPr>
        <p:spPr>
          <a:xfrm>
            <a:off x="223465" y="2867892"/>
            <a:ext cx="1167937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 обязуется запустить завод и обеспечить его работой. Условия найма на работу и оплаты труда остаются прежними, пока не будут разработаны новые отраслевые правила. В случае окончания распиловки до начала навигации предприниматель обязуется обеспечить работников новой работой.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FDD56-84BB-47B8-B2C8-CDA9796570D0}"/>
              </a:ext>
            </a:extLst>
          </p:cNvPr>
          <p:cNvSpPr txBox="1"/>
          <p:nvPr/>
        </p:nvSpPr>
        <p:spPr>
          <a:xfrm>
            <a:off x="223465" y="5056912"/>
            <a:ext cx="11679371" cy="140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Предприниматели были напуганы революцией. Выполнение «условия» стало 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гаран-тией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возврата им управления предприятием. Союз лесопромышленников должен был признать Совет рабочих и солдатских депутатов, профсоюз </a:t>
            </a:r>
            <a:r>
              <a:rPr lang="ru-RU" sz="2100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лесопильщиков</a:t>
            </a:r>
            <a:r>
              <a:rPr lang="ru-RU" sz="21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также быть готовым договариваться с ними о новых условиях труда в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28211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2938</TotalTime>
  <Words>3432</Words>
  <Application>Microsoft Office PowerPoint</Application>
  <PresentationFormat>Широкоэкранный</PresentationFormat>
  <Paragraphs>196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Bookman Old Style</vt:lpstr>
      <vt:lpstr>Century Gothic</vt:lpstr>
      <vt:lpstr>Tahoma</vt:lpstr>
      <vt:lpstr>Wingdings 3</vt:lpstr>
      <vt:lpstr>Ион</vt:lpstr>
      <vt:lpstr>Презентация PowerPoint</vt:lpstr>
      <vt:lpstr>1. Архангельский Север в начальный период Российской революции: от Февраля к Октябрю. </vt:lpstr>
      <vt:lpstr>Создание Советов</vt:lpstr>
      <vt:lpstr>Презентация PowerPoint</vt:lpstr>
      <vt:lpstr>Создание новых органов власти</vt:lpstr>
      <vt:lpstr>Презентация PowerPoint</vt:lpstr>
      <vt:lpstr>Двоевластие на Севере</vt:lpstr>
      <vt:lpstr>Презентация PowerPoint</vt:lpstr>
      <vt:lpstr>Презентация PowerPoint</vt:lpstr>
      <vt:lpstr>Ситуация на Кольском полуострове</vt:lpstr>
      <vt:lpstr>2. Октябрьская революция  на Архангельском Севере</vt:lpstr>
      <vt:lpstr>Октябрьские события в Мурманске</vt:lpstr>
      <vt:lpstr>Октябрьские события в Архангельске</vt:lpstr>
      <vt:lpstr>Презентация PowerPoint</vt:lpstr>
      <vt:lpstr>Презентация PowerPoint</vt:lpstr>
      <vt:lpstr>Презентация PowerPoint</vt:lpstr>
      <vt:lpstr>Идеи автономизации Севера</vt:lpstr>
      <vt:lpstr>Победа Советской власти на Севере</vt:lpstr>
      <vt:lpstr>3. Архангельский Север накануне иностранной интервенции и Гражданской войны</vt:lpstr>
      <vt:lpstr>Проблема снабжения Севера</vt:lpstr>
      <vt:lpstr>Большевизация Советов </vt:lpstr>
      <vt:lpstr>Презентация PowerPoint</vt:lpstr>
      <vt:lpstr>Создание Северной области РСФСР</vt:lpstr>
      <vt:lpstr>Обострение ситуации в Мурманске</vt:lpstr>
      <vt:lpstr>Создание Мурманского края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Роман Болдырев</dc:creator>
  <cp:lastModifiedBy>Роман Болдырев</cp:lastModifiedBy>
  <cp:revision>299</cp:revision>
  <dcterms:created xsi:type="dcterms:W3CDTF">2019-02-03T20:02:48Z</dcterms:created>
  <dcterms:modified xsi:type="dcterms:W3CDTF">2021-03-02T10:37:46Z</dcterms:modified>
</cp:coreProperties>
</file>