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324" r:id="rId6"/>
    <p:sldId id="263" r:id="rId7"/>
    <p:sldId id="265" r:id="rId8"/>
    <p:sldId id="334" r:id="rId9"/>
    <p:sldId id="264" r:id="rId10"/>
    <p:sldId id="266" r:id="rId11"/>
    <p:sldId id="267" r:id="rId12"/>
    <p:sldId id="335" r:id="rId13"/>
    <p:sldId id="268" r:id="rId14"/>
    <p:sldId id="336" r:id="rId15"/>
    <p:sldId id="269" r:id="rId16"/>
    <p:sldId id="270" r:id="rId17"/>
    <p:sldId id="325" r:id="rId18"/>
    <p:sldId id="338" r:id="rId19"/>
    <p:sldId id="339" r:id="rId20"/>
    <p:sldId id="271" r:id="rId21"/>
    <p:sldId id="272" r:id="rId22"/>
    <p:sldId id="273" r:id="rId23"/>
    <p:sldId id="274" r:id="rId24"/>
    <p:sldId id="275" r:id="rId25"/>
    <p:sldId id="337" r:id="rId26"/>
    <p:sldId id="278" r:id="rId27"/>
    <p:sldId id="279" r:id="rId28"/>
    <p:sldId id="280" r:id="rId29"/>
    <p:sldId id="340" r:id="rId30"/>
    <p:sldId id="34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Лист1!$B$1</c:f>
              <c:strCache>
                <c:ptCount val="1"/>
                <c:pt idx="0">
                  <c:v>Выполнили</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val>
            <c:numRef>
              <c:f>Лист1!$B$2:$B$20</c:f>
              <c:numCache>
                <c:formatCode>0.00%</c:formatCode>
                <c:ptCount val="19"/>
                <c:pt idx="0">
                  <c:v>0.76</c:v>
                </c:pt>
                <c:pt idx="1">
                  <c:v>0.68899999999999995</c:v>
                </c:pt>
                <c:pt idx="2">
                  <c:v>0.49399999999999999</c:v>
                </c:pt>
                <c:pt idx="3">
                  <c:v>0.46200000000000002</c:v>
                </c:pt>
                <c:pt idx="4">
                  <c:v>0.39100000000000001</c:v>
                </c:pt>
                <c:pt idx="5" formatCode="0%">
                  <c:v>0.42699999999999999</c:v>
                </c:pt>
                <c:pt idx="6">
                  <c:v>0.40799999999999997</c:v>
                </c:pt>
                <c:pt idx="7">
                  <c:v>0.41699999999999998</c:v>
                </c:pt>
                <c:pt idx="8">
                  <c:v>0.36599999999999999</c:v>
                </c:pt>
                <c:pt idx="9" formatCode="0%">
                  <c:v>0.46400000000000002</c:v>
                </c:pt>
                <c:pt idx="10">
                  <c:v>0.40799999999999997</c:v>
                </c:pt>
                <c:pt idx="11">
                  <c:v>0.34699999999999998</c:v>
                </c:pt>
                <c:pt idx="12">
                  <c:v>0.67</c:v>
                </c:pt>
                <c:pt idx="13">
                  <c:v>0.32100000000000001</c:v>
                </c:pt>
                <c:pt idx="14">
                  <c:v>0.41699999999999998</c:v>
                </c:pt>
                <c:pt idx="15">
                  <c:v>0.30599999999999999</c:v>
                </c:pt>
                <c:pt idx="16">
                  <c:v>0.218</c:v>
                </c:pt>
                <c:pt idx="17">
                  <c:v>0.39300000000000002</c:v>
                </c:pt>
                <c:pt idx="18">
                  <c:v>0.48499999999999999</c:v>
                </c:pt>
              </c:numCache>
            </c:numRef>
          </c:val>
          <c:extLst>
            <c:ext xmlns:c16="http://schemas.microsoft.com/office/drawing/2014/chart" uri="{C3380CC4-5D6E-409C-BE32-E72D297353CC}">
              <c16:uniqueId val="{00000001-6D4F-450A-A8A8-4CB01605B2A8}"/>
            </c:ext>
          </c:extLst>
        </c:ser>
        <c:ser>
          <c:idx val="2"/>
          <c:order val="2"/>
          <c:tx>
            <c:strRef>
              <c:f>Лист1!$C$1</c:f>
              <c:strCache>
                <c:ptCount val="1"/>
                <c:pt idx="0">
                  <c:v>Максимальный балл</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val>
            <c:numRef>
              <c:f>Лист1!$C$2:$C$20</c:f>
              <c:numCache>
                <c:formatCode>General</c:formatCode>
                <c:ptCount val="19"/>
              </c:numCache>
            </c:numRef>
          </c:val>
          <c:extLst>
            <c:ext xmlns:c16="http://schemas.microsoft.com/office/drawing/2014/chart" uri="{C3380CC4-5D6E-409C-BE32-E72D297353CC}">
              <c16:uniqueId val="{00000002-6D4F-450A-A8A8-4CB01605B2A8}"/>
            </c:ext>
          </c:extLst>
        </c:ser>
        <c:dLbls>
          <c:showLegendKey val="0"/>
          <c:showVal val="0"/>
          <c:showCatName val="0"/>
          <c:showSerName val="0"/>
          <c:showPercent val="0"/>
          <c:showBubbleSize val="0"/>
        </c:dLbls>
        <c:gapWidth val="100"/>
        <c:overlap val="-24"/>
        <c:axId val="412616096"/>
        <c:axId val="412609208"/>
        <c:extLst>
          <c:ext xmlns:c15="http://schemas.microsoft.com/office/drawing/2012/chart" uri="{02D57815-91ED-43cb-92C2-25804820EDAC}">
            <c15:filteredBarSeries>
              <c15:ser>
                <c:idx val="0"/>
                <c:order val="0"/>
                <c:tx>
                  <c:strRef>
                    <c:extLst>
                      <c:ext uri="{02D57815-91ED-43cb-92C2-25804820EDAC}">
                        <c15:formulaRef>
                          <c15:sqref>Лист1!$A$1</c15:sqref>
                        </c15:formulaRef>
                      </c:ext>
                    </c:extLst>
                    <c:strCache>
                      <c:ptCount val="1"/>
                      <c:pt idx="0">
                        <c:v> </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val>
                  <c:numRef>
                    <c:extLst>
                      <c:ext uri="{02D57815-91ED-43cb-92C2-25804820EDAC}">
                        <c15:formulaRef>
                          <c15:sqref>Лист1!$A$2:$A$20</c15:sqref>
                        </c15:formulaRef>
                      </c:ext>
                    </c:extLst>
                    <c:numCache>
                      <c:formatCode>General</c:formatCod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numCache>
                  </c:numRef>
                </c:val>
                <c:extLst>
                  <c:ext xmlns:c16="http://schemas.microsoft.com/office/drawing/2014/chart" uri="{C3380CC4-5D6E-409C-BE32-E72D297353CC}">
                    <c16:uniqueId val="{00000000-6D4F-450A-A8A8-4CB01605B2A8}"/>
                  </c:ext>
                </c:extLst>
              </c15:ser>
            </c15:filteredBarSeries>
          </c:ext>
        </c:extLst>
      </c:barChart>
      <c:catAx>
        <c:axId val="41261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ru-RU"/>
          </a:p>
        </c:txPr>
        <c:crossAx val="412609208"/>
        <c:crosses val="autoZero"/>
        <c:auto val="1"/>
        <c:lblAlgn val="ctr"/>
        <c:lblOffset val="100"/>
        <c:noMultiLvlLbl val="0"/>
      </c:catAx>
      <c:valAx>
        <c:axId val="412609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1261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Выполнили</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cat>
            <c:strRef>
              <c:f>Лист1!$A$2:$A$13</c:f>
              <c:strCache>
                <c:ptCount val="12"/>
                <c:pt idx="0">
                  <c:v>20</c:v>
                </c:pt>
                <c:pt idx="1">
                  <c:v>21</c:v>
                </c:pt>
                <c:pt idx="2">
                  <c:v>22</c:v>
                </c:pt>
                <c:pt idx="3">
                  <c:v>23</c:v>
                </c:pt>
                <c:pt idx="4">
                  <c:v>24</c:v>
                </c:pt>
                <c:pt idx="5">
                  <c:v>25 К1</c:v>
                </c:pt>
                <c:pt idx="6">
                  <c:v>25 К2</c:v>
                </c:pt>
                <c:pt idx="7">
                  <c:v>25 К3</c:v>
                </c:pt>
                <c:pt idx="8">
                  <c:v>25 К4</c:v>
                </c:pt>
                <c:pt idx="9">
                  <c:v>25 К5</c:v>
                </c:pt>
                <c:pt idx="10">
                  <c:v>25 К6</c:v>
                </c:pt>
                <c:pt idx="11">
                  <c:v>25 К7</c:v>
                </c:pt>
              </c:strCache>
            </c:strRef>
          </c:cat>
          <c:val>
            <c:numRef>
              <c:f>Лист1!$B$2:$B$13</c:f>
              <c:numCache>
                <c:formatCode>0.0%</c:formatCode>
                <c:ptCount val="12"/>
                <c:pt idx="0">
                  <c:v>0.42599999999999999</c:v>
                </c:pt>
                <c:pt idx="1">
                  <c:v>0.76400000000000001</c:v>
                </c:pt>
                <c:pt idx="2">
                  <c:v>0.309</c:v>
                </c:pt>
                <c:pt idx="3">
                  <c:v>0.17299999999999999</c:v>
                </c:pt>
                <c:pt idx="4">
                  <c:v>0.373</c:v>
                </c:pt>
                <c:pt idx="5">
                  <c:v>0.78300000000000003</c:v>
                </c:pt>
                <c:pt idx="6">
                  <c:v>0.45600000000000002</c:v>
                </c:pt>
                <c:pt idx="7">
                  <c:v>0.24099999999999999</c:v>
                </c:pt>
                <c:pt idx="8">
                  <c:v>0.39700000000000002</c:v>
                </c:pt>
                <c:pt idx="9">
                  <c:v>0.78200000000000003</c:v>
                </c:pt>
                <c:pt idx="10">
                  <c:v>0.36599999999999999</c:v>
                </c:pt>
                <c:pt idx="11" formatCode="0.00%">
                  <c:v>0.64100000000000001</c:v>
                </c:pt>
              </c:numCache>
            </c:numRef>
          </c:val>
          <c:extLst xmlns:c15="http://schemas.microsoft.com/office/drawing/2012/chart">
            <c:ext xmlns:c16="http://schemas.microsoft.com/office/drawing/2014/chart" uri="{C3380CC4-5D6E-409C-BE32-E72D297353CC}">
              <c16:uniqueId val="{00000000-6D4F-450A-A8A8-4CB01605B2A8}"/>
            </c:ext>
          </c:extLst>
        </c:ser>
        <c:ser>
          <c:idx val="1"/>
          <c:order val="1"/>
          <c:tx>
            <c:strRef>
              <c:f>Лист1!$C$1</c:f>
              <c:strCache>
                <c:ptCount val="1"/>
                <c:pt idx="0">
                  <c:v>Максимальный балл</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cat>
            <c:strRef>
              <c:f>Лист1!$A$2:$A$13</c:f>
              <c:strCache>
                <c:ptCount val="12"/>
                <c:pt idx="0">
                  <c:v>20</c:v>
                </c:pt>
                <c:pt idx="1">
                  <c:v>21</c:v>
                </c:pt>
                <c:pt idx="2">
                  <c:v>22</c:v>
                </c:pt>
                <c:pt idx="3">
                  <c:v>23</c:v>
                </c:pt>
                <c:pt idx="4">
                  <c:v>24</c:v>
                </c:pt>
                <c:pt idx="5">
                  <c:v>25 К1</c:v>
                </c:pt>
                <c:pt idx="6">
                  <c:v>25 К2</c:v>
                </c:pt>
                <c:pt idx="7">
                  <c:v>25 К3</c:v>
                </c:pt>
                <c:pt idx="8">
                  <c:v>25 К4</c:v>
                </c:pt>
                <c:pt idx="9">
                  <c:v>25 К5</c:v>
                </c:pt>
                <c:pt idx="10">
                  <c:v>25 К6</c:v>
                </c:pt>
                <c:pt idx="11">
                  <c:v>25 К7</c:v>
                </c:pt>
              </c:strCache>
            </c:strRef>
          </c:cat>
          <c:val>
            <c:numRef>
              <c:f>Лист1!$C$2:$C$13</c:f>
              <c:numCache>
                <c:formatCode>General</c:formatCode>
                <c:ptCount val="12"/>
                <c:pt idx="4" formatCode="0.0%">
                  <c:v>2.5999999999999999E-2</c:v>
                </c:pt>
                <c:pt idx="6" formatCode="0.0%">
                  <c:v>0.32200000000000001</c:v>
                </c:pt>
                <c:pt idx="10" formatCode="0.0%">
                  <c:v>0.154</c:v>
                </c:pt>
              </c:numCache>
            </c:numRef>
          </c:val>
          <c:extLst>
            <c:ext xmlns:c16="http://schemas.microsoft.com/office/drawing/2014/chart" uri="{C3380CC4-5D6E-409C-BE32-E72D297353CC}">
              <c16:uniqueId val="{00000001-6D4F-450A-A8A8-4CB01605B2A8}"/>
            </c:ext>
          </c:extLst>
        </c:ser>
        <c:dLbls>
          <c:showLegendKey val="0"/>
          <c:showVal val="0"/>
          <c:showCatName val="0"/>
          <c:showSerName val="0"/>
          <c:showPercent val="0"/>
          <c:showBubbleSize val="0"/>
        </c:dLbls>
        <c:gapWidth val="100"/>
        <c:overlap val="-24"/>
        <c:axId val="412616096"/>
        <c:axId val="412609208"/>
        <c:extLst/>
      </c:barChart>
      <c:catAx>
        <c:axId val="41261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12609208"/>
        <c:crosses val="autoZero"/>
        <c:auto val="1"/>
        <c:lblAlgn val="ctr"/>
        <c:lblOffset val="100"/>
        <c:noMultiLvlLbl val="0"/>
      </c:catAx>
      <c:valAx>
        <c:axId val="412609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1261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395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430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099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08373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842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35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60757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517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0415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074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215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775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164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80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107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55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996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9912488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effectLst>
                  <a:outerShdw blurRad="38100" dist="38100" dir="2700000" algn="tl">
                    <a:srgbClr val="000000">
                      <a:alpha val="43137"/>
                    </a:srgbClr>
                  </a:outerShdw>
                </a:effectLst>
              </a:rPr>
              <a:t>ЕГЭ по истории</a:t>
            </a:r>
          </a:p>
        </p:txBody>
      </p:sp>
      <p:sp>
        <p:nvSpPr>
          <p:cNvPr id="3" name="Подзаголовок 2"/>
          <p:cNvSpPr>
            <a:spLocks noGrp="1"/>
          </p:cNvSpPr>
          <p:nvPr>
            <p:ph type="subTitle" idx="1"/>
          </p:nvPr>
        </p:nvSpPr>
        <p:spPr/>
        <p:txBody>
          <a:bodyPr/>
          <a:lstStyle/>
          <a:p>
            <a:r>
              <a:rPr lang="ru-RU" b="1" dirty="0">
                <a:effectLst>
                  <a:outerShdw blurRad="38100" dist="38100" dir="2700000" algn="tl">
                    <a:srgbClr val="000000">
                      <a:alpha val="43137"/>
                    </a:srgbClr>
                  </a:outerShdw>
                </a:effectLst>
              </a:rPr>
              <a:t>Анализ результатов экзамена в 2018 году</a:t>
            </a:r>
          </a:p>
        </p:txBody>
      </p:sp>
    </p:spTree>
    <p:extLst>
      <p:ext uri="{BB962C8B-B14F-4D97-AF65-F5344CB8AC3E}">
        <p14:creationId xmlns:p14="http://schemas.microsoft.com/office/powerpoint/2010/main" val="173781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341" y="104375"/>
            <a:ext cx="9404723" cy="751968"/>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Пример:</a:t>
            </a:r>
          </a:p>
        </p:txBody>
      </p:sp>
      <p:sp>
        <p:nvSpPr>
          <p:cNvPr id="6" name="Прямоугольник 5"/>
          <p:cNvSpPr/>
          <p:nvPr/>
        </p:nvSpPr>
        <p:spPr>
          <a:xfrm>
            <a:off x="348341" y="1298126"/>
            <a:ext cx="11538857" cy="1938992"/>
          </a:xfrm>
          <a:prstGeom prst="rect">
            <a:avLst/>
          </a:prstGeom>
        </p:spPr>
        <p:txBody>
          <a:bodyPr wrap="square">
            <a:spAutoFit/>
          </a:bodyPr>
          <a:lstStyle/>
          <a:p>
            <a:r>
              <a:rPr lang="ru-RU" sz="2400" b="1" i="1" dirty="0">
                <a:latin typeface="Tahoma" panose="020B0604030504040204" pitchFamily="34" charset="0"/>
                <a:ea typeface="Tahoma" panose="020B0604030504040204" pitchFamily="34" charset="0"/>
                <a:cs typeface="Tahoma" panose="020B0604030504040204" pitchFamily="34" charset="0"/>
              </a:rPr>
              <a:t>Задание 3</a:t>
            </a:r>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Ниже приведён список терминов. Все они, за исключением двух, относятся к событиям, явлениям </a:t>
            </a:r>
            <a:r>
              <a:rPr lang="en-US" sz="2400" dirty="0">
                <a:latin typeface="Tahoma" panose="020B0604030504040204" pitchFamily="34" charset="0"/>
                <a:ea typeface="Tahoma" panose="020B0604030504040204" pitchFamily="34" charset="0"/>
                <a:cs typeface="Tahoma" panose="020B0604030504040204" pitchFamily="34" charset="0"/>
              </a:rPr>
              <a:t>XIX</a:t>
            </a:r>
            <a:r>
              <a:rPr lang="ru-RU" sz="2400" dirty="0">
                <a:latin typeface="Tahoma" panose="020B0604030504040204" pitchFamily="34" charset="0"/>
                <a:ea typeface="Tahoma" panose="020B0604030504040204" pitchFamily="34" charset="0"/>
                <a:cs typeface="Tahoma" panose="020B0604030504040204" pitchFamily="34" charset="0"/>
              </a:rPr>
              <a:t> в.</a:t>
            </a:r>
          </a:p>
          <a:p>
            <a:r>
              <a:rPr lang="ru-RU" sz="2400" dirty="0">
                <a:latin typeface="Tahoma" panose="020B0604030504040204" pitchFamily="34" charset="0"/>
                <a:ea typeface="Tahoma" panose="020B0604030504040204" pitchFamily="34" charset="0"/>
                <a:cs typeface="Tahoma" panose="020B0604030504040204" pitchFamily="34" charset="0"/>
              </a:rPr>
              <a:t>1) декабристы; 2) промышленный переворот; 3) продотряд; 4) министерства; 5) обязанные крестьяне; 6) колхозник.</a:t>
            </a:r>
          </a:p>
        </p:txBody>
      </p:sp>
    </p:spTree>
    <p:extLst>
      <p:ext uri="{BB962C8B-B14F-4D97-AF65-F5344CB8AC3E}">
        <p14:creationId xmlns:p14="http://schemas.microsoft.com/office/powerpoint/2010/main" val="364779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на систематизацию исторической </a:t>
            </a:r>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информации</a:t>
            </a:r>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(1, 7, 11)</a:t>
            </a:r>
            <a:endParaRPr lang="ru-RU"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dirty="0">
                <a:latin typeface="Tahoma" panose="020B0604030504040204" pitchFamily="34" charset="0"/>
                <a:ea typeface="Tahoma" panose="020B0604030504040204" pitchFamily="34" charset="0"/>
                <a:cs typeface="Tahoma" panose="020B0604030504040204" pitchFamily="34" charset="0"/>
              </a:rPr>
              <a:t>В течение нескольких лет анализ результатов выполнения заданий этого вида выявлял значительную дискретность исторических представлений выпускников и слабую сформированность умений группировать и систематизировать факты. Однако 2016-2017 годы продемонстрировали изменение ситуации к лучшему: этот вид умений, судя по среднему проценту выполнения проверявших его заданий, оказался более успешно освоенным выпускниками: средняя решаемость заданий повышенного уровня сложности составила 52,5 %, что близко к верхней плановой границе. При этом, исходя из анализа выполнения отдельных заданий, большую сложность представляло задание 11, предполагавшее соотнесение событий отечественной и всеобщей истории (и знание таких фактов, как, например, Третий крестовый поход, начало Реформации в Германии и т.п.). Ошибки при выполнении этого задания обусловлены, как правило, неумением выстраивать </a:t>
            </a:r>
            <a:r>
              <a:rPr lang="ru-RU" dirty="0" err="1">
                <a:latin typeface="Tahoma" panose="020B0604030504040204" pitchFamily="34" charset="0"/>
                <a:ea typeface="Tahoma" panose="020B0604030504040204" pitchFamily="34" charset="0"/>
                <a:cs typeface="Tahoma" panose="020B0604030504040204" pitchFamily="34" charset="0"/>
              </a:rPr>
              <a:t>внутрипредметные</a:t>
            </a:r>
            <a:r>
              <a:rPr lang="ru-RU" dirty="0">
                <a:latin typeface="Tahoma" panose="020B0604030504040204" pitchFamily="34" charset="0"/>
                <a:ea typeface="Tahoma" panose="020B0604030504040204" pitchFamily="34" charset="0"/>
                <a:cs typeface="Tahoma" panose="020B0604030504040204" pitchFamily="34" charset="0"/>
              </a:rPr>
              <a:t> связи, дискретным изучением российской истории вне мирового контекста.</a:t>
            </a:r>
          </a:p>
          <a:p>
            <a:r>
              <a:rPr lang="ru-RU" dirty="0">
                <a:latin typeface="Tahoma" panose="020B0604030504040204" pitchFamily="34" charset="0"/>
                <a:ea typeface="Tahoma" panose="020B0604030504040204" pitchFamily="34" charset="0"/>
                <a:cs typeface="Tahoma" panose="020B0604030504040204" pitchFamily="34" charset="0"/>
              </a:rPr>
              <a:t>Кроме того, как ни странно, часть неверных решений была вызвана тем, что выпускники неверно прочитывали обозначение века латинскими цифрами (например, </a:t>
            </a:r>
            <a:r>
              <a:rPr lang="en-US" dirty="0">
                <a:latin typeface="Tahoma" panose="020B0604030504040204" pitchFamily="34" charset="0"/>
                <a:ea typeface="Tahoma" panose="020B0604030504040204" pitchFamily="34" charset="0"/>
                <a:cs typeface="Tahoma" panose="020B0604030504040204" pitchFamily="34" charset="0"/>
              </a:rPr>
              <a:t>XVI</a:t>
            </a:r>
            <a:r>
              <a:rPr lang="ru-RU" dirty="0">
                <a:latin typeface="Tahoma" panose="020B0604030504040204" pitchFamily="34" charset="0"/>
                <a:ea typeface="Tahoma" panose="020B0604030504040204" pitchFamily="34" charset="0"/>
                <a:cs typeface="Tahoma" panose="020B0604030504040204" pitchFamily="34" charset="0"/>
              </a:rPr>
              <a:t> век понимали как «15-й»).</a:t>
            </a:r>
          </a:p>
        </p:txBody>
      </p:sp>
    </p:spTree>
    <p:extLst>
      <p:ext uri="{BB962C8B-B14F-4D97-AF65-F5344CB8AC3E}">
        <p14:creationId xmlns:p14="http://schemas.microsoft.com/office/powerpoint/2010/main" val="416924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341" y="104375"/>
            <a:ext cx="9404723" cy="751968"/>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Пример:</a:t>
            </a:r>
          </a:p>
        </p:txBody>
      </p:sp>
      <p:sp>
        <p:nvSpPr>
          <p:cNvPr id="6" name="Прямоугольник 5"/>
          <p:cNvSpPr/>
          <p:nvPr/>
        </p:nvSpPr>
        <p:spPr>
          <a:xfrm>
            <a:off x="348341" y="856343"/>
            <a:ext cx="11538857" cy="5816977"/>
          </a:xfrm>
          <a:prstGeom prst="rect">
            <a:avLst/>
          </a:prstGeom>
        </p:spPr>
        <p:txBody>
          <a:bodyPr wrap="square">
            <a:spAutoFit/>
          </a:bodyPr>
          <a:lstStyle/>
          <a:p>
            <a:r>
              <a:rPr lang="ru-RU" sz="2400" b="1" i="1" dirty="0">
                <a:latin typeface="Tahoma" panose="020B0604030504040204" pitchFamily="34" charset="0"/>
                <a:ea typeface="Tahoma" panose="020B0604030504040204" pitchFamily="34" charset="0"/>
                <a:cs typeface="Tahoma" panose="020B0604030504040204" pitchFamily="34" charset="0"/>
              </a:rPr>
              <a:t>Задание 11</a:t>
            </a:r>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dirty="0">
                <a:latin typeface="Tahoma" panose="020B0604030504040204" pitchFamily="34" charset="0"/>
                <a:ea typeface="Tahoma" panose="020B0604030504040204" pitchFamily="34" charset="0"/>
                <a:cs typeface="Tahoma" panose="020B0604030504040204" pitchFamily="34" charset="0"/>
              </a:rPr>
              <a:t>Пропущенные элементы:</a:t>
            </a:r>
          </a:p>
          <a:p>
            <a:r>
              <a:rPr lang="ru-RU" dirty="0">
                <a:latin typeface="Tahoma" panose="020B0604030504040204" pitchFamily="34" charset="0"/>
                <a:ea typeface="Tahoma" panose="020B0604030504040204" pitchFamily="34" charset="0"/>
                <a:cs typeface="Tahoma" panose="020B0604030504040204" pitchFamily="34" charset="0"/>
              </a:rPr>
              <a:t>1) заключение </a:t>
            </a:r>
            <a:r>
              <a:rPr lang="ru-RU" dirty="0" err="1">
                <a:latin typeface="Tahoma" panose="020B0604030504040204" pitchFamily="34" charset="0"/>
                <a:ea typeface="Tahoma" panose="020B0604030504040204" pitchFamily="34" charset="0"/>
                <a:cs typeface="Tahoma" panose="020B0604030504040204" pitchFamily="34" charset="0"/>
              </a:rPr>
              <a:t>Столбовского</a:t>
            </a:r>
            <a:r>
              <a:rPr lang="ru-RU" dirty="0">
                <a:latin typeface="Tahoma" panose="020B0604030504040204" pitchFamily="34" charset="0"/>
                <a:ea typeface="Tahoma" panose="020B0604030504040204" pitchFamily="34" charset="0"/>
                <a:cs typeface="Tahoma" panose="020B0604030504040204" pitchFamily="34" charset="0"/>
              </a:rPr>
              <a:t> мира между Россией и Швецией</a:t>
            </a:r>
          </a:p>
          <a:p>
            <a:r>
              <a:rPr lang="ru-RU" dirty="0">
                <a:latin typeface="Tahoma" panose="020B0604030504040204" pitchFamily="34" charset="0"/>
                <a:ea typeface="Tahoma" panose="020B0604030504040204" pitchFamily="34" charset="0"/>
                <a:cs typeface="Tahoma" panose="020B0604030504040204" pitchFamily="34" charset="0"/>
              </a:rPr>
              <a:t>2) Второй крестовый поход</a:t>
            </a:r>
          </a:p>
          <a:p>
            <a:r>
              <a:rPr lang="ru-RU" dirty="0">
                <a:latin typeface="Tahoma" panose="020B0604030504040204" pitchFamily="34" charset="0"/>
                <a:ea typeface="Tahoma" panose="020B0604030504040204" pitchFamily="34" charset="0"/>
                <a:cs typeface="Tahoma" panose="020B0604030504040204" pitchFamily="34" charset="0"/>
              </a:rPr>
              <a:t>3) </a:t>
            </a:r>
            <a:r>
              <a:rPr lang="ru-RU" dirty="0" err="1">
                <a:latin typeface="Tahoma" panose="020B0604030504040204" pitchFamily="34" charset="0"/>
                <a:ea typeface="Tahoma" panose="020B0604030504040204" pitchFamily="34" charset="0"/>
                <a:cs typeface="Tahoma" panose="020B0604030504040204" pitchFamily="34" charset="0"/>
              </a:rPr>
              <a:t>Чесменское</a:t>
            </a:r>
            <a:r>
              <a:rPr lang="ru-RU" dirty="0">
                <a:latin typeface="Tahoma" panose="020B0604030504040204" pitchFamily="34" charset="0"/>
                <a:ea typeface="Tahoma" panose="020B0604030504040204" pitchFamily="34" charset="0"/>
                <a:cs typeface="Tahoma" panose="020B0604030504040204" pitchFamily="34" charset="0"/>
              </a:rPr>
              <a:t> сражение</a:t>
            </a:r>
          </a:p>
          <a:p>
            <a:r>
              <a:rPr lang="ru-RU" dirty="0">
                <a:latin typeface="Tahoma" panose="020B0604030504040204" pitchFamily="34" charset="0"/>
                <a:ea typeface="Tahoma" panose="020B0604030504040204" pitchFamily="34" charset="0"/>
                <a:cs typeface="Tahoma" panose="020B0604030504040204" pitchFamily="34" charset="0"/>
              </a:rPr>
              <a:t>4) Крымская война</a:t>
            </a:r>
          </a:p>
          <a:p>
            <a:r>
              <a:rPr lang="ru-RU" dirty="0">
                <a:latin typeface="Tahoma" panose="020B0604030504040204" pitchFamily="34" charset="0"/>
                <a:ea typeface="Tahoma" panose="020B0604030504040204" pitchFamily="34" charset="0"/>
                <a:cs typeface="Tahoma" panose="020B0604030504040204" pitchFamily="34" charset="0"/>
              </a:rPr>
              <a:t>5) </a:t>
            </a:r>
            <a:r>
              <a:rPr lang="en-US" dirty="0">
                <a:latin typeface="Tahoma" panose="020B0604030504040204" pitchFamily="34" charset="0"/>
                <a:ea typeface="Tahoma" panose="020B0604030504040204" pitchFamily="34" charset="0"/>
                <a:cs typeface="Tahoma" panose="020B0604030504040204" pitchFamily="34" charset="0"/>
              </a:rPr>
              <a:t>XVI </a:t>
            </a:r>
            <a:r>
              <a:rPr lang="ru-RU" dirty="0">
                <a:latin typeface="Tahoma" panose="020B0604030504040204" pitchFamily="34" charset="0"/>
                <a:ea typeface="Tahoma" panose="020B0604030504040204" pitchFamily="34" charset="0"/>
                <a:cs typeface="Tahoma" panose="020B0604030504040204" pitchFamily="34" charset="0"/>
              </a:rPr>
              <a:t>в.</a:t>
            </a:r>
          </a:p>
          <a:p>
            <a:r>
              <a:rPr lang="ru-RU" dirty="0">
                <a:latin typeface="Tahoma" panose="020B0604030504040204" pitchFamily="34" charset="0"/>
                <a:ea typeface="Tahoma" panose="020B0604030504040204" pitchFamily="34" charset="0"/>
                <a:cs typeface="Tahoma" panose="020B0604030504040204" pitchFamily="34" charset="0"/>
              </a:rPr>
              <a:t>6) </a:t>
            </a:r>
            <a:r>
              <a:rPr lang="en-US" dirty="0">
                <a:latin typeface="Tahoma" panose="020B0604030504040204" pitchFamily="34" charset="0"/>
                <a:ea typeface="Tahoma" panose="020B0604030504040204" pitchFamily="34" charset="0"/>
                <a:cs typeface="Tahoma" panose="020B0604030504040204" pitchFamily="34" charset="0"/>
              </a:rPr>
              <a:t>XII</a:t>
            </a:r>
            <a:r>
              <a:rPr lang="ru-RU" dirty="0">
                <a:latin typeface="Tahoma" panose="020B0604030504040204" pitchFamily="34" charset="0"/>
                <a:ea typeface="Tahoma" panose="020B0604030504040204" pitchFamily="34" charset="0"/>
                <a:cs typeface="Tahoma" panose="020B0604030504040204" pitchFamily="34" charset="0"/>
              </a:rPr>
              <a:t> в.</a:t>
            </a:r>
          </a:p>
          <a:p>
            <a:r>
              <a:rPr lang="ru-RU" dirty="0">
                <a:latin typeface="Tahoma" panose="020B0604030504040204" pitchFamily="34" charset="0"/>
                <a:ea typeface="Tahoma" panose="020B0604030504040204" pitchFamily="34" charset="0"/>
                <a:cs typeface="Tahoma" panose="020B0604030504040204" pitchFamily="34" charset="0"/>
              </a:rPr>
              <a:t>7) Жакерия во Франции</a:t>
            </a:r>
          </a:p>
          <a:p>
            <a:r>
              <a:rPr lang="ru-RU" dirty="0">
                <a:latin typeface="Tahoma" panose="020B0604030504040204" pitchFamily="34" charset="0"/>
                <a:ea typeface="Tahoma" panose="020B0604030504040204" pitchFamily="34" charset="0"/>
                <a:cs typeface="Tahoma" panose="020B0604030504040204" pitchFamily="34" charset="0"/>
              </a:rPr>
              <a:t>8) принятие Великой хартии вольностей в Англии</a:t>
            </a:r>
          </a:p>
          <a:p>
            <a:r>
              <a:rPr lang="ru-RU" dirty="0">
                <a:latin typeface="Tahoma" panose="020B0604030504040204" pitchFamily="34" charset="0"/>
                <a:ea typeface="Tahoma" panose="020B0604030504040204" pitchFamily="34" charset="0"/>
                <a:cs typeface="Tahoma" panose="020B0604030504040204" pitchFamily="34" charset="0"/>
              </a:rPr>
              <a:t>9) </a:t>
            </a:r>
            <a:r>
              <a:rPr lang="en-US" dirty="0">
                <a:latin typeface="Tahoma" panose="020B0604030504040204" pitchFamily="34" charset="0"/>
                <a:ea typeface="Tahoma" panose="020B0604030504040204" pitchFamily="34" charset="0"/>
                <a:cs typeface="Tahoma" panose="020B0604030504040204" pitchFamily="34" charset="0"/>
              </a:rPr>
              <a:t>XIV </a:t>
            </a:r>
            <a:r>
              <a:rPr lang="ru-RU" dirty="0">
                <a:latin typeface="Tahoma" panose="020B0604030504040204" pitchFamily="34" charset="0"/>
                <a:ea typeface="Tahoma" panose="020B0604030504040204" pitchFamily="34" charset="0"/>
                <a:cs typeface="Tahoma" panose="020B0604030504040204" pitchFamily="34" charset="0"/>
              </a:rPr>
              <a:t>в.</a:t>
            </a:r>
          </a:p>
        </p:txBody>
      </p:sp>
      <p:graphicFrame>
        <p:nvGraphicFramePr>
          <p:cNvPr id="3" name="Таблица 2">
            <a:extLst>
              <a:ext uri="{FF2B5EF4-FFF2-40B4-BE49-F238E27FC236}">
                <a16:creationId xmlns:a16="http://schemas.microsoft.com/office/drawing/2014/main" id="{56CBDCDF-17B8-4BC2-A2C5-2543E1852DD2}"/>
              </a:ext>
            </a:extLst>
          </p:cNvPr>
          <p:cNvGraphicFramePr>
            <a:graphicFrameLocks noGrp="1"/>
          </p:cNvGraphicFramePr>
          <p:nvPr>
            <p:extLst>
              <p:ext uri="{D42A27DB-BD31-4B8C-83A1-F6EECF244321}">
                <p14:modId xmlns:p14="http://schemas.microsoft.com/office/powerpoint/2010/main" val="1726933246"/>
              </p:ext>
            </p:extLst>
          </p:nvPr>
        </p:nvGraphicFramePr>
        <p:xfrm>
          <a:off x="348341" y="1527918"/>
          <a:ext cx="11538857" cy="2194560"/>
        </p:xfrm>
        <a:graphic>
          <a:graphicData uri="http://schemas.openxmlformats.org/drawingml/2006/table">
            <a:tbl>
              <a:tblPr firstRow="1" firstCol="1" bandRow="1">
                <a:tableStyleId>{5C22544A-7EE6-4342-B048-85BDC9FD1C3A}</a:tableStyleId>
              </a:tblPr>
              <a:tblGrid>
                <a:gridCol w="3845884">
                  <a:extLst>
                    <a:ext uri="{9D8B030D-6E8A-4147-A177-3AD203B41FA5}">
                      <a16:colId xmlns:a16="http://schemas.microsoft.com/office/drawing/2014/main" val="3621340188"/>
                    </a:ext>
                  </a:extLst>
                </a:gridCol>
                <a:gridCol w="3845884">
                  <a:extLst>
                    <a:ext uri="{9D8B030D-6E8A-4147-A177-3AD203B41FA5}">
                      <a16:colId xmlns:a16="http://schemas.microsoft.com/office/drawing/2014/main" val="3021762073"/>
                    </a:ext>
                  </a:extLst>
                </a:gridCol>
                <a:gridCol w="3847089">
                  <a:extLst>
                    <a:ext uri="{9D8B030D-6E8A-4147-A177-3AD203B41FA5}">
                      <a16:colId xmlns:a16="http://schemas.microsoft.com/office/drawing/2014/main" val="3985490700"/>
                    </a:ext>
                  </a:extLst>
                </a:gridCol>
              </a:tblGrid>
              <a:tr h="0">
                <a:tc>
                  <a:txBody>
                    <a:bodyPr/>
                    <a:lstStyle/>
                    <a:p>
                      <a:pPr algn="ctr">
                        <a:spcAft>
                          <a:spcPts val="0"/>
                        </a:spcAft>
                      </a:pPr>
                      <a:r>
                        <a:rPr lang="ru-RU" sz="1800" b="1">
                          <a:solidFill>
                            <a:schemeClr val="bg1"/>
                          </a:solidFill>
                          <a:effectLst/>
                          <a:latin typeface="Tahoma" panose="020B0604030504040204" pitchFamily="34" charset="0"/>
                          <a:ea typeface="Tahoma" panose="020B0604030504040204" pitchFamily="34" charset="0"/>
                          <a:cs typeface="Tahoma" panose="020B0604030504040204" pitchFamily="34" charset="0"/>
                        </a:rPr>
                        <a:t>Век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spcAft>
                          <a:spcPts val="0"/>
                        </a:spcAft>
                      </a:pPr>
                      <a:r>
                        <a:rPr lang="ru-RU" sz="1800" b="1">
                          <a:solidFill>
                            <a:schemeClr val="bg1"/>
                          </a:solidFill>
                          <a:effectLst/>
                          <a:latin typeface="Tahoma" panose="020B0604030504040204" pitchFamily="34" charset="0"/>
                          <a:ea typeface="Tahoma" panose="020B0604030504040204" pitchFamily="34" charset="0"/>
                          <a:cs typeface="Tahoma" panose="020B0604030504040204" pitchFamily="34" charset="0"/>
                        </a:rPr>
                        <a:t>Событие истории России</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spcAft>
                          <a:spcPts val="0"/>
                        </a:spcAft>
                      </a:pPr>
                      <a:r>
                        <a:rPr lang="ru-RU"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Событие истории зарубежных стран</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132863"/>
                  </a:ext>
                </a:extLst>
              </a:tr>
              <a:tr h="0">
                <a:tc>
                  <a:txBody>
                    <a:bodyPr/>
                    <a:lstStyle/>
                    <a:p>
                      <a:pPr algn="ctr">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XIX</a:t>
                      </a:r>
                      <a:endPar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___________________ (</a:t>
                      </a: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А)</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Создание Тройственного Союза</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07896971"/>
                  </a:ext>
                </a:extLst>
              </a:tr>
              <a:tr h="0">
                <a:tc>
                  <a:txBody>
                    <a:bodyPr/>
                    <a:lstStyle/>
                    <a:p>
                      <a:pPr algn="ctr">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XVII</a:t>
                      </a:r>
                      <a:endPar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___________________ (</a:t>
                      </a: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Б)</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«Славная революция» в Англии</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34849549"/>
                  </a:ext>
                </a:extLst>
              </a:tr>
              <a:tr h="0">
                <a:tc>
                  <a:txBody>
                    <a:bodyPr/>
                    <a:lstStyle/>
                    <a:p>
                      <a:pPr algn="ctr">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________________</a:t>
                      </a: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 (В)</a:t>
                      </a:r>
                    </a:p>
                    <a:p>
                      <a:pPr algn="ctr">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Битва на реке Воже</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en-US" sz="1800" b="0">
                          <a:solidFill>
                            <a:schemeClr val="bg1"/>
                          </a:solidFill>
                          <a:effectLst/>
                          <a:latin typeface="Tahoma" panose="020B0604030504040204" pitchFamily="34" charset="0"/>
                          <a:ea typeface="Tahoma" panose="020B0604030504040204" pitchFamily="34" charset="0"/>
                          <a:cs typeface="Tahoma" panose="020B0604030504040204" pitchFamily="34" charset="0"/>
                        </a:rPr>
                        <a:t>___________________ (</a:t>
                      </a: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Г)</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98647706"/>
                  </a:ext>
                </a:extLst>
              </a:tr>
              <a:tr h="0">
                <a:tc>
                  <a:txBody>
                    <a:bodyPr/>
                    <a:lstStyle/>
                    <a:p>
                      <a:pPr algn="ctr">
                        <a:spcAft>
                          <a:spcPts val="0"/>
                        </a:spcAft>
                      </a:pPr>
                      <a:r>
                        <a:rPr lang="en-US"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_________________</a:t>
                      </a:r>
                      <a:r>
                        <a:rPr lang="ru-RU"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(Д)</a:t>
                      </a:r>
                    </a:p>
                    <a:p>
                      <a:pPr algn="ctr">
                        <a:spcAft>
                          <a:spcPts val="0"/>
                        </a:spcAft>
                      </a:pPr>
                      <a:r>
                        <a:rPr lang="en-US"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ru-RU"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ru-RU" sz="1800" b="0">
                          <a:solidFill>
                            <a:schemeClr val="bg1"/>
                          </a:solidFill>
                          <a:effectLst/>
                          <a:latin typeface="Tahoma" panose="020B0604030504040204" pitchFamily="34" charset="0"/>
                          <a:ea typeface="Tahoma" panose="020B0604030504040204" pitchFamily="34" charset="0"/>
                          <a:cs typeface="Tahoma" panose="020B0604030504040204" pitchFamily="34" charset="0"/>
                        </a:rPr>
                        <a:t>Начало правления Владимира Мономаха в Киеве</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spcAft>
                          <a:spcPts val="0"/>
                        </a:spcAft>
                      </a:pPr>
                      <a:r>
                        <a:rPr lang="en-US"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___________________ (</a:t>
                      </a:r>
                      <a:r>
                        <a:rPr lang="ru-RU"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Е)</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5011312"/>
                  </a:ext>
                </a:extLst>
              </a:tr>
            </a:tbl>
          </a:graphicData>
        </a:graphic>
      </p:graphicFrame>
    </p:spTree>
    <p:extLst>
      <p:ext uri="{BB962C8B-B14F-4D97-AF65-F5344CB8AC3E}">
        <p14:creationId xmlns:p14="http://schemas.microsoft.com/office/powerpoint/2010/main" val="102366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на поиск и систематизацию информации исторического источника</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Средний процент выполнения заданий этого вида оказался несколько ниже, чем в прошлом году и составил 48,56 %, что в целом можно интерпретировать как не вполне достаточный уровень овладения умениями работать с текстовыми источниками. Если соотнести эти показатели с тем, что и задания на знание исторической терминологии выполнялись хуже, можно предположить, что выпускники нового поколения испытывают всё большие проблемы с пониманием смысла текста, усвоением из него информации, что очевидно связано с таким явлением современности, как </a:t>
            </a:r>
            <a:r>
              <a:rPr lang="ru-RU" sz="2400" dirty="0" err="1">
                <a:latin typeface="Tahoma" panose="020B0604030504040204" pitchFamily="34" charset="0"/>
                <a:ea typeface="Tahoma" panose="020B0604030504040204" pitchFamily="34" charset="0"/>
                <a:cs typeface="Tahoma" panose="020B0604030504040204" pitchFamily="34" charset="0"/>
              </a:rPr>
              <a:t>детекстоцентрализация</a:t>
            </a:r>
            <a:r>
              <a:rPr lang="ru-RU" sz="2400" dirty="0">
                <a:latin typeface="Tahoma" panose="020B0604030504040204" pitchFamily="34" charset="0"/>
                <a:ea typeface="Tahoma" panose="020B0604030504040204" pitchFamily="34" charset="0"/>
                <a:cs typeface="Tahoma" panose="020B0604030504040204" pitchFamily="34" charset="0"/>
              </a:rPr>
              <a:t> массовой культуры.</a:t>
            </a:r>
          </a:p>
          <a:p>
            <a:r>
              <a:rPr lang="ru-RU" sz="2400" dirty="0">
                <a:latin typeface="Tahoma" panose="020B0604030504040204" pitchFamily="34" charset="0"/>
                <a:ea typeface="Tahoma" panose="020B0604030504040204" pitchFamily="34" charset="0"/>
                <a:cs typeface="Tahoma" panose="020B0604030504040204" pitchFamily="34" charset="0"/>
              </a:rPr>
              <a:t>При этом наибольшие затруднения вызвало задание 10, предполагавшее работу с текстовым источником по новейшей истории. </a:t>
            </a:r>
          </a:p>
        </p:txBody>
      </p:sp>
    </p:spTree>
    <p:extLst>
      <p:ext uri="{BB962C8B-B14F-4D97-AF65-F5344CB8AC3E}">
        <p14:creationId xmlns:p14="http://schemas.microsoft.com/office/powerpoint/2010/main" val="169828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341" y="104375"/>
            <a:ext cx="9404723" cy="751968"/>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Пример:</a:t>
            </a:r>
          </a:p>
        </p:txBody>
      </p:sp>
      <p:sp>
        <p:nvSpPr>
          <p:cNvPr id="6" name="Прямоугольник 5"/>
          <p:cNvSpPr/>
          <p:nvPr/>
        </p:nvSpPr>
        <p:spPr>
          <a:xfrm>
            <a:off x="348341" y="1280412"/>
            <a:ext cx="11538857" cy="3046988"/>
          </a:xfrm>
          <a:prstGeom prst="rect">
            <a:avLst/>
          </a:prstGeom>
        </p:spPr>
        <p:txBody>
          <a:bodyPr wrap="square">
            <a:spAutoFit/>
          </a:bodyPr>
          <a:lstStyle/>
          <a:p>
            <a:r>
              <a:rPr lang="ru-RU" sz="2400" b="1" i="1" dirty="0">
                <a:latin typeface="Tahoma" panose="020B0604030504040204" pitchFamily="34" charset="0"/>
                <a:ea typeface="Tahoma" panose="020B0604030504040204" pitchFamily="34" charset="0"/>
                <a:cs typeface="Tahoma" panose="020B0604030504040204" pitchFamily="34" charset="0"/>
              </a:rPr>
              <a:t>Задание 10</a:t>
            </a:r>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«Утром 26 декабря 1979 года полковник Г.Я. </a:t>
            </a:r>
            <a:r>
              <a:rPr lang="ru-RU" sz="2400" dirty="0" err="1">
                <a:latin typeface="Tahoma" panose="020B0604030504040204" pitchFamily="34" charset="0"/>
                <a:ea typeface="Tahoma" panose="020B0604030504040204" pitchFamily="34" charset="0"/>
                <a:cs typeface="Tahoma" panose="020B0604030504040204" pitchFamily="34" charset="0"/>
              </a:rPr>
              <a:t>Рогонцев</a:t>
            </a:r>
            <a:r>
              <a:rPr lang="ru-RU" sz="2400" dirty="0">
                <a:latin typeface="Tahoma" panose="020B0604030504040204" pitchFamily="34" charset="0"/>
                <a:ea typeface="Tahoma" panose="020B0604030504040204" pitchFamily="34" charset="0"/>
                <a:cs typeface="Tahoma" panose="020B0604030504040204" pitchFamily="34" charset="0"/>
              </a:rPr>
              <a:t>, который двигался со штабом дивизии, доложил, что два полка вышли в указанные районы с опережением расчётного времени на 1,5-2 часа. /.../ На следующий день обстановка резко изменилась. Начался второй этап Апрельской революции, который ознаменовался тем, что глава государства Х. Амин был убит. Главой государства и Верховным главнокомандующим стал Б. </a:t>
            </a:r>
            <a:r>
              <a:rPr lang="ru-RU" sz="2400" dirty="0" err="1">
                <a:latin typeface="Tahoma" panose="020B0604030504040204" pitchFamily="34" charset="0"/>
                <a:ea typeface="Tahoma" panose="020B0604030504040204" pitchFamily="34" charset="0"/>
                <a:cs typeface="Tahoma" panose="020B0604030504040204" pitchFamily="34" charset="0"/>
              </a:rPr>
              <a:t>Кармаль</a:t>
            </a:r>
            <a:r>
              <a:rPr lang="ru-RU"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9453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умение работать с исторической картой (13-16)</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Некоторое повышение по сравнению с 2017 г. средних процентов выполнения зафиксировано при выполнении выпускниками 2018 г. заданий на работу с исторической картой (схемой). Задания 13, 14, 16 выполнены с результатами 54,7%, 44,5% и 48,4% соответственно. И только задание 15 выполнено с результатом 31,9%, что намного хуже прошлогоднего результата. Задание 15 отличается от остальных заданий по исторической карте (схеме) тем, что оно нацелено прежде всего на проверку контекстных знаний. Таким образом, выпускники 2018 г. лучше своих предшественников справились с теми заданиями, в которых требовалось прочитать карту, определить период, к которому она относится, и что на ней обозначено. Но выпускники 2018 г. хуже справились с заданием, где от них требовалось вспомнить факты, которые лишь косвенно связаны с событиями, обозначенными на карте.</a:t>
            </a:r>
          </a:p>
        </p:txBody>
      </p:sp>
    </p:spTree>
    <p:extLst>
      <p:ext uri="{BB962C8B-B14F-4D97-AF65-F5344CB8AC3E}">
        <p14:creationId xmlns:p14="http://schemas.microsoft.com/office/powerpoint/2010/main" val="79840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умение </a:t>
            </a:r>
            <a:r>
              <a:rPr lang="ru-RU" sz="36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анализи</a:t>
            </a: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ru-RU" sz="36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ровать</a:t>
            </a:r>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иллюстративный материал</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Задания 18 и 19 на работу с изобразительной наглядностью выполнены выпускниками 2018 г. со средними результатами 44,1% и 47,1% соответственно. В сравнении с 2017 г. результат выполнения задания 18 значительно улучшился, результат выполнения задания 19 остался примерно на том же уровне. Однако результаты выполнения обоих заданий остаются довольно низкими. Типичные ошибки выпускников при выполнении задания 18 связаны с незнанием исторических фактов, которые необходимы для анализа изображения. Ошибки при выполнении задания 19 связаны с тем, что выпускники не узнают представленных на изображении памятников архитектуры, скульптуры, произведений живописи и т.п. или не знают фактов истории культуры.</a:t>
            </a:r>
          </a:p>
        </p:txBody>
      </p:sp>
    </p:spTree>
    <p:extLst>
      <p:ext uri="{BB962C8B-B14F-4D97-AF65-F5344CB8AC3E}">
        <p14:creationId xmlns:p14="http://schemas.microsoft.com/office/powerpoint/2010/main" val="1570980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180109"/>
            <a:ext cx="10086109" cy="831273"/>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Результаты выполнения части 2</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469313423"/>
              </p:ext>
            </p:extLst>
          </p:nvPr>
        </p:nvGraphicFramePr>
        <p:xfrm>
          <a:off x="332509" y="1274618"/>
          <a:ext cx="11526982" cy="5472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473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873ED-9FB1-4784-A7AB-E7992518F02C}"/>
              </a:ext>
            </a:extLst>
          </p:cNvPr>
          <p:cNvSpPr>
            <a:spLocks noGrp="1"/>
          </p:cNvSpPr>
          <p:nvPr>
            <p:ph type="title"/>
          </p:nvPr>
        </p:nvSpPr>
        <p:spPr>
          <a:xfrm>
            <a:off x="332509" y="120198"/>
            <a:ext cx="10086109" cy="1400530"/>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Новые правила оценивания задания №21</a:t>
            </a:r>
          </a:p>
        </p:txBody>
      </p:sp>
      <p:sp>
        <p:nvSpPr>
          <p:cNvPr id="3" name="Объект 2">
            <a:extLst>
              <a:ext uri="{FF2B5EF4-FFF2-40B4-BE49-F238E27FC236}">
                <a16:creationId xmlns:a16="http://schemas.microsoft.com/office/drawing/2014/main" id="{3980D38F-6C7E-4E11-AF21-70979A6DAA75}"/>
              </a:ext>
            </a:extLst>
          </p:cNvPr>
          <p:cNvSpPr>
            <a:spLocks noGrp="1"/>
          </p:cNvSpPr>
          <p:nvPr>
            <p:ph idx="1"/>
          </p:nvPr>
        </p:nvSpPr>
        <p:spPr>
          <a:xfrm>
            <a:off x="332509" y="1662544"/>
            <a:ext cx="11540835" cy="4946073"/>
          </a:xfrm>
        </p:spPr>
        <p:txBody>
          <a:bodyPr>
            <a:normAutofit/>
          </a:bodyPr>
          <a:lstStyle/>
          <a:p>
            <a:pPr marL="0" indent="0">
              <a:buNone/>
            </a:pPr>
            <a:r>
              <a:rPr lang="ru-RU" sz="2800" b="1" dirty="0">
                <a:solidFill>
                  <a:schemeClr val="bg2">
                    <a:lumMod val="40000"/>
                    <a:lumOff val="6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Формулировка задания: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Какие направления внутренней политики КПСС и государства названы в резолюции </a:t>
            </a:r>
            <a:r>
              <a:rPr lang="en-US" sz="2800" dirty="0">
                <a:latin typeface="Tahoma" panose="020B0604030504040204" pitchFamily="34" charset="0"/>
                <a:ea typeface="Tahoma" panose="020B0604030504040204" pitchFamily="34" charset="0"/>
                <a:cs typeface="Tahoma" panose="020B0604030504040204" pitchFamily="34" charset="0"/>
              </a:rPr>
              <a:t>[XIX</a:t>
            </a:r>
            <a:r>
              <a:rPr lang="ru-RU" sz="2800" dirty="0">
                <a:latin typeface="Tahoma" panose="020B0604030504040204" pitchFamily="34" charset="0"/>
                <a:ea typeface="Tahoma" panose="020B0604030504040204" pitchFamily="34" charset="0"/>
                <a:cs typeface="Tahoma" panose="020B0604030504040204" pitchFamily="34" charset="0"/>
              </a:rPr>
              <a:t> Всесоюзной партийной конференции</a:t>
            </a:r>
            <a:r>
              <a:rPr lang="en-US" sz="2800" dirty="0">
                <a:latin typeface="Tahoma" panose="020B0604030504040204" pitchFamily="34" charset="0"/>
                <a:ea typeface="Tahoma" panose="020B0604030504040204" pitchFamily="34" charset="0"/>
                <a:cs typeface="Tahoma" panose="020B0604030504040204" pitchFamily="34" charset="0"/>
              </a:rPr>
              <a:t>]</a:t>
            </a:r>
            <a:r>
              <a:rPr lang="ru-RU" sz="2800" dirty="0">
                <a:latin typeface="Tahoma" panose="020B0604030504040204" pitchFamily="34" charset="0"/>
                <a:ea typeface="Tahoma" panose="020B0604030504040204" pitchFamily="34" charset="0"/>
                <a:cs typeface="Tahoma" panose="020B0604030504040204" pitchFamily="34" charset="0"/>
              </a:rPr>
              <a:t>? Укажите любые три направления.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При ответе избегайте цитирования избыточного текста, не содержащего положений, которые должны быть приведены по условию задания.</a:t>
            </a:r>
          </a:p>
        </p:txBody>
      </p:sp>
    </p:spTree>
    <p:extLst>
      <p:ext uri="{BB962C8B-B14F-4D97-AF65-F5344CB8AC3E}">
        <p14:creationId xmlns:p14="http://schemas.microsoft.com/office/powerpoint/2010/main" val="235538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873ED-9FB1-4784-A7AB-E7992518F02C}"/>
              </a:ext>
            </a:extLst>
          </p:cNvPr>
          <p:cNvSpPr>
            <a:spLocks noGrp="1"/>
          </p:cNvSpPr>
          <p:nvPr>
            <p:ph type="title"/>
          </p:nvPr>
        </p:nvSpPr>
        <p:spPr>
          <a:xfrm>
            <a:off x="332509" y="120198"/>
            <a:ext cx="10086109" cy="1400530"/>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Новые правила оценивания задания №21</a:t>
            </a:r>
          </a:p>
        </p:txBody>
      </p:sp>
      <p:sp>
        <p:nvSpPr>
          <p:cNvPr id="3" name="Объект 2">
            <a:extLst>
              <a:ext uri="{FF2B5EF4-FFF2-40B4-BE49-F238E27FC236}">
                <a16:creationId xmlns:a16="http://schemas.microsoft.com/office/drawing/2014/main" id="{3980D38F-6C7E-4E11-AF21-70979A6DAA75}"/>
              </a:ext>
            </a:extLst>
          </p:cNvPr>
          <p:cNvSpPr>
            <a:spLocks noGrp="1"/>
          </p:cNvSpPr>
          <p:nvPr>
            <p:ph idx="1"/>
          </p:nvPr>
        </p:nvSpPr>
        <p:spPr>
          <a:xfrm>
            <a:off x="332509" y="1745672"/>
            <a:ext cx="11540835" cy="4862945"/>
          </a:xfrm>
        </p:spPr>
        <p:txBody>
          <a:bodyPr numCol="2" spcCol="180000">
            <a:normAutofit fontScale="85000" lnSpcReduction="20000"/>
          </a:bodyPr>
          <a:lstStyle/>
          <a:p>
            <a:pPr marL="0" indent="0">
              <a:buNone/>
            </a:pPr>
            <a:r>
              <a:rPr lang="ru-RU" sz="2800" b="1" dirty="0">
                <a:solidFill>
                  <a:schemeClr val="bg2">
                    <a:lumMod val="40000"/>
                    <a:lumOff val="6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Критерии оценивания: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Могут быть указаны следующие направления: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1) введение эффективных методов хозяйствования;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2) повышение реальных доходов трудящихся;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3) увеличение производства потребительских товаров;</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4) расширение жилищного строительства;</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5) осуществление реформ образования и здравоохранения.</a:t>
            </a:r>
          </a:p>
          <a:p>
            <a:pPr marL="0" indent="0">
              <a:buNone/>
            </a:pPr>
            <a:r>
              <a:rPr lang="ru-RU" sz="2800" i="1" dirty="0">
                <a:latin typeface="Tahoma" panose="020B0604030504040204" pitchFamily="34" charset="0"/>
                <a:ea typeface="Tahoma" panose="020B0604030504040204" pitchFamily="34" charset="0"/>
                <a:cs typeface="Tahoma" panose="020B0604030504040204" pitchFamily="34" charset="0"/>
              </a:rPr>
              <a:t>Могут быть указаны другие направления.</a:t>
            </a:r>
          </a:p>
          <a:p>
            <a:pPr marL="0" indent="0">
              <a:buNone/>
            </a:pPr>
            <a:r>
              <a:rPr lang="ru-RU" sz="2800" dirty="0">
                <a:latin typeface="Tahoma" panose="020B0604030504040204" pitchFamily="34" charset="0"/>
                <a:ea typeface="Tahoma" panose="020B0604030504040204" pitchFamily="34" charset="0"/>
                <a:cs typeface="Tahoma" panose="020B0604030504040204" pitchFamily="34" charset="0"/>
              </a:rPr>
              <a:t>Ответ может быть представлен как в форме цитат, так и в форме сжатого воспроизведения основных идей соответствующих фрагментов текста.</a:t>
            </a:r>
          </a:p>
          <a:p>
            <a:pPr marL="0" indent="0">
              <a:buNone/>
            </a:pPr>
            <a:r>
              <a:rPr lang="ru-RU" sz="2800" dirty="0">
                <a:solidFill>
                  <a:schemeClr val="bg2">
                    <a:lumMod val="40000"/>
                    <a:lumOff val="6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Поскольку в задании требуется найти в тексте данную в явном виде конкретную информацию, не засчитывается при оценивании переписанный целиком объемный отрывок текста, включающий наряду с верным элементом избыточную информацию.</a:t>
            </a:r>
          </a:p>
        </p:txBody>
      </p:sp>
    </p:spTree>
    <p:extLst>
      <p:ext uri="{BB962C8B-B14F-4D97-AF65-F5344CB8AC3E}">
        <p14:creationId xmlns:p14="http://schemas.microsoft.com/office/powerpoint/2010/main" val="178600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161773"/>
            <a:ext cx="9404723" cy="808046"/>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Изменения в КИМ:</a:t>
            </a:r>
          </a:p>
        </p:txBody>
      </p:sp>
      <p:sp>
        <p:nvSpPr>
          <p:cNvPr id="3" name="Объект 2"/>
          <p:cNvSpPr>
            <a:spLocks noGrp="1"/>
          </p:cNvSpPr>
          <p:nvPr>
            <p:ph idx="1"/>
          </p:nvPr>
        </p:nvSpPr>
        <p:spPr>
          <a:xfrm>
            <a:off x="332509" y="1288473"/>
            <a:ext cx="11526981" cy="5389418"/>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В каждую экзаменационную работу включались задания базового, повышенного и высокого уровней сложности. Основными принципами отбора заданий и составления вариантов КИМ ЕГЭ являлись: значимость проверяемых фактов; отражение различных аспектов истории: экономики, социальных отношений, внутренней и внешней политики, материальной и духовной культур; пропорциональность представления заданий, связанных с различными эпохами; обязательное включение элементов содержания по всеобщей истории в два задания части 1 (1 и 11). </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При этом в каждом варианте устанавливалось сочетание заданий, в совокупности примерно в равной степени охватывавшее основные содержательные разделы курсов истории: 1) VIII–XV вв.; 2) XVI–XVII вв.; 3) XVIII–XIX вв.; 4) XX – начало XXI в. </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В 2016 году общее время написания работы было увеличено до 235 минут.</a:t>
            </a:r>
          </a:p>
        </p:txBody>
      </p:sp>
    </p:spTree>
    <p:extLst>
      <p:ext uri="{BB962C8B-B14F-4D97-AF65-F5344CB8AC3E}">
        <p14:creationId xmlns:p14="http://schemas.microsoft.com/office/powerpoint/2010/main" val="332112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умения устанавливать временные, причинно-следственные, структурно-функциональные связи между историческими событиями, явлениями, процессами</a:t>
            </a:r>
            <a:endParaRPr lang="ru-RU"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987826"/>
            <a:ext cx="11504325" cy="4162387"/>
          </a:xfrm>
        </p:spPr>
        <p:txBody>
          <a:bodyPr>
            <a:noAutofit/>
          </a:bodyPr>
          <a:lstStyle/>
          <a:p>
            <a:pPr marL="0" indent="0">
              <a:buNone/>
            </a:pPr>
            <a:r>
              <a:rPr lang="ru-RU" dirty="0">
                <a:latin typeface="Tahoma" panose="020B0604030504040204" pitchFamily="34" charset="0"/>
                <a:ea typeface="Tahoma" panose="020B0604030504040204" pitchFamily="34" charset="0"/>
                <a:cs typeface="Tahoma" panose="020B0604030504040204" pitchFamily="34" charset="0"/>
              </a:rPr>
              <a:t>С этими заданиями сдававшие ЕГЭ по истории справились существенно лучше, чем в прошлом году. Если в 2016 году задание 23 установило своеобразный антирекорд – средний уровень его решаемости составил всего 5 %, то в 2017 году с ним справились втрое больше выпускников. Рост показателей решаемости продемонстрирован и по заданиям 22 (умение использовать принципы структурно-функционального, </a:t>
            </a:r>
            <a:r>
              <a:rPr lang="ru-RU" dirty="0" err="1">
                <a:latin typeface="Tahoma" panose="020B0604030504040204" pitchFamily="34" charset="0"/>
                <a:ea typeface="Tahoma" panose="020B0604030504040204" pitchFamily="34" charset="0"/>
                <a:cs typeface="Tahoma" panose="020B0604030504040204" pitchFamily="34" charset="0"/>
              </a:rPr>
              <a:t>временнóго</a:t>
            </a:r>
            <a:r>
              <a:rPr lang="ru-RU" dirty="0">
                <a:latin typeface="Tahoma" panose="020B0604030504040204" pitchFamily="34" charset="0"/>
                <a:ea typeface="Tahoma" panose="020B0604030504040204" pitchFamily="34" charset="0"/>
                <a:cs typeface="Tahoma" panose="020B0604030504040204" pitchFamily="34" charset="0"/>
              </a:rPr>
              <a:t> и пространственного анализа при работе с источником), и – почти в два раза – по критерию К3 в задании 25 (умение охарактеризовать причинно-следственные связи в сочинении по выбранному историческому периоду). В последнем немаловажную роль сыграло уточнение требований по данному параметру сочинения. Если в прошлом году требовалось указать причинно-следственные связи между событиями рассматриваемого периода, то в 2017 г. это требование было заменено на следующее: «указать не менее двух причинно-следственных связей, характеризующих причины возникновения событий (явлений, процессов), происходивших в данный период». Несомненно, эта более корректная с точки зрения исторической науки формулировка задания оказала положительное влияние на уровень его решаемости.</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395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341" y="104375"/>
            <a:ext cx="9404723" cy="751968"/>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Пример:</a:t>
            </a:r>
          </a:p>
        </p:txBody>
      </p:sp>
      <p:sp>
        <p:nvSpPr>
          <p:cNvPr id="6" name="Прямоугольник 5"/>
          <p:cNvSpPr/>
          <p:nvPr/>
        </p:nvSpPr>
        <p:spPr>
          <a:xfrm>
            <a:off x="348341" y="1298126"/>
            <a:ext cx="11538857" cy="4893647"/>
          </a:xfrm>
          <a:prstGeom prst="rect">
            <a:avLst/>
          </a:prstGeom>
        </p:spPr>
        <p:txBody>
          <a:bodyPr wrap="square">
            <a:spAutoFit/>
          </a:bodyPr>
          <a:lstStyle/>
          <a:p>
            <a:r>
              <a:rPr lang="ru-RU" sz="2400" b="1" i="1" dirty="0">
                <a:latin typeface="Tahoma" panose="020B0604030504040204" pitchFamily="34" charset="0"/>
                <a:ea typeface="Tahoma" panose="020B0604030504040204" pitchFamily="34" charset="0"/>
                <a:cs typeface="Tahoma" panose="020B0604030504040204" pitchFamily="34" charset="0"/>
              </a:rPr>
              <a:t>Задание 23</a:t>
            </a:r>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В </a:t>
            </a:r>
            <a:r>
              <a:rPr lang="en-US" sz="2400" dirty="0">
                <a:latin typeface="Tahoma" panose="020B0604030504040204" pitchFamily="34" charset="0"/>
                <a:ea typeface="Tahoma" panose="020B0604030504040204" pitchFamily="34" charset="0"/>
                <a:cs typeface="Tahoma" panose="020B0604030504040204" pitchFamily="34" charset="0"/>
              </a:rPr>
              <a:t>XVIII </a:t>
            </a:r>
            <a:r>
              <a:rPr lang="ru-RU" sz="2400" dirty="0">
                <a:latin typeface="Tahoma" panose="020B0604030504040204" pitchFamily="34" charset="0"/>
                <a:ea typeface="Tahoma" panose="020B0604030504040204" pitchFamily="34" charset="0"/>
                <a:cs typeface="Tahoma" panose="020B0604030504040204" pitchFamily="34" charset="0"/>
              </a:rPr>
              <a:t>веке Османская империя располагала одной из самых сильных армий в мире. Несмотря на это, в двух войнах с Османской империей, которые велись в период правления Екатерины </a:t>
            </a:r>
            <a:r>
              <a:rPr lang="en-US" sz="2400" dirty="0">
                <a:latin typeface="Tahoma" panose="020B0604030504040204" pitchFamily="34" charset="0"/>
                <a:ea typeface="Tahoma" panose="020B0604030504040204" pitchFamily="34" charset="0"/>
                <a:cs typeface="Tahoma" panose="020B0604030504040204" pitchFamily="34" charset="0"/>
              </a:rPr>
              <a:t>II</a:t>
            </a:r>
            <a:r>
              <a:rPr lang="ru-RU" sz="2400" dirty="0">
                <a:latin typeface="Tahoma" panose="020B0604030504040204" pitchFamily="34" charset="0"/>
                <a:ea typeface="Tahoma" panose="020B0604030504040204" pitchFamily="34" charset="0"/>
                <a:cs typeface="Tahoma" panose="020B0604030504040204" pitchFamily="34" charset="0"/>
              </a:rPr>
              <a:t>, Россия одержала победы. Назовите любые три причины успехов русской армии в этих военных конфликтах. </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Анализируя ответы участников ЕГЭ на этот вариант задания, можно отметить, что типичные затруднения и ошибки при его выполнении были связаны с неумением показать факторы, относящиеся к разным сферам (внешне- и внутриполитической, социальной, экономической), повлиявшие на усиление военной мощи России и появившиеся (или проявившиеся) именно в правление Екатерины </a:t>
            </a:r>
            <a:r>
              <a:rPr lang="en-US" sz="2400" dirty="0">
                <a:latin typeface="Tahoma" panose="020B0604030504040204" pitchFamily="34" charset="0"/>
                <a:ea typeface="Tahoma" panose="020B0604030504040204" pitchFamily="34" charset="0"/>
                <a:cs typeface="Tahoma" panose="020B0604030504040204" pitchFamily="34" charset="0"/>
              </a:rPr>
              <a:t>II</a:t>
            </a:r>
            <a:r>
              <a:rPr lang="ru-RU" sz="2400" dirty="0">
                <a:latin typeface="Tahoma" panose="020B0604030504040204" pitchFamily="34" charset="0"/>
                <a:ea typeface="Tahoma" panose="020B0604030504040204" pitchFamily="34" charset="0"/>
                <a:cs typeface="Tahoma" panose="020B0604030504040204" pitchFamily="34" charset="0"/>
              </a:rPr>
              <a:t>. Расплывчатость, </a:t>
            </a:r>
            <a:r>
              <a:rPr lang="ru-RU" sz="2400" dirty="0" err="1">
                <a:latin typeface="Tahoma" panose="020B0604030504040204" pitchFamily="34" charset="0"/>
                <a:ea typeface="Tahoma" panose="020B0604030504040204" pitchFamily="34" charset="0"/>
                <a:cs typeface="Tahoma" panose="020B0604030504040204" pitchFamily="34" charset="0"/>
              </a:rPr>
              <a:t>анахронистичность</a:t>
            </a:r>
            <a:r>
              <a:rPr lang="ru-RU" sz="2400" dirty="0">
                <a:latin typeface="Tahoma" panose="020B0604030504040204" pitchFamily="34" charset="0"/>
                <a:ea typeface="Tahoma" panose="020B0604030504040204" pitchFamily="34" charset="0"/>
                <a:cs typeface="Tahoma" panose="020B0604030504040204" pitchFamily="34" charset="0"/>
              </a:rPr>
              <a:t> формулировок также стала типичным недостатком ответов.</a:t>
            </a:r>
          </a:p>
        </p:txBody>
      </p:sp>
    </p:spTree>
    <p:extLst>
      <p:ext uri="{BB962C8B-B14F-4D97-AF65-F5344CB8AC3E}">
        <p14:creationId xmlns:p14="http://schemas.microsoft.com/office/powerpoint/2010/main" val="425532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умения аргументировать собственную позицию с привлечением исторических знаний и представлять результаты историко-познавательной деятельности в свободной форме.</a:t>
            </a:r>
            <a:endParaRPr lang="ru-RU"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2305878"/>
            <a:ext cx="11504325" cy="4427431"/>
          </a:xfrm>
        </p:spPr>
        <p:txBody>
          <a:bodyPr>
            <a:noAutofit/>
          </a:bodyPr>
          <a:lstStyle/>
          <a:p>
            <a:r>
              <a:rPr lang="ru-RU" sz="2200" dirty="0">
                <a:latin typeface="Tahoma" panose="020B0604030504040204" pitchFamily="34" charset="0"/>
                <a:ea typeface="Tahoma" panose="020B0604030504040204" pitchFamily="34" charset="0"/>
                <a:cs typeface="Tahoma" panose="020B0604030504040204" pitchFamily="34" charset="0"/>
              </a:rPr>
              <a:t>Средний процент выполнения задания 24 (умение использовать исторические сведения для аргументации в ходе дискуссии) продолжает тенденцию к снижению. В 2017 году с этим заданием справились 37,3 % выпускников.</a:t>
            </a:r>
          </a:p>
          <a:p>
            <a:r>
              <a:rPr lang="ru-RU" sz="2200" dirty="0">
                <a:latin typeface="Tahoma" panose="020B0604030504040204" pitchFamily="34" charset="0"/>
                <a:ea typeface="Tahoma" panose="020B0604030504040204" pitchFamily="34" charset="0"/>
                <a:cs typeface="Tahoma" panose="020B0604030504040204" pitchFamily="34" charset="0"/>
              </a:rPr>
              <a:t>Типичные ошибки при выполнении этого задания в 2017 году объясняются не только уже ставшим традиционные непониманием выпускниками структуры аргумента. Часто в качестве аргументов они либо называют известные им даты, события, явления, никак не комментируя то, каким именно образом данные факты подтверждают или опровергают анализируемое суждение; либо, напротив, не указывая фактов, ограничиваются в ответе только предельно обобщенными суждениями. Ещё одним важным обстоятельством стало недостаточное владение исторической терминологией, неумение связать понятие/термин с конкретной исторической эпохой.</a:t>
            </a:r>
          </a:p>
        </p:txBody>
      </p:sp>
    </p:spTree>
    <p:extLst>
      <p:ext uri="{BB962C8B-B14F-4D97-AF65-F5344CB8AC3E}">
        <p14:creationId xmlns:p14="http://schemas.microsoft.com/office/powerpoint/2010/main" val="377129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341" y="104375"/>
            <a:ext cx="9404723" cy="751968"/>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Пример:</a:t>
            </a:r>
          </a:p>
        </p:txBody>
      </p:sp>
      <p:sp>
        <p:nvSpPr>
          <p:cNvPr id="6" name="Прямоугольник 5"/>
          <p:cNvSpPr/>
          <p:nvPr/>
        </p:nvSpPr>
        <p:spPr>
          <a:xfrm>
            <a:off x="348341" y="1225689"/>
            <a:ext cx="11538857" cy="5632311"/>
          </a:xfrm>
          <a:prstGeom prst="rect">
            <a:avLst/>
          </a:prstGeom>
        </p:spPr>
        <p:txBody>
          <a:bodyPr wrap="square">
            <a:spAutoFit/>
          </a:bodyPr>
          <a:lstStyle/>
          <a:p>
            <a:r>
              <a:rPr lang="ru-RU" sz="2000" b="1" i="1" dirty="0">
                <a:latin typeface="Tahoma" panose="020B0604030504040204" pitchFamily="34" charset="0"/>
                <a:ea typeface="Tahoma" panose="020B0604030504040204" pitchFamily="34" charset="0"/>
                <a:cs typeface="Tahoma" panose="020B0604030504040204" pitchFamily="34" charset="0"/>
              </a:rPr>
              <a:t>Задание 24</a:t>
            </a:r>
            <a:endParaRPr lang="ru-RU" sz="2000" dirty="0">
              <a:latin typeface="Tahoma" panose="020B0604030504040204" pitchFamily="34" charset="0"/>
              <a:ea typeface="Tahoma" panose="020B0604030504040204" pitchFamily="34" charset="0"/>
              <a:cs typeface="Tahoma" panose="020B0604030504040204" pitchFamily="34" charset="0"/>
            </a:endParaRPr>
          </a:p>
          <a:p>
            <a:r>
              <a:rPr lang="ru-RU" sz="2000" dirty="0">
                <a:latin typeface="Tahoma" panose="020B0604030504040204" pitchFamily="34" charset="0"/>
                <a:ea typeface="Tahoma" panose="020B0604030504040204" pitchFamily="34" charset="0"/>
                <a:cs typeface="Tahoma" panose="020B0604030504040204" pitchFamily="34" charset="0"/>
              </a:rPr>
              <a:t>В исторической науке существуют дискуссионные проблемы, по которым высказываются различные, часто противоречивые точки зрения. Ниже приведена одна из спорных точек зрения, существующих в исторической науке: «”Культурная революция” в СССР способствовала поступательному развитию духовной сферы общества».</a:t>
            </a:r>
          </a:p>
          <a:p>
            <a:r>
              <a:rPr lang="ru-RU" sz="2000" dirty="0">
                <a:latin typeface="Tahoma" panose="020B0604030504040204" pitchFamily="34" charset="0"/>
                <a:ea typeface="Tahoma" panose="020B0604030504040204" pitchFamily="34" charset="0"/>
                <a:cs typeface="Tahoma" panose="020B0604030504040204" pitchFamily="34" charset="0"/>
              </a:rPr>
              <a:t>Используя исторические знания, приведите два аргумента, которыми можно подтвердить данную точку зрения, и два аргумента, которыми можно опровергнуть её. При изложении аргументов обязательно используйте исторические факты.</a:t>
            </a:r>
          </a:p>
          <a:p>
            <a:endParaRPr lang="ru-RU" sz="2000" dirty="0">
              <a:latin typeface="Tahoma" panose="020B0604030504040204" pitchFamily="34" charset="0"/>
              <a:ea typeface="Tahoma" panose="020B0604030504040204" pitchFamily="34" charset="0"/>
              <a:cs typeface="Tahoma" panose="020B0604030504040204" pitchFamily="34" charset="0"/>
            </a:endParaRPr>
          </a:p>
          <a:p>
            <a:r>
              <a:rPr lang="ru-RU" sz="2000" dirty="0">
                <a:latin typeface="Tahoma" panose="020B0604030504040204" pitchFamily="34" charset="0"/>
                <a:ea typeface="Tahoma" panose="020B0604030504040204" pitchFamily="34" charset="0"/>
                <a:cs typeface="Tahoma" panose="020B0604030504040204" pitchFamily="34" charset="0"/>
              </a:rPr>
              <a:t>Типичной ошибкой при выполнении данного задания стало приведение только фактов, например, «Усиление в СССР цензуры», «Высылка за рубеж деятелей культуры» не сопровождавшееся пояснениями, как именно эти мероприятия влияли на духовную сферу общества. Но, пожалуй, самой распространенной ошибкой стало отнесение понятия «культурная революция» к неверному историческому периоду – 1950-м, 1960-м, а то и к 1970-м годам. Это обстоятельство, рассмотренное в общем контексте типичных ошибок, снова и снова указывает на непонимание выпускниками специфики конкретных исторических эпох, на механическое запоминание ими имён, дат, терминов при растущей нечувствительности к «духу исторического времени».</a:t>
            </a:r>
          </a:p>
        </p:txBody>
      </p:sp>
    </p:spTree>
    <p:extLst>
      <p:ext uri="{BB962C8B-B14F-4D97-AF65-F5344CB8AC3E}">
        <p14:creationId xmlns:p14="http://schemas.microsoft.com/office/powerpoint/2010/main" val="2131893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207818"/>
            <a:ext cx="10063452" cy="720436"/>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Историческое сочинение</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260764"/>
            <a:ext cx="11504325" cy="5472545"/>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Впервые введенное в прошлом году историческое сочинение продемонстрировало весьма противоречивые результаты. Результаты хуже прошлогодних были показаны по критериям К2 (указание исторических личностей и их ролей в названных в сочинении событиях (процессах, явлениях)), К4 (указание влияния событий (процессов, явлений) на дальнейшую историю России) и К6 (наличие/отсутствие фактических ошибок): проценты выполнения – 43,2, 37,7 и 31 соответственно. Причина данной ситуации в том, что выполнение требований именно этих критериев предполагает точное знание исторических фактов и умение правильно ими оперировать в рассуждениях. Результаты выполнения задания 25 по остальным критериям несколько лучше, чем в прошлом году. </a:t>
            </a:r>
          </a:p>
          <a:p>
            <a:r>
              <a:rPr lang="ru-RU" sz="2400" dirty="0">
                <a:latin typeface="Tahoma" panose="020B0604030504040204" pitchFamily="34" charset="0"/>
                <a:ea typeface="Tahoma" panose="020B0604030504040204" pitchFamily="34" charset="0"/>
                <a:cs typeface="Tahoma" panose="020B0604030504040204" pitchFamily="34" charset="0"/>
              </a:rPr>
              <a:t>Кроме того, сохраняется тенденция, наметившаяся в прошлые годы: ответы учеников в заключительном задании КИМ ЕГЭ становятся более многословными, но хуже структурированными. </a:t>
            </a:r>
          </a:p>
        </p:txBody>
      </p:sp>
    </p:spTree>
    <p:extLst>
      <p:ext uri="{BB962C8B-B14F-4D97-AF65-F5344CB8AC3E}">
        <p14:creationId xmlns:p14="http://schemas.microsoft.com/office/powerpoint/2010/main" val="246102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207818"/>
            <a:ext cx="10063452" cy="720436"/>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Историческое сочинение</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260764"/>
            <a:ext cx="11504325" cy="5472545"/>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В историческом сочинении типичной ошибкой стало неупорядоченное изложение разнородного фактического материала, подмена аналитического изложения описательностью или просто называнием известных исторических фактов без установления каких-либо связей между ними. </a:t>
            </a:r>
          </a:p>
          <a:p>
            <a:r>
              <a:rPr lang="ru-RU" sz="2400" dirty="0">
                <a:latin typeface="Tahoma" panose="020B0604030504040204" pitchFamily="34" charset="0"/>
                <a:ea typeface="Tahoma" panose="020B0604030504040204" pitchFamily="34" charset="0"/>
                <a:cs typeface="Tahoma" panose="020B0604030504040204" pitchFamily="34" charset="0"/>
              </a:rPr>
              <a:t>Начинает усматриваться и другая проблема, ранее характерная исключительно для школьного экзамена по литературе: собственную характеристику выбранной эпохи некоторые выпускники уже начали подменять заранее подготовленным, стандартизированным, заученным набором формул, формально отвечающим всем требованиям задания. Стоит ли ожидать в ближайшем будущем массового воспроизведения на экзамене однотипных текстов из сборников наподобие «Сто лучших сочинений по истории»? Время покажет.</a:t>
            </a:r>
          </a:p>
        </p:txBody>
      </p:sp>
    </p:spTree>
    <p:extLst>
      <p:ext uri="{BB962C8B-B14F-4D97-AF65-F5344CB8AC3E}">
        <p14:creationId xmlns:p14="http://schemas.microsoft.com/office/powerpoint/2010/main" val="106659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207818"/>
            <a:ext cx="10063452" cy="720436"/>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Выводы:</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260764"/>
            <a:ext cx="11504325" cy="5472545"/>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Нельзя считать достаточным уровень усвоения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истории культуры России</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исторической географии</a:t>
            </a:r>
            <a:r>
              <a:rPr lang="ru-RU" sz="2400" dirty="0">
                <a:latin typeface="Tahoma" panose="020B0604030504040204" pitchFamily="34" charset="0"/>
                <a:ea typeface="Tahoma" panose="020B0604030504040204" pitchFamily="34" charset="0"/>
                <a:cs typeface="Tahoma" panose="020B0604030504040204" pitchFamily="34" charset="0"/>
              </a:rPr>
              <a:t>, содержательных элементов курса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всеобщей истории</a:t>
            </a:r>
            <a:r>
              <a:rPr lang="ru-RU" sz="2400" dirty="0">
                <a:latin typeface="Tahoma" panose="020B0604030504040204" pitchFamily="34" charset="0"/>
                <a:ea typeface="Tahoma" panose="020B0604030504040204" pitchFamily="34" charset="0"/>
                <a:cs typeface="Tahoma" panose="020B0604030504040204" pitchFamily="34" charset="0"/>
              </a:rPr>
              <a:t>, а также умений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устанавливать</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причинно-следственные связи </a:t>
            </a:r>
            <a:r>
              <a:rPr lang="ru-RU" sz="2400" dirty="0">
                <a:latin typeface="Tahoma" panose="020B0604030504040204" pitchFamily="34" charset="0"/>
                <a:ea typeface="Tahoma" panose="020B0604030504040204" pitchFamily="34" charset="0"/>
                <a:cs typeface="Tahoma" panose="020B0604030504040204" pitchFamily="34" charset="0"/>
              </a:rPr>
              <a:t>между историческими событиями и явлениями,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формулировать аргументы</a:t>
            </a:r>
            <a:r>
              <a:rPr lang="ru-RU" sz="2400" dirty="0">
                <a:latin typeface="Tahoma" panose="020B0604030504040204" pitchFamily="34" charset="0"/>
                <a:ea typeface="Tahoma" panose="020B0604030504040204" pitchFamily="34" charset="0"/>
                <a:cs typeface="Tahoma" panose="020B0604030504040204" pitchFamily="34" charset="0"/>
              </a:rPr>
              <a:t> в дискуссии на основе усвоенных исторических знаний.</a:t>
            </a:r>
          </a:p>
          <a:p>
            <a:r>
              <a:rPr lang="ru-RU" sz="2400" dirty="0">
                <a:latin typeface="Tahoma" panose="020B0604030504040204" pitchFamily="34" charset="0"/>
                <a:ea typeface="Tahoma" panose="020B0604030504040204" pitchFamily="34" charset="0"/>
                <a:cs typeface="Tahoma" panose="020B0604030504040204" pitchFamily="34" charset="0"/>
              </a:rPr>
              <a:t>Основным предложением по возможным направлениям совершенствования организации и методики обучения школьников по-прежнему остаётся установление самой тесной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связи между изучаемым историческим материалом и формированием умений и навыков по его активному практическому применению </a:t>
            </a:r>
            <a:r>
              <a:rPr lang="ru-RU" sz="2400" dirty="0">
                <a:latin typeface="Tahoma" panose="020B0604030504040204" pitchFamily="34" charset="0"/>
                <a:ea typeface="Tahoma" panose="020B0604030504040204" pitchFamily="34" charset="0"/>
                <a:cs typeface="Tahoma" panose="020B0604030504040204" pitchFamily="34" charset="0"/>
              </a:rPr>
              <a:t>(чтение и анализ исторических документов, составление характеристик исторических деятелей, написание кратких эссе и исторических сочинений, самостоятельная работа с иллюстративным и картографическим материалом, подбор аргументов в подтверждение или опровержение той или иной точки зрения).</a:t>
            </a:r>
          </a:p>
        </p:txBody>
      </p:sp>
    </p:spTree>
    <p:extLst>
      <p:ext uri="{BB962C8B-B14F-4D97-AF65-F5344CB8AC3E}">
        <p14:creationId xmlns:p14="http://schemas.microsoft.com/office/powerpoint/2010/main" val="868499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207818"/>
            <a:ext cx="10063452" cy="720436"/>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Рекомендации:</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260764"/>
            <a:ext cx="11504325" cy="5472545"/>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особое внимание необходимо уделять развитию навыков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аналитического чтения исторических документов, научных текстов </a:t>
            </a:r>
            <a:r>
              <a:rPr lang="ru-RU" sz="2400" dirty="0">
                <a:latin typeface="Tahoma" panose="020B0604030504040204" pitchFamily="34" charset="0"/>
                <a:ea typeface="Tahoma" panose="020B0604030504040204" pitchFamily="34" charset="0"/>
                <a:cs typeface="Tahoma" panose="020B0604030504040204" pitchFamily="34" charset="0"/>
              </a:rPr>
              <a:t>доступного для учащихся уровня;</a:t>
            </a:r>
          </a:p>
          <a:p>
            <a:r>
              <a:rPr lang="ru-RU" sz="2400" dirty="0">
                <a:latin typeface="Tahoma" panose="020B0604030504040204" pitchFamily="34" charset="0"/>
                <a:ea typeface="Tahoma" panose="020B0604030504040204" pitchFamily="34" charset="0"/>
                <a:cs typeface="Tahoma" panose="020B0604030504040204" pitchFamily="34" charset="0"/>
              </a:rPr>
              <a:t>развитие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ассоциативных и контекстуальных связей </a:t>
            </a:r>
            <a:r>
              <a:rPr lang="ru-RU" sz="2400" dirty="0">
                <a:latin typeface="Tahoma" panose="020B0604030504040204" pitchFamily="34" charset="0"/>
                <a:ea typeface="Tahoma" panose="020B0604030504040204" pitchFamily="34" charset="0"/>
                <a:cs typeface="Tahoma" panose="020B0604030504040204" pitchFamily="34" charset="0"/>
              </a:rPr>
              <a:t>при освоении исторического материала: чем больше фактов, имен, явлений, процессов, терминов и т.д. оказываются задействованными в таких связях, тем лучше выполняются задания;</a:t>
            </a:r>
          </a:p>
          <a:p>
            <a:r>
              <a:rPr lang="ru-RU" sz="2400" dirty="0">
                <a:latin typeface="Tahoma" panose="020B0604030504040204" pitchFamily="34" charset="0"/>
                <a:ea typeface="Tahoma" panose="020B0604030504040204" pitchFamily="34" charset="0"/>
                <a:cs typeface="Tahoma" panose="020B0604030504040204" pitchFamily="34" charset="0"/>
              </a:rPr>
              <a:t>выполнение заданий на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проверку знания фактов истории культуры</a:t>
            </a:r>
            <a:r>
              <a:rPr lang="ru-RU" sz="2400" dirty="0">
                <a:latin typeface="Tahoma" panose="020B0604030504040204" pitchFamily="34" charset="0"/>
                <a:ea typeface="Tahoma" panose="020B0604030504040204" pitchFamily="34" charset="0"/>
                <a:cs typeface="Tahoma" panose="020B0604030504040204" pitchFamily="34" charset="0"/>
              </a:rPr>
              <a:t>. Значительно лучше усваиваются те факты, которые связаны с социальным опытом учащихся, с освоением ими </a:t>
            </a:r>
            <a:r>
              <a:rPr lang="ru-RU" sz="2400" dirty="0" err="1">
                <a:latin typeface="Tahoma" panose="020B0604030504040204" pitchFamily="34" charset="0"/>
                <a:ea typeface="Tahoma" panose="020B0604030504040204" pitchFamily="34" charset="0"/>
                <a:cs typeface="Tahoma" panose="020B0604030504040204" pitchFamily="34" charset="0"/>
              </a:rPr>
              <a:t>межпредметных</a:t>
            </a:r>
            <a:r>
              <a:rPr lang="ru-RU" sz="2400" dirty="0">
                <a:latin typeface="Tahoma" panose="020B0604030504040204" pitchFamily="34" charset="0"/>
                <a:ea typeface="Tahoma" panose="020B0604030504040204" pitchFamily="34" charset="0"/>
                <a:cs typeface="Tahoma" panose="020B0604030504040204" pitchFamily="34" charset="0"/>
              </a:rPr>
              <a:t> связей (с курсом литературы, географии, мировой художественной культуры, посещением музеев, просмотром фильмов и телепередач);</a:t>
            </a:r>
          </a:p>
        </p:txBody>
      </p:sp>
    </p:spTree>
    <p:extLst>
      <p:ext uri="{BB962C8B-B14F-4D97-AF65-F5344CB8AC3E}">
        <p14:creationId xmlns:p14="http://schemas.microsoft.com/office/powerpoint/2010/main" val="73215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207818"/>
            <a:ext cx="10063452" cy="720436"/>
          </a:xfrm>
        </p:spPr>
        <p:txBody>
          <a:bodyPr/>
          <a:lstStyle/>
          <a:p>
            <a:r>
              <a:rPr lang="ru-RU"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Рекомендации:</a:t>
            </a:r>
            <a:endParaRPr lang="ru-RU"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260764"/>
            <a:ext cx="11504325" cy="5472545"/>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большую роль в успешном выполнении заданий базового и повышенного уровня сложности играет </a:t>
            </a:r>
            <a:r>
              <a:rPr lang="ru-RU" sz="2400" dirty="0" err="1">
                <a:latin typeface="Tahoma" panose="020B0604030504040204" pitchFamily="34" charset="0"/>
                <a:ea typeface="Tahoma" panose="020B0604030504040204" pitchFamily="34" charset="0"/>
                <a:cs typeface="Tahoma" panose="020B0604030504040204" pitchFamily="34" charset="0"/>
              </a:rPr>
              <a:t>сформированность</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умений работать с исторической картой и иллюстративным материалом</a:t>
            </a:r>
            <a:r>
              <a:rPr lang="ru-RU" sz="2400" dirty="0">
                <a:latin typeface="Tahoma" panose="020B0604030504040204" pitchFamily="34" charset="0"/>
                <a:ea typeface="Tahoma" panose="020B0604030504040204" pitchFamily="34" charset="0"/>
                <a:cs typeface="Tahoma" panose="020B0604030504040204" pitchFamily="34" charset="0"/>
              </a:rPr>
              <a:t>, что предполагает большее использование при изучении истории визуальных и картографических источников (которые сейчас практически общедоступны благодаря распространению Интернета);</a:t>
            </a:r>
          </a:p>
          <a:p>
            <a:r>
              <a:rPr lang="ru-RU" sz="2400" dirty="0">
                <a:latin typeface="Tahoma" panose="020B0604030504040204" pitchFamily="34" charset="0"/>
                <a:ea typeface="Tahoma" panose="020B0604030504040204" pitchFamily="34" charset="0"/>
                <a:cs typeface="Tahoma" panose="020B0604030504040204" pitchFamily="34" charset="0"/>
              </a:rPr>
              <a:t>большую роль при выполнении заданий ЕГЭ является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внимательность выпускников</a:t>
            </a:r>
            <a:r>
              <a:rPr lang="ru-RU" sz="2400" dirty="0">
                <a:latin typeface="Tahoma" panose="020B0604030504040204" pitchFamily="34" charset="0"/>
                <a:ea typeface="Tahoma" panose="020B0604030504040204" pitchFamily="34" charset="0"/>
                <a:cs typeface="Tahoma" panose="020B0604030504040204" pitchFamily="34" charset="0"/>
              </a:rPr>
              <a:t>. В данном случае речь идет не только о внимательности при написании ответа, но и о внимательности при чтении самой формулировки задания; необходимо </a:t>
            </a:r>
            <a:r>
              <a:rPr lang="ru-RU" sz="2400" dirty="0">
                <a:solidFill>
                  <a:srgbClr val="FFC000"/>
                </a:solidFill>
                <a:latin typeface="Tahoma" panose="020B0604030504040204" pitchFamily="34" charset="0"/>
                <a:ea typeface="Tahoma" panose="020B0604030504040204" pitchFamily="34" charset="0"/>
                <a:cs typeface="Tahoma" panose="020B0604030504040204" pitchFamily="34" charset="0"/>
              </a:rPr>
              <a:t>вырабатывать умение отвечать точно на поставленный вопрос</a:t>
            </a:r>
            <a:r>
              <a:rPr lang="ru-RU"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91988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052" name="Picture 7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3" name="Picture 7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4" name="Oval 7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55" name="Picture 7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56" name="Picture 7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57" name="Rectangle 8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2AA0B226-77A1-429B-A56A-E451F33EF6EB}"/>
              </a:ext>
            </a:extLst>
          </p:cNvPr>
          <p:cNvSpPr>
            <a:spLocks noGrp="1"/>
          </p:cNvSpPr>
          <p:nvPr>
            <p:ph type="title"/>
          </p:nvPr>
        </p:nvSpPr>
        <p:spPr>
          <a:xfrm>
            <a:off x="7400518" y="1447800"/>
            <a:ext cx="4143781" cy="3096987"/>
          </a:xfrm>
        </p:spPr>
        <p:txBody>
          <a:bodyPr vert="horz" lIns="91440" tIns="45720" rIns="91440" bIns="45720" rtlCol="0" anchor="b">
            <a:normAutofit/>
          </a:bodyPr>
          <a:lstStyle/>
          <a:p>
            <a:pPr>
              <a:lnSpc>
                <a:spcPct val="90000"/>
              </a:lnSpc>
            </a:pP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Издания</a:t>
            </a:r>
            <a:r>
              <a:rPr lang="ru-RU"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АО ИОО</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рекомендуемые</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для</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подготовки</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ru-RU"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 ЕГЭ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по</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истории</a:t>
            </a:r>
            <a:endPar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058" name="Rectangle 82">
            <a:extLst>
              <a:ext uri="{FF2B5EF4-FFF2-40B4-BE49-F238E27FC236}">
                <a16:creationId xmlns:a16="http://schemas.microsoft.com/office/drawing/2014/main" id="{D3D66174-B930-4730-8FB0-7A8F71EF4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60" name="Freeform 5">
            <a:extLst>
              <a:ext uri="{FF2B5EF4-FFF2-40B4-BE49-F238E27FC236}">
                <a16:creationId xmlns:a16="http://schemas.microsoft.com/office/drawing/2014/main" id="{85ADB349-3AC9-4628-9CE6-24B104518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Объект 5">
            <a:extLst>
              <a:ext uri="{FF2B5EF4-FFF2-40B4-BE49-F238E27FC236}">
                <a16:creationId xmlns:a16="http://schemas.microsoft.com/office/drawing/2014/main" id="{D838BE2D-2F96-43AD-ABA6-08A7E659DE20}"/>
              </a:ext>
            </a:extLst>
          </p:cNvPr>
          <p:cNvPicPr>
            <a:picLocks noGrp="1" noChangeAspect="1"/>
          </p:cNvPicPr>
          <p:nvPr>
            <p:ph sz="half" idx="1"/>
          </p:nvPr>
        </p:nvPicPr>
        <p:blipFill>
          <a:blip r:embed="rId7"/>
          <a:stretch>
            <a:fillRect/>
          </a:stretch>
        </p:blipFill>
        <p:spPr>
          <a:xfrm>
            <a:off x="127235" y="190532"/>
            <a:ext cx="2059689" cy="2942411"/>
          </a:xfrm>
          <a:prstGeom prst="rect">
            <a:avLst/>
          </a:prstGeom>
          <a:effectLst/>
        </p:spPr>
      </p:pic>
      <p:pic>
        <p:nvPicPr>
          <p:cNvPr id="4" name="Рисунок 3">
            <a:extLst>
              <a:ext uri="{FF2B5EF4-FFF2-40B4-BE49-F238E27FC236}">
                <a16:creationId xmlns:a16="http://schemas.microsoft.com/office/drawing/2014/main" id="{4A1C8657-A223-4702-8745-FFF7EAD35A01}"/>
              </a:ext>
            </a:extLst>
          </p:cNvPr>
          <p:cNvPicPr>
            <a:picLocks noChangeAspect="1"/>
          </p:cNvPicPr>
          <p:nvPr/>
        </p:nvPicPr>
        <p:blipFill rotWithShape="1">
          <a:blip r:embed="rId8"/>
          <a:srcRect t="2542"/>
          <a:stretch/>
        </p:blipFill>
        <p:spPr>
          <a:xfrm>
            <a:off x="4556761" y="3819915"/>
            <a:ext cx="2066307" cy="2956509"/>
          </a:xfrm>
          <a:prstGeom prst="rect">
            <a:avLst/>
          </a:prstGeom>
          <a:ln>
            <a:solidFill>
              <a:schemeClr val="bg1"/>
            </a:solidFill>
          </a:ln>
          <a:effectLst/>
        </p:spPr>
      </p:pic>
      <p:pic>
        <p:nvPicPr>
          <p:cNvPr id="2050" name="Picture 2" descr="https://pp.userapi.com/c840525/v840525828/7bbaf/IXAjhsuxzcc.jpg">
            <a:extLst>
              <a:ext uri="{FF2B5EF4-FFF2-40B4-BE49-F238E27FC236}">
                <a16:creationId xmlns:a16="http://schemas.microsoft.com/office/drawing/2014/main" id="{C47D9953-8D18-4DC2-BEB4-36B893689E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994" y="1950744"/>
            <a:ext cx="2069556" cy="295651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3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161773"/>
            <a:ext cx="9404723" cy="808046"/>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Изменения в КИМ:</a:t>
            </a:r>
          </a:p>
        </p:txBody>
      </p:sp>
      <p:sp>
        <p:nvSpPr>
          <p:cNvPr id="3" name="Объект 2"/>
          <p:cNvSpPr>
            <a:spLocks noGrp="1"/>
          </p:cNvSpPr>
          <p:nvPr>
            <p:ph idx="1"/>
          </p:nvPr>
        </p:nvSpPr>
        <p:spPr>
          <a:xfrm>
            <a:off x="332509" y="1288473"/>
            <a:ext cx="11526981" cy="5389418"/>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Каждый вариант экзаменационной работы включал в себя 25 заданий и состоял из двух частей. </a:t>
            </a:r>
          </a:p>
          <a:p>
            <a:r>
              <a:rPr lang="ru-RU" sz="2400" dirty="0">
                <a:latin typeface="Tahoma" panose="020B0604030504040204" pitchFamily="34" charset="0"/>
                <a:ea typeface="Tahoma" panose="020B0604030504040204" pitchFamily="34" charset="0"/>
                <a:cs typeface="Tahoma" panose="020B0604030504040204" pitchFamily="34" charset="0"/>
              </a:rPr>
              <a:t>Впервые из КИМ по истории была убрана собственно тестовая часть (задания с выбором ответа). </a:t>
            </a:r>
          </a:p>
          <a:p>
            <a:r>
              <a:rPr lang="ru-RU" sz="2400" dirty="0">
                <a:latin typeface="Tahoma" panose="020B0604030504040204" pitchFamily="34" charset="0"/>
                <a:ea typeface="Tahoma" panose="020B0604030504040204" pitchFamily="34" charset="0"/>
                <a:cs typeface="Tahoma" panose="020B0604030504040204" pitchFamily="34" charset="0"/>
              </a:rPr>
              <a:t>В результате в часть 1 были включены 19 заданий с открытым кратким ответом, в том числе: задания на выбор и запись правильных ответов из предложенного перечня ответов; задания на определение последовательности расположения данных элементов; задания на установление соответствия элементов, данных в нескольких информационных рядах; задания на определение по указанным признакам и запись в виде слова (словосочетания) термина, названия, имени, века, года и т.п.</a:t>
            </a:r>
          </a:p>
        </p:txBody>
      </p:sp>
    </p:spTree>
    <p:extLst>
      <p:ext uri="{BB962C8B-B14F-4D97-AF65-F5344CB8AC3E}">
        <p14:creationId xmlns:p14="http://schemas.microsoft.com/office/powerpoint/2010/main" val="319496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052" name="Picture 7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3" name="Picture 7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4" name="Oval 7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55" name="Picture 7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56" name="Picture 7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57" name="Rectangle 8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2AA0B226-77A1-429B-A56A-E451F33EF6EB}"/>
              </a:ext>
            </a:extLst>
          </p:cNvPr>
          <p:cNvSpPr>
            <a:spLocks noGrp="1"/>
          </p:cNvSpPr>
          <p:nvPr>
            <p:ph type="title"/>
          </p:nvPr>
        </p:nvSpPr>
        <p:spPr>
          <a:xfrm>
            <a:off x="7400518" y="1447800"/>
            <a:ext cx="4143781" cy="3096987"/>
          </a:xfrm>
        </p:spPr>
        <p:txBody>
          <a:bodyPr vert="horz" lIns="91440" tIns="45720" rIns="91440" bIns="45720" rtlCol="0" anchor="b">
            <a:normAutofit/>
          </a:bodyPr>
          <a:lstStyle/>
          <a:p>
            <a:pPr>
              <a:lnSpc>
                <a:spcPct val="90000"/>
              </a:lnSpc>
            </a:pPr>
            <a:r>
              <a:rPr lang="ru-RU"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Книги издательства «Легион»</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рекомендуемые</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для</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подготовки</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ru-RU"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 ЕГЭ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по</a:t>
            </a:r>
            <a:r>
              <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истории</a:t>
            </a:r>
            <a:endParaRPr lang="en-US" sz="3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058" name="Rectangle 82">
            <a:extLst>
              <a:ext uri="{FF2B5EF4-FFF2-40B4-BE49-F238E27FC236}">
                <a16:creationId xmlns:a16="http://schemas.microsoft.com/office/drawing/2014/main" id="{D3D66174-B930-4730-8FB0-7A8F71EF4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60" name="Freeform 5">
            <a:extLst>
              <a:ext uri="{FF2B5EF4-FFF2-40B4-BE49-F238E27FC236}">
                <a16:creationId xmlns:a16="http://schemas.microsoft.com/office/drawing/2014/main" id="{85ADB349-3AC9-4628-9CE6-24B104518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074" name="Picture 2" descr="ÐÑÑÐ¾ÑÐ¸Ñ. ÐÐÐ­. ÐÑÑÐ¾ÑÐ¸ÑÐµÑÐºÐ¾Ðµ ÑÐ¾ÑÐ¸Ð½ÐµÐ½Ð¸Ðµ. Ð¢ÐµÑÑÐ°Ð´Ñ-ÑÑÐµÐ½Ð°Ð¶ÐµÑ. 2-Ðµ Ð¸Ð·Ð´.">
            <a:extLst>
              <a:ext uri="{FF2B5EF4-FFF2-40B4-BE49-F238E27FC236}">
                <a16:creationId xmlns:a16="http://schemas.microsoft.com/office/drawing/2014/main" id="{D210B851-AAF4-4286-8F84-EB17FA7CF9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44" y="146313"/>
            <a:ext cx="2228022" cy="315636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ÐÑÑÐ¾ÑÐ¸Ñ ÑÐ°Ð·Ð²Ð¸ÑÐ¸Ñ ÑÐ¾ÑÑÐ¸Ð¹ÑÐºÐ¾Ð¹ ÐºÑÐ»ÑÑÑÑÑ. ÐÐÐ­.10-11 ÐºÐ». 6-Ðµ Ð¸Ð·Ð´">
            <a:extLst>
              <a:ext uri="{FF2B5EF4-FFF2-40B4-BE49-F238E27FC236}">
                <a16:creationId xmlns:a16="http://schemas.microsoft.com/office/drawing/2014/main" id="{FEB82D64-C62B-45D3-A933-A424852329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145" y="139285"/>
            <a:ext cx="2228022" cy="315636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ÐÑÑÐ¾ÑÐ¸Ñ. ÐÐÐ­. ÐÐ°ÑÑÐ¾Ð³ÑÐ°ÑÐ¸ÑÐµÑÐºÐ¸Ð¹ Ð¿ÑÐ°ÐºÑÐ¸ÐºÑÐ¼: ÑÐµÑÑÐ°Ð´Ñ-ÑÑÐµÐ½Ð°Ð¶ÑÑ. 10-11-Ðµ ÐºÐ»Ð°ÑÑÑ.">
            <a:extLst>
              <a:ext uri="{FF2B5EF4-FFF2-40B4-BE49-F238E27FC236}">
                <a16:creationId xmlns:a16="http://schemas.microsoft.com/office/drawing/2014/main" id="{6A4EE399-A542-4620-BBE6-9840433B6E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472" y="3428999"/>
            <a:ext cx="2219325" cy="32385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80" name="Picture 8" descr="ÐÑÑÐ¾ÑÐ¸Ñ. ÐÐÐ­. 10-11-Ðµ ÐºÐ»Ð°ÑÑÑ. ÐÑÐ°ÐºÑÐ¸ÐºÑÐ¼ Ð¿Ð¾ ÑÐ°Ð±Ð¾ÑÐµ Ñ Ð¸Ð»Ð»ÑÑÑÑÐ°ÑÐ¸Ð²Ð½ÑÐ¼ Ð¼Ð°ÑÐµÑÐ¸Ð°Ð»Ð¾Ð¼. Ð¢ÐµÑÑÐ°Ð´Ñ-ÑÑÐµÐ½Ð°Ð¶ÑÑ. ">
            <a:extLst>
              <a:ext uri="{FF2B5EF4-FFF2-40B4-BE49-F238E27FC236}">
                <a16:creationId xmlns:a16="http://schemas.microsoft.com/office/drawing/2014/main" id="{E9FEC371-FF13-4F83-9BFA-98EEFF2FEE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2571" y="3428999"/>
            <a:ext cx="2238375" cy="32385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82" name="Picture 10" descr="ÐÑÑÐ¾ÑÐ¸Ñ. ÐÐÐ­. Ð¢ÐµÐ¼Ð°ÑÐ¸ÑÐµÑÐºÐ¸Ðµ Ð·Ð°Ð´Ð°Ð½Ð¸Ñ Ð²ÑÑÐ¾ÐºÐ¾Ð³Ð¾ ÑÑÐ¾Ð²Ð½Ñ ÑÐ»Ð¾Ð¶Ð½Ð¾ÑÑÐ¸. 8-Ðµ Ð¸Ð·Ð´.">
            <a:extLst>
              <a:ext uri="{FF2B5EF4-FFF2-40B4-BE49-F238E27FC236}">
                <a16:creationId xmlns:a16="http://schemas.microsoft.com/office/drawing/2014/main" id="{F687B04E-58D8-40D7-AAD7-8E9E943BDC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0428" y="135225"/>
            <a:ext cx="2228022" cy="315636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84" name="Picture 12" descr="ÐÑÑÐ¾ÑÐ¸Ñ. ÐÐÐ­. 10-11 ÐºÐ»Ð°ÑÑ. ÐÐ½Ð°Ð»Ð¸Ð· Ð¸ÑÑÐ¾ÑÐ¸ÑÐµÑÐºÐ¾Ð³Ð¾ Ð¸ÑÑÐ¾ÑÐ½Ð¸ÐºÐ°. 9-Ðµ Ð¸Ð·Ð´.">
            <a:extLst>
              <a:ext uri="{FF2B5EF4-FFF2-40B4-BE49-F238E27FC236}">
                <a16:creationId xmlns:a16="http://schemas.microsoft.com/office/drawing/2014/main" id="{E3C1A133-F4F4-42AF-9612-90B26298F1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1036" y="3452805"/>
            <a:ext cx="2269573" cy="3214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8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161773"/>
            <a:ext cx="9404723" cy="808046"/>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Изменения в КИМ:</a:t>
            </a:r>
          </a:p>
        </p:txBody>
      </p:sp>
      <p:sp>
        <p:nvSpPr>
          <p:cNvPr id="3" name="Объект 2"/>
          <p:cNvSpPr>
            <a:spLocks noGrp="1"/>
          </p:cNvSpPr>
          <p:nvPr>
            <p:ph idx="1"/>
          </p:nvPr>
        </p:nvSpPr>
        <p:spPr>
          <a:xfrm>
            <a:off x="332509" y="1288473"/>
            <a:ext cx="11526981" cy="5389418"/>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Часть 2 содержала 6 заданий с развёрнутым ответом, выявляющих и оценивающих освоение выпускниками различных комплексных умений. Задания 20-24 остались неизменными по сравнению с прошлым годом: 20–22 – комплекс заданий, связанных с анализом исторического источника (проведение атрибуции источника; извлечение информации; привлечение исторических знаний для анализа проблематики источника, позиции автора); 23 – задание, связанное с анализом какой-либо исторической проблемы, ситуации; 24 – анализ исторических версий и оценок, аргументация различных точек зрения с привлечением знаний курса.</a:t>
            </a:r>
          </a:p>
          <a:p>
            <a:r>
              <a:rPr lang="ru-RU" sz="2400" dirty="0">
                <a:latin typeface="Tahoma" panose="020B0604030504040204" pitchFamily="34" charset="0"/>
                <a:ea typeface="Tahoma" panose="020B0604030504040204" pitchFamily="34" charset="0"/>
                <a:cs typeface="Tahoma" panose="020B0604030504040204" pitchFamily="34" charset="0"/>
              </a:rPr>
              <a:t>В 2016 году в КИМ впервые было включено задание, предполагавшее написание исторического сочинения (задание 25). Выпускник имел возможность выбрать один из предложенных трёх периодов истории России и продемонстрировать свои знания и умения на наиболее знакомом ему историческом материале.</a:t>
            </a:r>
          </a:p>
        </p:txBody>
      </p:sp>
    </p:spTree>
    <p:extLst>
      <p:ext uri="{BB962C8B-B14F-4D97-AF65-F5344CB8AC3E}">
        <p14:creationId xmlns:p14="http://schemas.microsoft.com/office/powerpoint/2010/main" val="145172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180109"/>
            <a:ext cx="10086109" cy="831273"/>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Результаты выполнения части 1</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858382117"/>
              </p:ext>
            </p:extLst>
          </p:nvPr>
        </p:nvGraphicFramePr>
        <p:xfrm>
          <a:off x="332509" y="1274618"/>
          <a:ext cx="11526982" cy="5472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53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знание фактического материала</a:t>
            </a:r>
            <a:endParaRPr lang="ru-RU"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Средний процент выполнения этих заданий оказался выше, чем в прошлом году и составил 46 %, что, тем не менее, ниже планового интервала и свидетельствует о недостаточно прочном и неравномерном усвоении основного фактического материала по школьному курсу истории. При этом наихудшие знания выпускники показали при решении заданий базового уровня сложности, особенно на установление соответствия с привлечением фактов по истории культуры. </a:t>
            </a:r>
          </a:p>
          <a:p>
            <a:r>
              <a:rPr lang="ru-RU" sz="2400" dirty="0">
                <a:latin typeface="Tahoma" panose="020B0604030504040204" pitchFamily="34" charset="0"/>
                <a:ea typeface="Tahoma" panose="020B0604030504040204" pitchFamily="34" charset="0"/>
                <a:cs typeface="Tahoma" panose="020B0604030504040204" pitchFamily="34" charset="0"/>
              </a:rPr>
              <a:t>Вместе с тем, при написании исторического сочинения выпускники продемонстрировали достаточный уровень знания фактов (событий, явлений, процессов, исторических личностей), прежде всего, политической, а также социально-экономической истории по избранному ими для характеристики периоду. </a:t>
            </a:r>
          </a:p>
        </p:txBody>
      </p:sp>
    </p:spTree>
    <p:extLst>
      <p:ext uri="{BB962C8B-B14F-4D97-AF65-F5344CB8AC3E}">
        <p14:creationId xmlns:p14="http://schemas.microsoft.com/office/powerpoint/2010/main" val="309096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341" y="104375"/>
            <a:ext cx="9404723" cy="751968"/>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Пример:</a:t>
            </a:r>
          </a:p>
        </p:txBody>
      </p:sp>
      <p:sp>
        <p:nvSpPr>
          <p:cNvPr id="6" name="Прямоугольник 5"/>
          <p:cNvSpPr/>
          <p:nvPr/>
        </p:nvSpPr>
        <p:spPr>
          <a:xfrm>
            <a:off x="348341" y="1298126"/>
            <a:ext cx="11538857" cy="1569660"/>
          </a:xfrm>
          <a:prstGeom prst="rect">
            <a:avLst/>
          </a:prstGeom>
        </p:spPr>
        <p:txBody>
          <a:bodyPr wrap="square">
            <a:spAutoFit/>
          </a:bodyPr>
          <a:lstStyle/>
          <a:p>
            <a:pPr indent="342265">
              <a:spcAft>
                <a:spcPts val="0"/>
              </a:spcAft>
            </a:pPr>
            <a:r>
              <a:rPr lang="ru-RU" sz="2400" b="1" i="1" dirty="0">
                <a:latin typeface="Tahoma" panose="020B0604030504040204" pitchFamily="34" charset="0"/>
                <a:ea typeface="Tahoma" panose="020B0604030504040204" pitchFamily="34" charset="0"/>
                <a:cs typeface="Tahoma" panose="020B0604030504040204" pitchFamily="34" charset="0"/>
              </a:rPr>
              <a:t>Задание 17</a:t>
            </a:r>
            <a:endParaRPr lang="ru-RU" sz="2400" dirty="0">
              <a:latin typeface="Tahoma" panose="020B0604030504040204" pitchFamily="34" charset="0"/>
              <a:ea typeface="Tahoma" panose="020B0604030504040204" pitchFamily="34" charset="0"/>
              <a:cs typeface="Tahoma" panose="020B0604030504040204" pitchFamily="34" charset="0"/>
            </a:endParaRPr>
          </a:p>
          <a:p>
            <a:pPr indent="342265" algn="just">
              <a:spcAft>
                <a:spcPts val="0"/>
              </a:spcAft>
            </a:pPr>
            <a:r>
              <a:rPr lang="ru-RU" sz="2400" dirty="0">
                <a:latin typeface="Tahoma" panose="020B0604030504040204" pitchFamily="34" charset="0"/>
                <a:ea typeface="Tahoma" panose="020B0604030504040204" pitchFamily="34" charset="0"/>
                <a:cs typeface="Tahoma" panose="020B0604030504040204" pitchFamily="34" charset="0"/>
              </a:rPr>
              <a:t>Установите соответствие между литературными произведениями и их краткими характеристиками: к каждой позиции первого столбца подберите соответствующую позицию второго столбца:</a:t>
            </a:r>
          </a:p>
        </p:txBody>
      </p:sp>
      <p:graphicFrame>
        <p:nvGraphicFramePr>
          <p:cNvPr id="7" name="Таблица 6"/>
          <p:cNvGraphicFramePr>
            <a:graphicFrameLocks noGrp="1"/>
          </p:cNvGraphicFramePr>
          <p:nvPr>
            <p:extLst>
              <p:ext uri="{D42A27DB-BD31-4B8C-83A1-F6EECF244321}">
                <p14:modId xmlns:p14="http://schemas.microsoft.com/office/powerpoint/2010/main" val="158478506"/>
              </p:ext>
            </p:extLst>
          </p:nvPr>
        </p:nvGraphicFramePr>
        <p:xfrm>
          <a:off x="348342" y="2867786"/>
          <a:ext cx="11538856" cy="2194560"/>
        </p:xfrm>
        <a:graphic>
          <a:graphicData uri="http://schemas.openxmlformats.org/drawingml/2006/table">
            <a:tbl>
              <a:tblPr>
                <a:tableStyleId>{5C22544A-7EE6-4342-B048-85BDC9FD1C3A}</a:tableStyleId>
              </a:tblPr>
              <a:tblGrid>
                <a:gridCol w="5614067">
                  <a:extLst>
                    <a:ext uri="{9D8B030D-6E8A-4147-A177-3AD203B41FA5}">
                      <a16:colId xmlns:a16="http://schemas.microsoft.com/office/drawing/2014/main" val="3106507194"/>
                    </a:ext>
                  </a:extLst>
                </a:gridCol>
                <a:gridCol w="5924789">
                  <a:extLst>
                    <a:ext uri="{9D8B030D-6E8A-4147-A177-3AD203B41FA5}">
                      <a16:colId xmlns:a16="http://schemas.microsoft.com/office/drawing/2014/main" val="2758516660"/>
                    </a:ext>
                  </a:extLst>
                </a:gridCol>
              </a:tblGrid>
              <a:tr h="0">
                <a:tc>
                  <a:txBody>
                    <a:bodyPr/>
                    <a:lstStyle/>
                    <a:p>
                      <a:pPr algn="ctr">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ЛИТЕРАТУРНЫЕ ПРОИЗВЕДЕНИЯ</a:t>
                      </a:r>
                    </a:p>
                  </a:txBody>
                  <a:tcPr marL="68580" marR="68580" marT="0" marB="0"/>
                </a:tc>
                <a:tc>
                  <a:txBody>
                    <a:bodyPr/>
                    <a:lstStyle/>
                    <a:p>
                      <a:pPr algn="ctr">
                        <a:spcAft>
                          <a:spcPts val="0"/>
                        </a:spcAft>
                      </a:pPr>
                      <a:r>
                        <a:rPr lang="ru-RU" sz="2400" dirty="0">
                          <a:effectLst/>
                          <a:latin typeface="Tahoma" panose="020B0604030504040204" pitchFamily="34" charset="0"/>
                          <a:ea typeface="Tahoma" panose="020B0604030504040204" pitchFamily="34" charset="0"/>
                          <a:cs typeface="Tahoma" panose="020B0604030504040204" pitchFamily="34" charset="0"/>
                        </a:rPr>
                        <a:t>ХАРАКТЕРИСТИКИ</a:t>
                      </a:r>
                    </a:p>
                  </a:txBody>
                  <a:tcPr marL="68580" marR="68580" marT="0" marB="0"/>
                </a:tc>
                <a:extLst>
                  <a:ext uri="{0D108BD9-81ED-4DB2-BD59-A6C34878D82A}">
                    <a16:rowId xmlns:a16="http://schemas.microsoft.com/office/drawing/2014/main" val="288957534"/>
                  </a:ext>
                </a:extLst>
              </a:tr>
              <a:tr h="0">
                <a:tc>
                  <a:txBody>
                    <a:bodyPr/>
                    <a:lstStyle/>
                    <a:p>
                      <a:pPr algn="just">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А) «Философические письма»</a:t>
                      </a:r>
                    </a:p>
                  </a:txBody>
                  <a:tcPr marL="68580" marR="68580" marT="0" marB="0"/>
                </a:tc>
                <a:tc>
                  <a:txBody>
                    <a:bodyPr/>
                    <a:lstStyle/>
                    <a:p>
                      <a:pPr algn="just">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1) Произведение создано в </a:t>
                      </a:r>
                      <a:r>
                        <a:rPr lang="en-US" sz="2400">
                          <a:effectLst/>
                          <a:latin typeface="Tahoma" panose="020B0604030504040204" pitchFamily="34" charset="0"/>
                          <a:ea typeface="Tahoma" panose="020B0604030504040204" pitchFamily="34" charset="0"/>
                          <a:cs typeface="Tahoma" panose="020B0604030504040204" pitchFamily="34" charset="0"/>
                        </a:rPr>
                        <a:t>XII </a:t>
                      </a:r>
                      <a:r>
                        <a:rPr lang="ru-RU" sz="2400">
                          <a:effectLst/>
                          <a:latin typeface="Tahoma" panose="020B0604030504040204" pitchFamily="34" charset="0"/>
                          <a:ea typeface="Tahoma" panose="020B0604030504040204" pitchFamily="34" charset="0"/>
                          <a:cs typeface="Tahoma" panose="020B0604030504040204" pitchFamily="34" charset="0"/>
                        </a:rPr>
                        <a:t>в.</a:t>
                      </a:r>
                    </a:p>
                  </a:txBody>
                  <a:tcPr marL="68580" marR="68580" marT="0" marB="0"/>
                </a:tc>
                <a:extLst>
                  <a:ext uri="{0D108BD9-81ED-4DB2-BD59-A6C34878D82A}">
                    <a16:rowId xmlns:a16="http://schemas.microsoft.com/office/drawing/2014/main" val="4228511736"/>
                  </a:ext>
                </a:extLst>
              </a:tr>
              <a:tr h="0">
                <a:tc>
                  <a:txBody>
                    <a:bodyPr/>
                    <a:lstStyle/>
                    <a:p>
                      <a:pPr algn="just">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Б) «Сказание о Мамаевом побоище»</a:t>
                      </a:r>
                    </a:p>
                  </a:txBody>
                  <a:tcPr marL="68580" marR="68580" marT="0" marB="0"/>
                </a:tc>
                <a:tc>
                  <a:txBody>
                    <a:bodyPr/>
                    <a:lstStyle/>
                    <a:p>
                      <a:pPr algn="just">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2) Автор – А.Т. Твардовский</a:t>
                      </a:r>
                    </a:p>
                  </a:txBody>
                  <a:tcPr marL="68580" marR="68580" marT="0" marB="0"/>
                </a:tc>
                <a:extLst>
                  <a:ext uri="{0D108BD9-81ED-4DB2-BD59-A6C34878D82A}">
                    <a16:rowId xmlns:a16="http://schemas.microsoft.com/office/drawing/2014/main" val="3763625999"/>
                  </a:ext>
                </a:extLst>
              </a:tr>
              <a:tr h="0">
                <a:tc>
                  <a:txBody>
                    <a:bodyPr/>
                    <a:lstStyle/>
                    <a:p>
                      <a:pPr algn="just">
                        <a:spcAft>
                          <a:spcPts val="0"/>
                        </a:spcAft>
                      </a:pPr>
                      <a:r>
                        <a:rPr lang="ru-RU" sz="2400" dirty="0">
                          <a:effectLst/>
                          <a:latin typeface="Tahoma" panose="020B0604030504040204" pitchFamily="34" charset="0"/>
                          <a:ea typeface="Tahoma" panose="020B0604030504040204" pitchFamily="34" charset="0"/>
                          <a:cs typeface="Tahoma" panose="020B0604030504040204" pitchFamily="34" charset="0"/>
                        </a:rPr>
                        <a:t>В) поэма «Василий </a:t>
                      </a:r>
                      <a:r>
                        <a:rPr lang="ru-RU" sz="2400" dirty="0" err="1">
                          <a:effectLst/>
                          <a:latin typeface="Tahoma" panose="020B0604030504040204" pitchFamily="34" charset="0"/>
                          <a:ea typeface="Tahoma" panose="020B0604030504040204" pitchFamily="34" charset="0"/>
                          <a:cs typeface="Tahoma" panose="020B0604030504040204" pitchFamily="34" charset="0"/>
                        </a:rPr>
                        <a:t>Тёркин</a:t>
                      </a:r>
                      <a:r>
                        <a:rPr lang="ru-RU" sz="24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algn="just">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3) Автор – К.М. Симонов</a:t>
                      </a:r>
                    </a:p>
                  </a:txBody>
                  <a:tcPr marL="68580" marR="68580" marT="0" marB="0"/>
                </a:tc>
                <a:extLst>
                  <a:ext uri="{0D108BD9-81ED-4DB2-BD59-A6C34878D82A}">
                    <a16:rowId xmlns:a16="http://schemas.microsoft.com/office/drawing/2014/main" val="1529107957"/>
                  </a:ext>
                </a:extLst>
              </a:tr>
              <a:tr h="0">
                <a:tc>
                  <a:txBody>
                    <a:bodyPr/>
                    <a:lstStyle/>
                    <a:p>
                      <a:pPr algn="just">
                        <a:spcAft>
                          <a:spcPts val="0"/>
                        </a:spcAft>
                      </a:pPr>
                      <a:r>
                        <a:rPr lang="ru-RU" sz="2400">
                          <a:effectLst/>
                          <a:latin typeface="Tahoma" panose="020B0604030504040204" pitchFamily="34" charset="0"/>
                          <a:ea typeface="Tahoma" panose="020B0604030504040204" pitchFamily="34" charset="0"/>
                          <a:cs typeface="Tahoma" panose="020B0604030504040204" pitchFamily="34" charset="0"/>
                        </a:rPr>
                        <a:t>Г) «История о великом князе Московском»</a:t>
                      </a:r>
                    </a:p>
                  </a:txBody>
                  <a:tcPr marL="68580" marR="68580" marT="0" marB="0"/>
                </a:tc>
                <a:tc>
                  <a:txBody>
                    <a:bodyPr/>
                    <a:lstStyle/>
                    <a:p>
                      <a:pPr algn="just">
                        <a:spcAft>
                          <a:spcPts val="0"/>
                        </a:spcAft>
                      </a:pPr>
                      <a:r>
                        <a:rPr lang="ru-RU" sz="2400" dirty="0">
                          <a:effectLst/>
                          <a:latin typeface="Tahoma" panose="020B0604030504040204" pitchFamily="34" charset="0"/>
                          <a:ea typeface="Tahoma" panose="020B0604030504040204" pitchFamily="34" charset="0"/>
                          <a:cs typeface="Tahoma" panose="020B0604030504040204" pitchFamily="34" charset="0"/>
                        </a:rPr>
                        <a:t>4) Произведение создано в </a:t>
                      </a:r>
                      <a:r>
                        <a:rPr lang="en-US" sz="2400" dirty="0">
                          <a:effectLst/>
                          <a:latin typeface="Tahoma" panose="020B0604030504040204" pitchFamily="34" charset="0"/>
                          <a:ea typeface="Tahoma" panose="020B0604030504040204" pitchFamily="34" charset="0"/>
                          <a:cs typeface="Tahoma" panose="020B0604030504040204" pitchFamily="34" charset="0"/>
                        </a:rPr>
                        <a:t>XVI </a:t>
                      </a:r>
                      <a:r>
                        <a:rPr lang="ru-RU" sz="2400" dirty="0">
                          <a:effectLst/>
                          <a:latin typeface="Tahoma" panose="020B0604030504040204" pitchFamily="34" charset="0"/>
                          <a:ea typeface="Tahoma" panose="020B0604030504040204" pitchFamily="34" charset="0"/>
                          <a:cs typeface="Tahoma" panose="020B0604030504040204" pitchFamily="34" charset="0"/>
                        </a:rPr>
                        <a:t>в.</a:t>
                      </a:r>
                    </a:p>
                  </a:txBody>
                  <a:tcPr marL="68580" marR="68580" marT="0" marB="0"/>
                </a:tc>
                <a:extLst>
                  <a:ext uri="{0D108BD9-81ED-4DB2-BD59-A6C34878D82A}">
                    <a16:rowId xmlns:a16="http://schemas.microsoft.com/office/drawing/2014/main" val="4123104825"/>
                  </a:ext>
                </a:extLst>
              </a:tr>
            </a:tbl>
          </a:graphicData>
        </a:graphic>
      </p:graphicFrame>
    </p:spTree>
    <p:extLst>
      <p:ext uri="{BB962C8B-B14F-4D97-AF65-F5344CB8AC3E}">
        <p14:creationId xmlns:p14="http://schemas.microsoft.com/office/powerpoint/2010/main" val="26064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знание фактического материала</a:t>
            </a:r>
            <a:endParaRPr lang="ru-RU"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Тем не менее требование охарактеризовать роль исторической личности в сочинении вызвало значительные сложности, поскольку по уточнённым критериям оценки требовалось привести конкретные, единичные действия, которые бы точно выявляли вклад данной личности в исторические события или процессы. Типичными ошибками при выполнении данного задания (критерий К2 в задании 25) стали: указание статуса/должности исторического деятеля либо крайне расплывчатые формулировки («командовал войсками», «провёл ряд реформ», «руководил страной») вместо указания конкретных её действий в описываемых процессах/событиях. Это свидетельствует о довольно </a:t>
            </a:r>
            <a:r>
              <a:rPr lang="ru-RU" sz="2400" dirty="0" err="1">
                <a:latin typeface="Tahoma" panose="020B0604030504040204" pitchFamily="34" charset="0"/>
                <a:ea typeface="Tahoma" panose="020B0604030504040204" pitchFamily="34" charset="0"/>
                <a:cs typeface="Tahoma" panose="020B0604030504040204" pitchFamily="34" charset="0"/>
              </a:rPr>
              <a:t>деперсонифицированных</a:t>
            </a:r>
            <a:r>
              <a:rPr lang="ru-RU" sz="2400" dirty="0">
                <a:latin typeface="Tahoma" panose="020B0604030504040204" pitchFamily="34" charset="0"/>
                <a:ea typeface="Tahoma" panose="020B0604030504040204" pitchFamily="34" charset="0"/>
                <a:cs typeface="Tahoma" panose="020B0604030504040204" pitchFamily="34" charset="0"/>
              </a:rPr>
              <a:t> представлениях об истории у выпускников и существенных пробелах в знании необходимого минимума исторических биографий.</a:t>
            </a:r>
          </a:p>
        </p:txBody>
      </p:sp>
    </p:spTree>
    <p:extLst>
      <p:ext uri="{BB962C8B-B14F-4D97-AF65-F5344CB8AC3E}">
        <p14:creationId xmlns:p14="http://schemas.microsoft.com/office/powerpoint/2010/main" val="220951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166" y="0"/>
            <a:ext cx="10063452" cy="1400530"/>
          </a:xfrm>
        </p:spPr>
        <p:txBody>
          <a:bodyPr/>
          <a:lstStyle/>
          <a:p>
            <a:r>
              <a:rPr lang="ru-RU"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Задания, проверяющие владение исторической терминологией</a:t>
            </a:r>
            <a:endParaRPr lang="ru-RU"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55166" y="1400530"/>
            <a:ext cx="11504325" cy="5332779"/>
          </a:xfrm>
        </p:spPr>
        <p:txBody>
          <a:bodyPr>
            <a:noAutofit/>
          </a:bodyPr>
          <a:lstStyle/>
          <a:p>
            <a:r>
              <a:rPr lang="ru-RU" sz="2400" dirty="0">
                <a:latin typeface="Tahoma" panose="020B0604030504040204" pitchFamily="34" charset="0"/>
                <a:ea typeface="Tahoma" panose="020B0604030504040204" pitchFamily="34" charset="0"/>
                <a:cs typeface="Tahoma" panose="020B0604030504040204" pitchFamily="34" charset="0"/>
              </a:rPr>
              <a:t>Средняя решаемость заданий этого вида составила 57,9 %, что несколько выше, чем в прошлом году и в целом свидетельствует о достаточно успешном освоении выпускниками этого аспекта программы по истории. Однако намного хуже, чем в 2016 году, выпускники справились с заданием, предполагавшим определение термина по нескольким признакам (с этим заданием справились всего 46,2 % сдававших ЕГЭ, что на 21,1 % ниже, чем в прошлом году). Это по-прежнему свидетельствует о недостаточно аналитическом, </a:t>
            </a:r>
            <a:r>
              <a:rPr lang="ru-RU" sz="2400" dirty="0" err="1">
                <a:latin typeface="Tahoma" panose="020B0604030504040204" pitchFamily="34" charset="0"/>
                <a:ea typeface="Tahoma" panose="020B0604030504040204" pitchFamily="34" charset="0"/>
                <a:cs typeface="Tahoma" panose="020B0604030504040204" pitchFamily="34" charset="0"/>
              </a:rPr>
              <a:t>внеконтекстуальном</a:t>
            </a:r>
            <a:r>
              <a:rPr lang="ru-RU" sz="2400" dirty="0">
                <a:latin typeface="Tahoma" panose="020B0604030504040204" pitchFamily="34" charset="0"/>
                <a:ea typeface="Tahoma" panose="020B0604030504040204" pitchFamily="34" charset="0"/>
                <a:cs typeface="Tahoma" panose="020B0604030504040204" pitchFamily="34" charset="0"/>
              </a:rPr>
              <a:t> усвоении понятийно-терминологического аппарата. </a:t>
            </a:r>
          </a:p>
          <a:p>
            <a:r>
              <a:rPr lang="ru-RU" sz="2400" dirty="0">
                <a:latin typeface="Tahoma" panose="020B0604030504040204" pitchFamily="34" charset="0"/>
                <a:ea typeface="Tahoma" panose="020B0604030504040204" pitchFamily="34" charset="0"/>
                <a:cs typeface="Tahoma" panose="020B0604030504040204" pitchFamily="34" charset="0"/>
              </a:rPr>
              <a:t>Данный вывод подтверждается и характером выполнения задания 25 (исторического сочинения) по критерию к5, где многие выпускники ошибочно использовали термины, не относящиеся к выбранному для сочинения периоду.</a:t>
            </a:r>
          </a:p>
        </p:txBody>
      </p:sp>
    </p:spTree>
    <p:extLst>
      <p:ext uri="{BB962C8B-B14F-4D97-AF65-F5344CB8AC3E}">
        <p14:creationId xmlns:p14="http://schemas.microsoft.com/office/powerpoint/2010/main" val="4045701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TotalTime>
  <Words>1998</Words>
  <Application>Microsoft Office PowerPoint</Application>
  <PresentationFormat>Широкоэкранный</PresentationFormat>
  <Paragraphs>139</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Century Gothic</vt:lpstr>
      <vt:lpstr>Tahoma</vt:lpstr>
      <vt:lpstr>Wingdings 3</vt:lpstr>
      <vt:lpstr>Ион</vt:lpstr>
      <vt:lpstr>ЕГЭ по истории</vt:lpstr>
      <vt:lpstr>Изменения в КИМ:</vt:lpstr>
      <vt:lpstr>Изменения в КИМ:</vt:lpstr>
      <vt:lpstr>Изменения в КИМ:</vt:lpstr>
      <vt:lpstr>Результаты выполнения части 1</vt:lpstr>
      <vt:lpstr>Задания, проверяющие знание фактического материала</vt:lpstr>
      <vt:lpstr>Пример:</vt:lpstr>
      <vt:lpstr>Задания, проверяющие знание фактического материала</vt:lpstr>
      <vt:lpstr>Задания, проверяющие владение исторической терминологией</vt:lpstr>
      <vt:lpstr>Пример:</vt:lpstr>
      <vt:lpstr>Задания на систематизацию исторической информации (1, 7, 11)</vt:lpstr>
      <vt:lpstr>Пример:</vt:lpstr>
      <vt:lpstr>Задания на поиск и систематизацию информации исторического источника</vt:lpstr>
      <vt:lpstr>Пример:</vt:lpstr>
      <vt:lpstr>Задания, проверяющие умение работать с исторической картой (13-16)</vt:lpstr>
      <vt:lpstr>Задания, проверяющие умение анализи-ровать иллюстративный материал</vt:lpstr>
      <vt:lpstr>Результаты выполнения части 2</vt:lpstr>
      <vt:lpstr>Новые правила оценивания задания №21</vt:lpstr>
      <vt:lpstr>Новые правила оценивания задания №21</vt:lpstr>
      <vt:lpstr>Задания, проверяющие умения устанавливать временные, причинно-следственные, структурно-функциональные связи между историческими событиями, явлениями, процессами</vt:lpstr>
      <vt:lpstr>Пример:</vt:lpstr>
      <vt:lpstr>Задания, проверяющие умения аргументировать собственную позицию с привлечением исторических знаний и представлять результаты историко-познавательной деятельности в свободной форме.</vt:lpstr>
      <vt:lpstr>Пример:</vt:lpstr>
      <vt:lpstr>Историческое сочинение</vt:lpstr>
      <vt:lpstr>Историческое сочинение</vt:lpstr>
      <vt:lpstr>Выводы:</vt:lpstr>
      <vt:lpstr>Рекомендации:</vt:lpstr>
      <vt:lpstr>Рекомендации:</vt:lpstr>
      <vt:lpstr>Издания АО ИОО, рекомендуемые  для подготовки  к ЕГЭ по истории</vt:lpstr>
      <vt:lpstr>Книги издательства «Легион», рекомендуемые  для подготовки  к ЕГЭ по истории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по истории</dc:title>
  <dc:creator>Роман Болдырев</dc:creator>
  <cp:lastModifiedBy>Роман Болдырев</cp:lastModifiedBy>
  <cp:revision>3</cp:revision>
  <dcterms:created xsi:type="dcterms:W3CDTF">2018-09-07T12:02:57Z</dcterms:created>
  <dcterms:modified xsi:type="dcterms:W3CDTF">2018-09-07T12:13:48Z</dcterms:modified>
</cp:coreProperties>
</file>