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2" r:id="rId14"/>
    <p:sldId id="279" r:id="rId15"/>
    <p:sldId id="264" r:id="rId16"/>
    <p:sldId id="266" r:id="rId17"/>
    <p:sldId id="281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6666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 </c:v>
                </c:pt>
                <c:pt idx="2">
                  <c:v>затрудняюсь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>
        <c:manualLayout>
          <c:layoutTarget val="inner"/>
          <c:xMode val="edge"/>
          <c:yMode val="edge"/>
          <c:x val="7.5990698058292491E-2"/>
          <c:y val="0.1864588874268597"/>
          <c:w val="0.391812737737191"/>
          <c:h val="0.56486043842212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3"/>
                <c:pt idx="0">
                  <c:v>ежедневно</c:v>
                </c:pt>
                <c:pt idx="1">
                  <c:v>время от времени </c:v>
                </c:pt>
                <c:pt idx="2">
                  <c:v>редко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44396339683161817"/>
          <c:y val="0.30271482780515846"/>
          <c:w val="0.55603660316838177"/>
          <c:h val="0.53603014543585381"/>
        </c:manualLayout>
      </c:layout>
      <c:overlay val="1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ежедневно</c:v>
                </c:pt>
                <c:pt idx="1">
                  <c:v>время от времени </c:v>
                </c:pt>
                <c:pt idx="2">
                  <c:v>редко</c:v>
                </c:pt>
                <c:pt idx="3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0842258676927119"/>
          <c:y val="0.10293796509381667"/>
          <c:w val="0.37611858423093941"/>
          <c:h val="0.79412406981236672"/>
        </c:manualLayout>
      </c:layout>
      <c:overlay val="1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7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985692916312824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хочу в школу
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не хочу в школу
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еще не определился с выбором
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60%</a:t>
                    </a: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Лист1!$A$2:$A$5</c:f>
              <c:strCache>
                <c:ptCount val="3"/>
                <c:pt idx="0">
                  <c:v>хочу в школу</c:v>
                </c:pt>
                <c:pt idx="1">
                  <c:v>не хочу в школу</c:v>
                </c:pt>
                <c:pt idx="2">
                  <c:v>еще не определился с выбором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12</c:v>
                </c:pt>
              </c:numCache>
            </c:numRef>
          </c:val>
        </c:ser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2"/>
              <c:delete val="1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3"/>
                <c:pt idx="0">
                  <c:v>я хочу в школу</c:v>
                </c:pt>
                <c:pt idx="1">
                  <c:v> я не знаю </c:v>
                </c:pt>
                <c:pt idx="2">
                  <c:v>я не хочу в школу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59041426681517095"/>
          <c:y val="0.26124706377467849"/>
          <c:w val="0.39926340284153977"/>
          <c:h val="0.6438125006208858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тропова\Desktop\оформление\НАША СИМВОЛИКА\звездочка2 (1).jpg"/>
          <p:cNvPicPr>
            <a:picLocks noChangeAspect="1" noChangeArrowheads="1"/>
          </p:cNvPicPr>
          <p:nvPr/>
        </p:nvPicPr>
        <p:blipFill>
          <a:blip r:embed="rId2"/>
          <a:srcRect r="14078"/>
          <a:stretch>
            <a:fillRect/>
          </a:stretch>
        </p:blipFill>
        <p:spPr bwMode="auto">
          <a:xfrm>
            <a:off x="0" y="-214338"/>
            <a:ext cx="9144001" cy="7072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4959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Муниципальное бюджетное общеобразовательное  учреждение</a:t>
            </a: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«Красноборская средняя школа»</a:t>
            </a:r>
            <a:r>
              <a:rPr lang="ru-RU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714356"/>
            <a:ext cx="91284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детский сад «ЗВЁЗДОЧКА»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165430 село Красноборск ул. Красная, дом 45А</a:t>
            </a:r>
          </a:p>
          <a:p>
            <a:pPr algn="ctr"/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 (881840) 3-10-53,</a:t>
            </a:r>
            <a:r>
              <a:rPr lang="en-US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e-mail</a:t>
            </a: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zvezda-dc@yandex.ru</a:t>
            </a:r>
            <a:r>
              <a:rPr lang="ru-RU" sz="20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5072066" y="2571744"/>
            <a:ext cx="3286148" cy="188595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CC00"/>
                  </a:gs>
                  <a:gs pos="50000">
                    <a:srgbClr val="FF0000"/>
                  </a:gs>
                  <a:gs pos="100000">
                    <a:srgbClr val="FFCC00"/>
                  </a:gs>
                </a:gsLst>
                <a:lin ang="0" scaled="1"/>
              </a:gradFill>
              <a:effectLst/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2500306"/>
            <a:ext cx="4929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«Опыт работы 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с родителями воспитанников 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рамках подготовки </a:t>
            </a:r>
          </a:p>
          <a:p>
            <a:pPr algn="ctr"/>
            <a:r>
              <a:rPr lang="ru-RU" sz="2800" b="1" i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детей к школе»</a:t>
            </a:r>
            <a:endParaRPr lang="ru-RU" sz="2800" b="1" i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2" name="Picture 2" descr="http://images.myshared.ru/26/1284327/slide_1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14422"/>
            <a:ext cx="8715404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1766888"/>
            <a:ext cx="8691591" cy="35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1285860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1. Хочет ли Ваш ребенок идти в школу?</a:t>
            </a:r>
            <a:endParaRPr lang="ru-RU" b="1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824535327"/>
              </p:ext>
            </p:extLst>
          </p:nvPr>
        </p:nvGraphicFramePr>
        <p:xfrm>
          <a:off x="539552" y="2060848"/>
          <a:ext cx="3384376" cy="201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572000" y="1285860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2. Как часто вы разговариваете </a:t>
            </a:r>
          </a:p>
          <a:p>
            <a:pPr algn="ctr"/>
            <a:r>
              <a:rPr lang="ru-RU" b="1" dirty="0" smtClean="0"/>
              <a:t>с  ребенком о школе?</a:t>
            </a:r>
            <a:endParaRPr lang="ru-RU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35250333"/>
              </p:ext>
            </p:extLst>
          </p:nvPr>
        </p:nvGraphicFramePr>
        <p:xfrm>
          <a:off x="4357686" y="1857364"/>
          <a:ext cx="400052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4071942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3. Как часто ребенок задает вам вопросы о школе?</a:t>
            </a:r>
            <a:endParaRPr lang="ru-RU" b="1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15792230"/>
              </p:ext>
            </p:extLst>
          </p:nvPr>
        </p:nvGraphicFramePr>
        <p:xfrm>
          <a:off x="2285984" y="4509120"/>
          <a:ext cx="4929222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0" y="285728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опросе принимало участие 20 семей (100%)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ng.pngtree.com/element_origin_min_pic/16/11/30/6047090709215556672b0907c459e8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820563" cy="657229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357166"/>
            <a:ext cx="2928958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https://im0-tub-ru.yandex.net/i?id=42ef7978f6cb627b1f5e7596c1c1f440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42852"/>
            <a:ext cx="3622319" cy="271462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786314" y="1857364"/>
            <a:ext cx="2928958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71604" y="4214818"/>
            <a:ext cx="2928958" cy="22860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https://im0-tub-ru.yandex.net/i?id=42ef7978f6cb627b1f5e7596c1c1f440&amp;n=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928802"/>
            <a:ext cx="3143272" cy="2302078"/>
          </a:xfrm>
          <a:prstGeom prst="rect">
            <a:avLst/>
          </a:prstGeom>
          <a:noFill/>
        </p:spPr>
      </p:pic>
      <p:pic>
        <p:nvPicPr>
          <p:cNvPr id="9" name="Picture 8" descr="https://fs00.infourok.ru/images/doc/228/50812/2/hello_html_1fb934d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786058"/>
            <a:ext cx="1857388" cy="1066584"/>
          </a:xfrm>
          <a:prstGeom prst="rect">
            <a:avLst/>
          </a:prstGeom>
          <a:noFill/>
        </p:spPr>
      </p:pic>
      <p:pic>
        <p:nvPicPr>
          <p:cNvPr id="5128" name="Picture 8" descr="https://fs00.infourok.ru/images/doc/228/50812/2/hello_html_1fb934d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714884"/>
            <a:ext cx="2643206" cy="15178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214422"/>
          <a:ext cx="8643966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285728"/>
            <a:ext cx="4357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опросе принимало участие 20 детей (100%)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1" cy="7000900"/>
          </a:xfrm>
          <a:prstGeom prst="rect">
            <a:avLst/>
          </a:prstGeom>
          <a:noFill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 t="2323" r="4532" b="2401"/>
          <a:stretch>
            <a:fillRect/>
          </a:stretch>
        </p:blipFill>
        <p:spPr bwMode="auto">
          <a:xfrm>
            <a:off x="-1" y="0"/>
            <a:ext cx="4850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628" y="1714488"/>
            <a:ext cx="36433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ПЛАНИРУЕМЫЕ РЕЗУЛЬТАТЫ:</a:t>
            </a:r>
          </a:p>
          <a:p>
            <a:pPr algn="ctr"/>
            <a:endParaRPr lang="ru-RU" sz="800" dirty="0" smtClean="0"/>
          </a:p>
          <a:p>
            <a:pPr algn="ctr">
              <a:buFont typeface="Arial" charset="0"/>
              <a:buChar char="•"/>
            </a:pPr>
            <a:r>
              <a:rPr lang="ru-RU" dirty="0" smtClean="0"/>
              <a:t>Повышение у детей интереса </a:t>
            </a:r>
          </a:p>
          <a:p>
            <a:pPr algn="ctr"/>
            <a:r>
              <a:rPr lang="ru-RU" dirty="0" smtClean="0"/>
              <a:t>к школьной жизни;</a:t>
            </a:r>
          </a:p>
          <a:p>
            <a:pPr algn="ctr"/>
            <a:endParaRPr lang="ru-RU" dirty="0" smtClean="0"/>
          </a:p>
          <a:p>
            <a:pPr algn="ctr">
              <a:buFont typeface="Arial" charset="0"/>
              <a:buChar char="•"/>
            </a:pPr>
            <a:r>
              <a:rPr lang="ru-RU" dirty="0" smtClean="0"/>
              <a:t>Формирование положительного отношения к школе; </a:t>
            </a:r>
          </a:p>
          <a:p>
            <a:pPr algn="ctr">
              <a:buFont typeface="Arial" charset="0"/>
              <a:buChar char="•"/>
            </a:pPr>
            <a:endParaRPr lang="ru-RU" dirty="0" smtClean="0"/>
          </a:p>
          <a:p>
            <a:pPr algn="ctr"/>
            <a:r>
              <a:rPr lang="ru-RU" dirty="0" smtClean="0"/>
              <a:t>* Повышение уровня образовательной культуры семьи в вопросах подготовки ребенка к школе.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1" cy="7000900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7327"/>
          <a:stretch>
            <a:fillRect/>
          </a:stretch>
        </p:blipFill>
        <p:spPr bwMode="auto">
          <a:xfrm>
            <a:off x="142843" y="714356"/>
            <a:ext cx="337325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35" r="33787"/>
          <a:stretch>
            <a:fillRect/>
          </a:stretch>
        </p:blipFill>
        <p:spPr bwMode="auto">
          <a:xfrm>
            <a:off x="2714612" y="3143248"/>
            <a:ext cx="3286148" cy="310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368"/>
          <a:stretch>
            <a:fillRect/>
          </a:stretch>
        </p:blipFill>
        <p:spPr bwMode="auto">
          <a:xfrm>
            <a:off x="5214942" y="785794"/>
            <a:ext cx="3286116" cy="30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F:\Новая папка\SAM_5609.JPG"/>
          <p:cNvPicPr/>
          <p:nvPr/>
        </p:nvPicPr>
        <p:blipFill>
          <a:blip r:embed="rId3" cstate="print"/>
          <a:srcRect t="9302"/>
          <a:stretch>
            <a:fillRect/>
          </a:stretch>
        </p:blipFill>
        <p:spPr bwMode="auto">
          <a:xfrm>
            <a:off x="142844" y="142852"/>
            <a:ext cx="4214810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F:\Новая папка\SAM_4798.JPG"/>
          <p:cNvPicPr/>
          <p:nvPr/>
        </p:nvPicPr>
        <p:blipFill>
          <a:blip r:embed="rId4" cstate="print"/>
          <a:srcRect b="14210"/>
          <a:stretch>
            <a:fillRect/>
          </a:stretch>
        </p:blipFill>
        <p:spPr bwMode="auto">
          <a:xfrm>
            <a:off x="5214942" y="1071546"/>
            <a:ext cx="3783033" cy="25056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F:\Новая папка\SAM_08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214842" cy="3144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 descr="F:\Новая папка\SAM_085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856168"/>
            <a:ext cx="4214810" cy="3001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1" cy="70009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4286256"/>
            <a:ext cx="8429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Значительно вырос процент родителей, которые разговаривают с ребенком о школе систематически (с 35 до 85%). </a:t>
            </a:r>
          </a:p>
          <a:p>
            <a:pPr algn="ctr"/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 отметили возросший интерес их детей к школьной жизни, дети стали чаще задавать вопросы о школе, сравнивать детский сад и школу.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142984"/>
            <a:ext cx="885828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РЕАЛИЗАЦИИ ПРОЕКТА: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820436579"/>
              </p:ext>
            </p:extLst>
          </p:nvPr>
        </p:nvGraphicFramePr>
        <p:xfrm>
          <a:off x="214282" y="1714488"/>
          <a:ext cx="7598078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5352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571736" y="214290"/>
            <a:ext cx="371890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РОДИТЕЛИ,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if-kartinki.ru/ramki/ramki-shkola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43042" y="642918"/>
            <a:ext cx="6215106" cy="3500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50" b="1" i="1" dirty="0" smtClean="0">
                <a:solidFill>
                  <a:srgbClr val="660066"/>
                </a:solidFill>
                <a:latin typeface="Bookman Old Style" pitchFamily="18" charset="0"/>
              </a:rPr>
              <a:t>В 2013 году дошкольное образование стало первым уровнем общего образования, что было зафиксировано в тексте Федерального Закона об образовании в Российской Федерации. Это подчеркивает отношение               к дошкольному детству, как </a:t>
            </a:r>
          </a:p>
          <a:p>
            <a:pPr algn="ctr"/>
            <a:r>
              <a:rPr lang="ru-RU" sz="1850" b="1" i="1" dirty="0" smtClean="0">
                <a:solidFill>
                  <a:srgbClr val="660066"/>
                </a:solidFill>
                <a:latin typeface="Bookman Old Style" pitchFamily="18" charset="0"/>
              </a:rPr>
              <a:t>к уникальному самоценному этапу развития человека, когда закладываются основы развития: личностного, физического,  </a:t>
            </a:r>
          </a:p>
          <a:p>
            <a:pPr algn="ctr"/>
            <a:r>
              <a:rPr lang="ru-RU" sz="1850" b="1" i="1" dirty="0" smtClean="0">
                <a:solidFill>
                  <a:srgbClr val="660066"/>
                </a:solidFill>
                <a:latin typeface="Bookman Old Style" pitchFamily="18" charset="0"/>
              </a:rPr>
              <a:t>интеллектуального, эмоционального, </a:t>
            </a:r>
          </a:p>
          <a:p>
            <a:pPr algn="ctr"/>
            <a:r>
              <a:rPr lang="ru-RU" sz="1850" b="1" i="1" dirty="0" smtClean="0">
                <a:solidFill>
                  <a:srgbClr val="660066"/>
                </a:solidFill>
                <a:latin typeface="Bookman Old Style" pitchFamily="18" charset="0"/>
              </a:rPr>
              <a:t>коммуникативного</a:t>
            </a:r>
          </a:p>
          <a:p>
            <a:endParaRPr lang="ru-RU" dirty="0"/>
          </a:p>
        </p:txBody>
      </p:sp>
      <p:pic>
        <p:nvPicPr>
          <p:cNvPr id="8" name="Рисунок 7" descr="https://im0-tub-ru.yandex.net/i?id=73fd11edc7e0b192c0144198fe454484&amp;n=13"/>
          <p:cNvPicPr/>
          <p:nvPr/>
        </p:nvPicPr>
        <p:blipFill>
          <a:blip r:embed="rId3"/>
          <a:srcRect t="13125" b="53125"/>
          <a:stretch>
            <a:fillRect/>
          </a:stretch>
        </p:blipFill>
        <p:spPr bwMode="auto">
          <a:xfrm>
            <a:off x="2357422" y="3857628"/>
            <a:ext cx="549593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if-kartinki.ru/ramki/ramki-shkola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43042" y="1142984"/>
            <a:ext cx="621510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Благодарим </a:t>
            </a:r>
          </a:p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внимание!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if-kartinki.ru/ramki/ramki-shkola_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https://ds02.infourok.ru/uploads/ex/0380/0006932f-c7005b9e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3" y="642918"/>
            <a:ext cx="6262730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1" cy="7000900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 l="885" t="570"/>
          <a:stretch>
            <a:fillRect/>
          </a:stretch>
        </p:blipFill>
        <p:spPr bwMode="auto">
          <a:xfrm>
            <a:off x="0" y="800000"/>
            <a:ext cx="4153480" cy="5818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214810" y="1428736"/>
            <a:ext cx="45005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ПРОЕКТА:</a:t>
            </a:r>
            <a:r>
              <a:rPr lang="ru-RU" dirty="0" smtClean="0"/>
              <a:t> </a:t>
            </a:r>
          </a:p>
          <a:p>
            <a:r>
              <a:rPr lang="ru-RU" i="1" dirty="0" smtClean="0"/>
              <a:t>воспитание положительного отношения к школе  и формирование мотивационной готовности у воспитанников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b="1" dirty="0" smtClean="0"/>
              <a:t>ЗАДАЧИ ПРОЕКТА:</a:t>
            </a:r>
            <a:endParaRPr lang="ru-RU" dirty="0" smtClean="0"/>
          </a:p>
          <a:p>
            <a:r>
              <a:rPr lang="ru-RU" b="1" i="1" dirty="0" smtClean="0"/>
              <a:t>- </a:t>
            </a:r>
            <a:r>
              <a:rPr lang="ru-RU" i="1" dirty="0" smtClean="0"/>
              <a:t> формировать у детей интерес к учебной деятельности и желание учиться в школе;</a:t>
            </a:r>
          </a:p>
          <a:p>
            <a:r>
              <a:rPr lang="ru-RU" i="1" dirty="0" smtClean="0"/>
              <a:t>-  знакомить детей с нормами и правилами жизни школьника;</a:t>
            </a:r>
          </a:p>
          <a:p>
            <a:r>
              <a:rPr lang="ru-RU" i="1" dirty="0" smtClean="0"/>
              <a:t>- воспитывать у детей организованность, дисциплинированность, коллективизм, дружеские взаимоотношения;</a:t>
            </a:r>
          </a:p>
          <a:p>
            <a:r>
              <a:rPr lang="ru-RU" i="1" dirty="0" smtClean="0"/>
              <a:t>- организовать консультационную помощь родителям будущих первоклассников.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5011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первое направление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«РАБОТА С ДЕТЬМИ»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 descr="http://printonic.ru/uploads/images/2016/04/15/img_5710adaabb4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091"/>
          <a:stretch>
            <a:fillRect/>
          </a:stretch>
        </p:blipFill>
        <p:spPr bwMode="auto">
          <a:xfrm>
            <a:off x="6286512" y="3929066"/>
            <a:ext cx="2857488" cy="30689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2714620"/>
            <a:ext cx="76438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Воспитателями и узкими специалистами реализуется цикл из 10 занятий с детьми, содержание которых предполагает ознакомление детей с правилами школьной жизни, формирование культуры поведения в социуме, расширение кругозора детей и др.</a:t>
            </a:r>
          </a:p>
          <a:p>
            <a:endParaRPr lang="ru-RU" sz="2000" dirty="0" smtClean="0"/>
          </a:p>
          <a:p>
            <a:r>
              <a:rPr lang="ru-RU" sz="2000" dirty="0" smtClean="0"/>
              <a:t> Для воспитанников подготовительной к школе группы</a:t>
            </a:r>
          </a:p>
          <a:p>
            <a:r>
              <a:rPr lang="ru-RU" sz="2000" dirty="0" smtClean="0"/>
              <a:t> на протяжении учебного года организуются </a:t>
            </a:r>
          </a:p>
          <a:p>
            <a:r>
              <a:rPr lang="ru-RU" sz="2000" dirty="0" smtClean="0"/>
              <a:t>факультативные занятия: 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«Грамотейка» (учитель-логопед)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«Мы готовимся учиться» (педагог-психолог)</a:t>
            </a:r>
          </a:p>
          <a:p>
            <a:pPr>
              <a:buFont typeface="Arial" charset="0"/>
              <a:buChar char="•"/>
            </a:pPr>
            <a:r>
              <a:rPr lang="ru-RU" sz="2000" dirty="0" smtClean="0"/>
              <a:t> «Островок безопасности» (социальный педагог)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5011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второе направление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«РАБОТА С ПЕДАГОГАМИ»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650085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Результаты мониторинга по окончании </a:t>
            </a:r>
          </a:p>
          <a:p>
            <a:pPr algn="ctr"/>
            <a:r>
              <a:rPr lang="ru-RU" sz="2200" dirty="0" smtClean="0"/>
              <a:t>старшей группы в мае-июне обсуждаются </a:t>
            </a:r>
          </a:p>
          <a:p>
            <a:pPr algn="ctr"/>
            <a:r>
              <a:rPr lang="ru-RU" sz="2200" dirty="0" smtClean="0"/>
              <a:t>на совещании воспитателей группы и узких специалистов детского сада </a:t>
            </a:r>
          </a:p>
          <a:p>
            <a:pPr algn="ctr"/>
            <a:r>
              <a:rPr lang="ru-RU" sz="2200" dirty="0" smtClean="0"/>
              <a:t>(учитель-логопед, педагог-психолог, социальный педагог, музыкальный руководитель, </a:t>
            </a:r>
          </a:p>
          <a:p>
            <a:pPr algn="ctr"/>
            <a:r>
              <a:rPr lang="ru-RU" sz="2200" dirty="0" smtClean="0"/>
              <a:t>инструктор по физической культуре).</a:t>
            </a:r>
          </a:p>
          <a:p>
            <a:pPr algn="ctr"/>
            <a:r>
              <a:rPr lang="ru-RU" sz="2200" dirty="0" smtClean="0"/>
              <a:t>На основании полученных данных </a:t>
            </a:r>
          </a:p>
          <a:p>
            <a:pPr algn="ctr"/>
            <a:r>
              <a:rPr lang="ru-RU" sz="2200" dirty="0" smtClean="0"/>
              <a:t>для родителей каждого воспитанника разрабатываются индивидуальные </a:t>
            </a:r>
          </a:p>
          <a:p>
            <a:pPr algn="ctr"/>
            <a:r>
              <a:rPr lang="ru-RU" sz="2200" dirty="0" smtClean="0"/>
              <a:t>рекомендации и памятки на лето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1" name="Picture 7" descr="C:\Users\Антропова\Desktop\100551748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3" t="25357" b="15714"/>
          <a:stretch>
            <a:fillRect/>
          </a:stretch>
        </p:blipFill>
        <p:spPr bwMode="auto">
          <a:xfrm>
            <a:off x="6143636" y="4376231"/>
            <a:ext cx="3000364" cy="261108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1357298"/>
            <a:ext cx="85011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Третье направление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«РАБОТА С РОДИТЕЛЯМИ»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8286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Главной задачей педагогов является активное включение родителей в образовательный процесс и формирование личной заинтересованности каждого родителя в решении проблемы.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s://www.altspu.ru/uploads/posts/2016-10/1475651192_22_prosv.-roditeley-i-pedagogov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4309832"/>
            <a:ext cx="3470000" cy="289742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95793">
            <a:off x="5972944" y="2689224"/>
            <a:ext cx="2900030" cy="398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49143">
            <a:off x="296944" y="2839786"/>
            <a:ext cx="2849062" cy="404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https://sun9-3.userapi.com/c840424/v840424494/75572/qSL1yn4Zpu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285860"/>
            <a:ext cx="4429124" cy="3286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4710/200418627.d4/0_14abb8_d4260488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1785926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dirty="0"/>
          </a:p>
        </p:txBody>
      </p:sp>
      <p:sp>
        <p:nvSpPr>
          <p:cNvPr id="26626" name="AutoShape 2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https://mmedia.ozone.ru/multimedia/100551748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9" name="Picture 7" descr="http://900igr.net/up/datas/181300/0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143007"/>
            <a:ext cx="8715404" cy="571499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434</Words>
  <Application>Microsoft Office PowerPoint</Application>
  <PresentationFormat>Экран (4:3)</PresentationFormat>
  <Paragraphs>85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Антропова</dc:creator>
  <cp:lastModifiedBy>Попова</cp:lastModifiedBy>
  <cp:revision>36</cp:revision>
  <dcterms:created xsi:type="dcterms:W3CDTF">2018-03-30T04:54:29Z</dcterms:created>
  <dcterms:modified xsi:type="dcterms:W3CDTF">2018-04-20T07:35:04Z</dcterms:modified>
</cp:coreProperties>
</file>