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1" r:id="rId3"/>
    <p:sldId id="257" r:id="rId4"/>
    <p:sldId id="259" r:id="rId5"/>
    <p:sldId id="260" r:id="rId6"/>
    <p:sldId id="297" r:id="rId7"/>
    <p:sldId id="298" r:id="rId8"/>
    <p:sldId id="299" r:id="rId9"/>
    <p:sldId id="301" r:id="rId10"/>
    <p:sldId id="302" r:id="rId11"/>
    <p:sldId id="262" r:id="rId12"/>
    <p:sldId id="263" r:id="rId13"/>
    <p:sldId id="271" r:id="rId14"/>
    <p:sldId id="264" r:id="rId15"/>
    <p:sldId id="265" r:id="rId16"/>
    <p:sldId id="266" r:id="rId17"/>
    <p:sldId id="267" r:id="rId18"/>
    <p:sldId id="268" r:id="rId19"/>
    <p:sldId id="270" r:id="rId20"/>
    <p:sldId id="269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E27238C-8EAF-4098-86E6-7723B7DAE6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8C6C821-FEE1-4EB6-9590-C021440C77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A74B3-E247-44D4-8C48-FAE8E20564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45841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регулирование экономики: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EE98C5-5E62-447C-AC11-FA5F39553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458419" cy="861420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история возникновения, цели, функции и формы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84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Несовершенство рыночной экономики: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90" y="1400530"/>
            <a:ext cx="4702361" cy="2628131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Тенденции к концентра-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ции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производства и монополизму подрывают свободную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конкурен-цию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отрицательно сказывается на благо-состоянии общества.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79763-A54D-4619-B3AF-D612177939B1}"/>
              </a:ext>
            </a:extLst>
          </p:cNvPr>
          <p:cNvSpPr txBox="1"/>
          <p:nvPr/>
        </p:nvSpPr>
        <p:spPr>
          <a:xfrm>
            <a:off x="336176" y="6335644"/>
            <a:ext cx="493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 снимке: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Бедная в супермаркете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pic>
        <p:nvPicPr>
          <p:cNvPr id="5126" name="Picture 6" descr="http://antipytki.ru/wp-content/uploads/2016/03/file37e1ca05843e5e92e2a5d4564bfc15c4.jpg">
            <a:extLst>
              <a:ext uri="{FF2B5EF4-FFF2-40B4-BE49-F238E27FC236}">
                <a16:creationId xmlns:a16="http://schemas.microsoft.com/office/drawing/2014/main" id="{FB06F53D-8A88-42DC-A837-9D79ED361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3"/>
          <a:stretch/>
        </p:blipFill>
        <p:spPr bwMode="auto">
          <a:xfrm>
            <a:off x="5038537" y="1278284"/>
            <a:ext cx="7153463" cy="5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03DC4C-A810-45C1-ABD0-4905F5831A07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15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7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1930-1960-е годы: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кейнсианство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7" y="1853248"/>
            <a:ext cx="7204310" cy="4195481"/>
          </a:xfrm>
        </p:spPr>
        <p:txBody>
          <a:bodyPr>
            <a:noAutofit/>
          </a:bodyPr>
          <a:lstStyle/>
          <a:p>
            <a:pPr algn="just"/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Джон Кейнс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доказал, что государство, используя налоговую и кредитно-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совую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политику, может стимулировать эффективный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совокупный спрос обще-</a:t>
            </a:r>
            <a:r>
              <a:rPr lang="ru-RU" sz="2600" b="1" i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через него регулировать в нужном направлении рынок и ускорять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эконо-мический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рост, повышать уровень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заня-тости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благосостояния населения. </a:t>
            </a:r>
          </a:p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влиянием его идей проводил свой «новый курс» президент США Ф.Д.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Руз-вельт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40487" y="6483544"/>
            <a:ext cx="46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Джон Мейнард Кейнс (1883-1946)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87" y="1297107"/>
            <a:ext cx="4651513" cy="51864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C56D8-D6A5-456C-A308-254D8636B757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34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7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1970-1980-е годы: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неолиберализм (монетаризм)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7" y="1409480"/>
            <a:ext cx="7584142" cy="5337684"/>
          </a:xfrm>
        </p:spPr>
        <p:txBody>
          <a:bodyPr>
            <a:noAutofit/>
          </a:bodyPr>
          <a:lstStyle/>
          <a:p>
            <a:pPr algn="just"/>
            <a:r>
              <a:rPr lang="ru-RU" sz="25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Фридрих Хайек 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5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Милтон Фридман 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вновь заявили о невмешательстве государства в эко-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номику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т.к. оно порождает диспропорции и ухудшает экономическую конъюнктуру. 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Госу-дарство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должно заниматься только 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регули-рованием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денежной эмиссии и кредитованием частного бизнеса. </a:t>
            </a:r>
          </a:p>
          <a:p>
            <a:pPr algn="just"/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упор делался на стимулирование не спроса, а предложения: снижение налогов с предпринимателей, либерализация цен, 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прива-тизация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борьба с инфляцией, сокращение де-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фицита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бюджета, снижение социальных рас-ходов и отмена минимума зарплаты.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9042" y="6404933"/>
            <a:ext cx="4272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Милтон Фридман (1912-2006)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2" y="1493957"/>
            <a:ext cx="4272958" cy="4906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3F9AD-9F04-4147-8DC6-26F414C6C559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23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27238C-8EAF-4098-86E6-7723B7DAE6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78C6C821-FEE1-4EB6-9590-C021440C77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1A74B3-E247-44D4-8C48-FAE8E20564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4955" y="1447801"/>
            <a:ext cx="6458419" cy="2819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II. </a:t>
            </a:r>
            <a:r>
              <a:rPr lang="ru-RU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</a:t>
            </a:r>
            <a:r>
              <a:rPr lang="en-US" sz="4500" b="1" i="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осударственно</a:t>
            </a:r>
            <a:r>
              <a:rPr lang="ru-RU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lang="en-US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i="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регулировани</a:t>
            </a:r>
            <a:r>
              <a:rPr lang="ru-RU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</a:t>
            </a:r>
            <a:r>
              <a:rPr lang="en-US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i="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экономики</a:t>
            </a:r>
            <a:r>
              <a:rPr lang="ru-RU" sz="4500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sz="4500" b="1" i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D20C2CB-8A8F-4602-A344-1CBCADFA9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4270470"/>
            <a:ext cx="6458419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Цели, функции, формы</a:t>
            </a:r>
            <a:endParaRPr lang="en-US" sz="2400" b="1" i="0" kern="1200" cap="all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D0B48-BE86-420D-B4E4-796F5430D00C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79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государственного регулирования экономики: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7" y="2052918"/>
            <a:ext cx="7180502" cy="4805082"/>
          </a:xfrm>
        </p:spPr>
        <p:txBody>
          <a:bodyPr>
            <a:no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интенсивного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экономи-чес­кого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роста;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экономической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-боды;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Поддержание экономической и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соци-альной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стабильности;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Укрепление существующего строя;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Упрочение международного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положе-ния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страны.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08" y="2052917"/>
            <a:ext cx="4394425" cy="4468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0C40D-4A44-40BC-A8EB-B36BAF1B53C4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809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государства в рыночной экономике: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1549222"/>
            <a:ext cx="7180502" cy="4805082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правовых норм развития эко-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номики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макроэкономическое регулирование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уве-личение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экономического роста, борьба с монополиями, поддержание свободной конкуренции, регулирование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-кого цикла, недопущение массовой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безра-ботицы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инфляции);</a:t>
            </a: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частичное перераспределение доходов между богатыми и бедными;</a:t>
            </a: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взаимоотношений между работодателями и работниками;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08" y="2052917"/>
            <a:ext cx="4391063" cy="4465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756C98-9589-4A40-A3FA-4B16A9CC3D9C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67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государства в рыночной экономике: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1801069"/>
            <a:ext cx="7294432" cy="4805082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общественных благ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товаров и услуг, которыми люди пользуются сов-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местно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которые не могут быть закреп-лены в частную собственность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безопас-ность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правопорядок, здравоохранение, образование, наука, культура);</a:t>
            </a: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покрытие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внешних эффектов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ущерба от производства какого-либо блага, кото-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рый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приходится нести людям или фирмам, непосредственно не участвующим в про-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изводстве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купле-продаже этого блага (загрязнение окружающей среды);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08" y="2052917"/>
            <a:ext cx="4391063" cy="4465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CABC88-BBDC-4DD5-AAB5-558F4790F2A5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30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 государства в рыночной экономике: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1801069"/>
            <a:ext cx="7180502" cy="4805082"/>
          </a:xfrm>
        </p:spPr>
        <p:txBody>
          <a:bodyPr>
            <a:noAutofit/>
          </a:bodyPr>
          <a:lstStyle/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поощрение потребления полезных товаров и услуг и сдерживание вредных (с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помо-щью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налогов, правовых предписаний);</a:t>
            </a:r>
          </a:p>
          <a:p>
            <a:pPr lvl="0"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внешнеэкономической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-тельности (режим наибольшего благо-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приятствования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торговле, введение экономических санкций).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608" y="2052917"/>
            <a:ext cx="4417957" cy="4492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19A02-3E97-4E44-BD59-FE5C891CF136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68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33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Формы регулирования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рыночной экономике: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798" y="1400530"/>
            <a:ext cx="5409137" cy="456189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Прямые: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правовые предписания (за-коны, разрешения, запреты, принуждение)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контролирующих и др. органов (безопасности и правопорядка, суды)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природоохранная деятель-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ность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политика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заказы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1362" y="1400530"/>
            <a:ext cx="5439905" cy="4200245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Косвенные: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бюджетная политика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кредитно-финансовая поли-тика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налоговая политика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ценовая политика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внешнеэкономическая поли-тика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6547A-7A0C-4190-AECD-E58EDA784866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07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44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Централизованная (плановая) экономика: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44" y="1541474"/>
            <a:ext cx="5759856" cy="5316526"/>
          </a:xfrm>
        </p:spPr>
        <p:txBody>
          <a:bodyPr>
            <a:no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Административно-командные методы управления;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Директивное планирование (пяти-летние планы в СССР);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Прямое управление 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предприяти-ями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центра (система 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-моченных ГКО в годы войны);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контроль государства над производством (Госплан СССР), распределением (Госснаб СССР) и потреблением продукции (</a:t>
            </a:r>
            <a:r>
              <a:rPr lang="ru-RU" sz="2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карточ-ная</a:t>
            </a:r>
            <a:r>
              <a:rPr lang="ru-RU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 снабжения).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58" y="2022525"/>
            <a:ext cx="5971841" cy="4080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0158" y="6150114"/>
            <a:ext cx="597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</a:rPr>
              <a:t>На снимке: </a:t>
            </a:r>
            <a:r>
              <a:rPr lang="ru-RU" sz="2000" b="1" i="1" dirty="0">
                <a:latin typeface="Century Schoolbook" panose="02040604050505020304" pitchFamily="18" charset="0"/>
              </a:rPr>
              <a:t>здание Госплана СССР в Москве (ныне – Государственная Дума)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8A281-E93C-4821-AA4C-6A35363D4876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96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1B28F63-CF00-448F-B141-FE33C33B18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E609E2-8522-44E4-9077-980E5BCF3E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FA533C5-33E3-4611-AF9F-72811D8B26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949AD42-25FD-4C3D-9EEE-B7FEC5809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C7D913-60B7-4603-881B-831DA5D3A9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F0FDC4-AD8C-47D9-9131-623C98ADB0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27238C-8EAF-4098-86E6-7723B7DAE6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78C6C821-FEE1-4EB6-9590-C021440C77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1A74B3-E247-44D4-8C48-FAE8E20564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5077" y="1447800"/>
            <a:ext cx="7202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b="1" i="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Эволюция</a:t>
            </a:r>
            <a:r>
              <a:rPr lang="en-US" b="1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взглядов на государственное регулирование экономики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55077" y="4777380"/>
            <a:ext cx="7202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 b="1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Меркантилизм</a:t>
            </a:r>
            <a:r>
              <a:rPr lang="en-US" sz="1900" b="1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1900" b="1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экономический</a:t>
            </a:r>
            <a:r>
              <a:rPr lang="en-US" sz="1900" b="1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900" b="1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либерализм</a:t>
            </a:r>
            <a:r>
              <a:rPr lang="en-US" sz="1900" b="1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1900" b="1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кейнсианство</a:t>
            </a:r>
            <a:r>
              <a:rPr lang="en-US" sz="1900" b="1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</a:t>
            </a:r>
            <a:r>
              <a:rPr lang="en-US" sz="1900" b="1" i="0" kern="1200" cap="all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неолиберализм</a:t>
            </a:r>
            <a:r>
              <a:rPr lang="ru-RU" sz="1900" b="1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1900" b="1" i="0" kern="1200" cap="all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56215-B7AD-491F-83DE-B26BCECC2914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173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9404723" cy="1299681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Достоинства и недостатки плановой экономики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7277" y="2054091"/>
            <a:ext cx="4300984" cy="4771744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позволяет за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корот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-кий период сделать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ры-вок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развитии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экономи-ки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(индустриализация в СССР);</a:t>
            </a:r>
          </a:p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мобилизовать все силы страны для обеспечения победы в войне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сверх-централизация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эконо-мики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годы Великой Отечественной войны).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37277" y="1400530"/>
            <a:ext cx="4395788" cy="5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Достоинства:</a:t>
            </a:r>
          </a:p>
        </p:txBody>
      </p:sp>
      <p:pic>
        <p:nvPicPr>
          <p:cNvPr id="9" name="Рисунок 8" descr="конвейер окончательной сборки танков ...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6871" y="1400530"/>
            <a:ext cx="7405129" cy="5025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8261" y="6425725"/>
            <a:ext cx="755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снимке: </a:t>
            </a:r>
            <a:r>
              <a:rPr lang="ru-RU" sz="2000" b="1" i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Танковый конвейер в Челябинске (1942 г.)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D64AF-B3ED-4828-AF46-A5C47C44AE7D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592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311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Достоинства и недостатки плановой экономики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37276" y="2054091"/>
            <a:ext cx="4276287" cy="480390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слабая и замедленная реакция государства на изменения в экономике (оно перегружено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дру-гими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функциями); 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существование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убыточ-ного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производства (все убытки покрываются за счет дотаций из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-дарственного бюджета).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37277" y="1400530"/>
            <a:ext cx="4395788" cy="5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Недостатки: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8701" y="6342250"/>
            <a:ext cx="7473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снимке: </a:t>
            </a:r>
            <a:r>
              <a:rPr lang="ru-RU" sz="2000" b="1" i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Очередь за обувью в Москве, 1983 год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01" y="1400530"/>
            <a:ext cx="7473300" cy="4941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94277-D972-4962-8A36-A679D50C5812}"/>
              </a:ext>
            </a:extLst>
          </p:cNvPr>
          <p:cNvSpPr txBox="1"/>
          <p:nvPr/>
        </p:nvSpPr>
        <p:spPr>
          <a:xfrm>
            <a:off x="10561984" y="55659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1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экономики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древности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6" y="1400530"/>
            <a:ext cx="7920319" cy="4195481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Регулирование экономики в традиционном (аграрном) обществе осуществлялось на основе существующих обычаев и традиций. Натуральное хозяйство и неразвитость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-ка и не требовали вмешательства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государ-ства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Первыми законами, регулирующими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эконо-мику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стали «Законы Хаммурапи» (Древний Вавилон,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 до н.э.) и «Русская правда»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в. н.э.). По сути это были записи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сущест-вовавших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обычаев – сборники обычного права.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" b="1930"/>
          <a:stretch/>
        </p:blipFill>
        <p:spPr>
          <a:xfrm>
            <a:off x="8373833" y="1266093"/>
            <a:ext cx="3818167" cy="4884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EB68A-D68D-435D-B20B-02C2B2E5E363}"/>
              </a:ext>
            </a:extLst>
          </p:cNvPr>
          <p:cNvSpPr txBox="1"/>
          <p:nvPr/>
        </p:nvSpPr>
        <p:spPr>
          <a:xfrm>
            <a:off x="8373832" y="6150114"/>
            <a:ext cx="381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Century Schoolbook" panose="02040604050505020304" pitchFamily="18" charset="0"/>
              </a:rPr>
              <a:t>Стела с записью законов Хаммурапи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9F8BF-C54A-4238-8E27-583ED44C1181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05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7" y="0"/>
            <a:ext cx="10080032" cy="140053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века: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теория меркантилизма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7" y="1331259"/>
            <a:ext cx="7584142" cy="5006373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эпоху первоначального накопления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-ла, возникла буржуазная экономическая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тео-рия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меркантилизм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(У. Стаффорд, Т.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Ман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А.Л.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Ордин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-Нащокин, И.Т. Посошков). </a:t>
            </a:r>
          </a:p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полагали, что </a:t>
            </a:r>
            <a:r>
              <a:rPr lang="ru-RU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государства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явля-ется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накопление денег в стране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для этого необходимо выполнение следующих </a:t>
            </a:r>
            <a:r>
              <a:rPr lang="ru-RU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поддержание положительного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тор-</a:t>
            </a:r>
            <a:r>
              <a:rPr lang="ru-RU" sz="2600" b="1" i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гового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баланса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протекционизм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600" b="1" i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-дарственное регулирование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промышлен-ности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торговли.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9" y="1180224"/>
            <a:ext cx="4271681" cy="5677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B53AE4-4A29-438E-88AC-4DE7C750E60B}"/>
              </a:ext>
            </a:extLst>
          </p:cNvPr>
          <p:cNvSpPr txBox="1"/>
          <p:nvPr/>
        </p:nvSpPr>
        <p:spPr>
          <a:xfrm>
            <a:off x="336177" y="6337632"/>
            <a:ext cx="758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 err="1">
                <a:latin typeface="Century Schoolbook" panose="02040604050505020304" pitchFamily="18" charset="0"/>
              </a:rPr>
              <a:t>Мариус</a:t>
            </a:r>
            <a:r>
              <a:rPr lang="ru-RU" sz="2000" i="1" dirty="0">
                <a:latin typeface="Century Schoolbook" panose="02040604050505020304" pitchFamily="18" charset="0"/>
              </a:rPr>
              <a:t> </a:t>
            </a:r>
            <a:r>
              <a:rPr lang="ru-RU" sz="2000" i="1" dirty="0" err="1">
                <a:latin typeface="Century Schoolbook" panose="02040604050505020304" pitchFamily="18" charset="0"/>
              </a:rPr>
              <a:t>ван</a:t>
            </a:r>
            <a:r>
              <a:rPr lang="ru-RU" sz="2000" i="1" dirty="0">
                <a:latin typeface="Century Schoolbook" panose="02040604050505020304" pitchFamily="18" charset="0"/>
              </a:rPr>
              <a:t> </a:t>
            </a:r>
            <a:r>
              <a:rPr lang="ru-RU" sz="2000" i="1" dirty="0" err="1">
                <a:latin typeface="Century Schoolbook" panose="02040604050505020304" pitchFamily="18" charset="0"/>
              </a:rPr>
              <a:t>Реймерсвале</a:t>
            </a:r>
            <a:r>
              <a:rPr lang="ru-RU" sz="2000" i="1" dirty="0">
                <a:latin typeface="Century Schoolbook" panose="02040604050505020304" pitchFamily="18" charset="0"/>
              </a:rPr>
              <a:t>. Сборщики налогов (1538 г.)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20E907-EA95-443E-9726-4F256EC0732E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17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7" y="0"/>
            <a:ext cx="9404723" cy="1298713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XVIII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XIX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века: </a:t>
            </a:r>
            <a:b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либерализм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6" y="1745673"/>
            <a:ext cx="7913469" cy="5112326"/>
          </a:xfrm>
        </p:spPr>
        <p:txBody>
          <a:bodyPr>
            <a:noAutofit/>
          </a:bodyPr>
          <a:lstStyle/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капиталистические отношения окрепли, буржуазия начинает борьбу с государственным вмешательством. На смену меркантилизму при-ходит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экономический либерализм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(А. Смит, Д.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Рикардо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 </a:t>
            </a:r>
          </a:p>
          <a:p>
            <a:pPr algn="just"/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этой теории выступали за 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безу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-словное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рыночное саморегулирование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свободную конкуренцию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«невидимая рука рынка»), призывали к 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сокращению </a:t>
            </a:r>
            <a:r>
              <a:rPr lang="ru-RU" sz="2600" b="1" i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государ-ственного</a:t>
            </a:r>
            <a:r>
              <a:rPr lang="ru-RU" sz="26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вмешательства 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экономику (</a:t>
            </a:r>
            <a:r>
              <a:rPr lang="ru-RU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го-сударству</a:t>
            </a:r>
            <a:r>
              <a:rPr lang="ru-RU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отводилась роль «ночного сторожа» и «дорожного регулировщика»).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46" y="1853248"/>
            <a:ext cx="3942354" cy="452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3456" y="6416093"/>
            <a:ext cx="396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Адам Смит (1723-1790)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8D386-AAA5-4B25-9AA7-5ADA8E87A3DB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42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Несовершенство рыночной экономики: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6" y="1400530"/>
            <a:ext cx="3872325" cy="210222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не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обеспечи-вает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эффективное использование при-родных ресурсов.</a:t>
            </a:r>
          </a:p>
        </p:txBody>
      </p:sp>
      <p:pic>
        <p:nvPicPr>
          <p:cNvPr id="1026" name="Picture 2" descr="http://fmimg.finmarket.ru/FMCharts/280113/slanec.png">
            <a:extLst>
              <a:ext uri="{FF2B5EF4-FFF2-40B4-BE49-F238E27FC236}">
                <a16:creationId xmlns:a16="http://schemas.microsoft.com/office/drawing/2014/main" id="{A9FF03D0-5A13-4D0E-8DEC-80C961C3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01" y="1400530"/>
            <a:ext cx="7983499" cy="54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79763-A54D-4619-B3AF-D612177939B1}"/>
              </a:ext>
            </a:extLst>
          </p:cNvPr>
          <p:cNvSpPr txBox="1"/>
          <p:nvPr/>
        </p:nvSpPr>
        <p:spPr>
          <a:xfrm>
            <a:off x="253047" y="3665576"/>
            <a:ext cx="3872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 снимке из космоса:</a:t>
            </a:r>
          </a:p>
          <a:p>
            <a:pPr algn="just"/>
            <a:r>
              <a:rPr lang="ru-RU" sz="2000" i="1" dirty="0">
                <a:latin typeface="Century Schoolbook" panose="02040604050505020304" pitchFamily="18" charset="0"/>
              </a:rPr>
              <a:t>Свечение от сгорания </a:t>
            </a:r>
            <a:r>
              <a:rPr lang="ru-RU" sz="2000" i="1" dirty="0" err="1">
                <a:latin typeface="Century Schoolbook" panose="02040604050505020304" pitchFamily="18" charset="0"/>
              </a:rPr>
              <a:t>ненуж-ного</a:t>
            </a:r>
            <a:r>
              <a:rPr lang="ru-RU" sz="2000" i="1" dirty="0">
                <a:latin typeface="Century Schoolbook" panose="02040604050505020304" pitchFamily="18" charset="0"/>
              </a:rPr>
              <a:t> природного газа на </a:t>
            </a:r>
            <a:r>
              <a:rPr lang="ru-RU" sz="2000" i="1" dirty="0" err="1">
                <a:latin typeface="Century Schoolbook" panose="02040604050505020304" pitchFamily="18" charset="0"/>
              </a:rPr>
              <a:t>мес-торождениях</a:t>
            </a:r>
            <a:r>
              <a:rPr lang="ru-RU" sz="2000" i="1" dirty="0">
                <a:latin typeface="Century Schoolbook" panose="02040604050505020304" pitchFamily="18" charset="0"/>
              </a:rPr>
              <a:t> </a:t>
            </a:r>
            <a:r>
              <a:rPr lang="ru-RU" sz="2000" i="1" dirty="0" err="1">
                <a:latin typeface="Century Schoolbook" panose="02040604050505020304" pitchFamily="18" charset="0"/>
              </a:rPr>
              <a:t>Баккен</a:t>
            </a:r>
            <a:r>
              <a:rPr lang="ru-RU" sz="2000" i="1" dirty="0">
                <a:latin typeface="Century Schoolbook" panose="02040604050505020304" pitchFamily="18" charset="0"/>
              </a:rPr>
              <a:t> и Игл-Форд сравнимо со свечением таких мегаполисов как Мин-</a:t>
            </a:r>
            <a:r>
              <a:rPr lang="ru-RU" sz="2000" i="1" dirty="0" err="1">
                <a:latin typeface="Century Schoolbook" panose="02040604050505020304" pitchFamily="18" charset="0"/>
              </a:rPr>
              <a:t>неаполис</a:t>
            </a:r>
            <a:r>
              <a:rPr lang="ru-RU" sz="2000" i="1" dirty="0">
                <a:latin typeface="Century Schoolbook" panose="02040604050505020304" pitchFamily="18" charset="0"/>
              </a:rPr>
              <a:t> и Чикаго. Газ </a:t>
            </a:r>
            <a:r>
              <a:rPr lang="ru-RU" sz="2000" i="1" dirty="0" err="1">
                <a:latin typeface="Century Schoolbook" panose="02040604050505020304" pitchFamily="18" charset="0"/>
              </a:rPr>
              <a:t>сжи-гают</a:t>
            </a:r>
            <a:r>
              <a:rPr lang="ru-RU" sz="2000" i="1" dirty="0">
                <a:latin typeface="Century Schoolbook" panose="02040604050505020304" pitchFamily="18" charset="0"/>
              </a:rPr>
              <a:t> потому, что цена на него не оправдывает расходы на транспортировку.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75AEE-0A8F-4389-A0F2-D248769EC7AE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62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Несовершенство рыночной экономики: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91" y="1400530"/>
            <a:ext cx="3872325" cy="545747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может быть стихийным и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разру-шительным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(коле-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бания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цен,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инфля-ция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экономиче-ский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кризис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разо-ряют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производите-лей, приводят к безработице и ни-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щете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79763-A54D-4619-B3AF-D612177939B1}"/>
              </a:ext>
            </a:extLst>
          </p:cNvPr>
          <p:cNvSpPr txBox="1"/>
          <p:nvPr/>
        </p:nvSpPr>
        <p:spPr>
          <a:xfrm>
            <a:off x="336176" y="5714064"/>
            <a:ext cx="11855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 снимке: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Очередь безработных на биржу труда в Ганновере. Именно их голоса помогли нацистам занять первое место на выборах в рейхстаг и второе место на президентских выборах 1932 г.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pic>
        <p:nvPicPr>
          <p:cNvPr id="2050" name="Picture 2" descr="http://mtdata.ru/u2/photoAAC5/20390767904-0/original.jpg">
            <a:extLst>
              <a:ext uri="{FF2B5EF4-FFF2-40B4-BE49-F238E27FC236}">
                <a16:creationId xmlns:a16="http://schemas.microsoft.com/office/drawing/2014/main" id="{A329BEBF-FF0D-47D9-B59D-296315C3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18" y="1400481"/>
            <a:ext cx="7978882" cy="431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178AB-F8A8-4855-8602-46CE78050C31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72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Несовершенство рыночной экономики: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336" y="1400530"/>
            <a:ext cx="3872325" cy="545747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ориентиро-ван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получение максимальной при-были, поэтому не может в полной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-ре решить вопросы экологии, развития науки, культуры, образования,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здра-воохранения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-дарственного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упра-вления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обороны.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79763-A54D-4619-B3AF-D612177939B1}"/>
              </a:ext>
            </a:extLst>
          </p:cNvPr>
          <p:cNvSpPr txBox="1"/>
          <p:nvPr/>
        </p:nvSpPr>
        <p:spPr>
          <a:xfrm>
            <a:off x="4213118" y="6150114"/>
            <a:ext cx="7978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На снимке: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Свадьба в Большом зале Екатерининского дворца в Царском Селе обойдется вам от 1 до 3 млн. руб.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pic>
        <p:nvPicPr>
          <p:cNvPr id="3078" name="Picture 6" descr="http://svadbodelov.ru/images/uploads/journal/2032/56792bfc1aa64.jpg">
            <a:extLst>
              <a:ext uri="{FF2B5EF4-FFF2-40B4-BE49-F238E27FC236}">
                <a16:creationId xmlns:a16="http://schemas.microsoft.com/office/drawing/2014/main" id="{38A2DEE3-1BDD-402B-B870-F3E001702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7" b="2314"/>
          <a:stretch/>
        </p:blipFill>
        <p:spPr bwMode="auto">
          <a:xfrm>
            <a:off x="4210810" y="1272208"/>
            <a:ext cx="7983498" cy="487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17A95B-39E8-4C47-9E13-22BFF385DF3F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13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176" y="0"/>
            <a:ext cx="9404723" cy="1400530"/>
          </a:xfrm>
        </p:spPr>
        <p:txBody>
          <a:bodyPr/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Несовершенство рыночной экономики: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91" y="1400530"/>
            <a:ext cx="5136972" cy="545747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безразличен к проб-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леме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социальной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справед-ливости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равенства, что приводит к 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дифференциа-ции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доходов, социальной незащищенности и кон-</a:t>
            </a:r>
            <a:r>
              <a:rPr lang="ru-RU" sz="2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фликтам</a:t>
            </a:r>
            <a:r>
              <a:rPr lang="ru-RU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C79763-A54D-4619-B3AF-D612177939B1}"/>
              </a:ext>
            </a:extLst>
          </p:cNvPr>
          <p:cNvSpPr txBox="1"/>
          <p:nvPr/>
        </p:nvSpPr>
        <p:spPr>
          <a:xfrm>
            <a:off x="336176" y="6150114"/>
            <a:ext cx="5136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Иоганнсон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Б.В. На старом уральском заводе (1937 г.)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pic>
        <p:nvPicPr>
          <p:cNvPr id="4098" name="Picture 2" descr="http://www.vamart.ru/wp-content/uploads/2014/11/Ioganson_BV-Na-starom-uralskom-zavode-1937-GTG.jpg">
            <a:extLst>
              <a:ext uri="{FF2B5EF4-FFF2-40B4-BE49-F238E27FC236}">
                <a16:creationId xmlns:a16="http://schemas.microsoft.com/office/drawing/2014/main" id="{9701488A-49E6-496E-8C5C-250B0EE1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48" y="1272962"/>
            <a:ext cx="6718852" cy="55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E78AA-8B50-487E-BA65-5774CE6B1396}"/>
              </a:ext>
            </a:extLst>
          </p:cNvPr>
          <p:cNvSpPr txBox="1"/>
          <p:nvPr/>
        </p:nvSpPr>
        <p:spPr>
          <a:xfrm>
            <a:off x="10561983" y="556591"/>
            <a:ext cx="44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080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1068</TotalTime>
  <Words>1083</Words>
  <Application>Microsoft Office PowerPoint</Application>
  <PresentationFormat>Широкоэкранный</PresentationFormat>
  <Paragraphs>108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Century Schoolbook</vt:lpstr>
      <vt:lpstr>Tahoma</vt:lpstr>
      <vt:lpstr>Wingdings</vt:lpstr>
      <vt:lpstr>Wingdings 3</vt:lpstr>
      <vt:lpstr>Ион</vt:lpstr>
      <vt:lpstr>Государственное регулирование экономики:</vt:lpstr>
      <vt:lpstr>I. Эволюция взглядов на государственное регулирование экономики</vt:lpstr>
      <vt:lpstr>Регулирование экономики  в древности</vt:lpstr>
      <vt:lpstr>XV-XVII века:  теория меркантилизма</vt:lpstr>
      <vt:lpstr>XVIII-XIX века:  экономический либерализм</vt:lpstr>
      <vt:lpstr>Несовершенство рыночной экономики:</vt:lpstr>
      <vt:lpstr>Несовершенство рыночной экономики:</vt:lpstr>
      <vt:lpstr>Несовершенство рыночной экономики:</vt:lpstr>
      <vt:lpstr>Несовершенство рыночной экономики:</vt:lpstr>
      <vt:lpstr>Несовершенство рыночной экономики:</vt:lpstr>
      <vt:lpstr>1930-1960-е годы:  кейнсианство</vt:lpstr>
      <vt:lpstr>1970-1980-е годы:  неолиберализм (монетаризм)</vt:lpstr>
      <vt:lpstr>II. Государственное регулирование экономики:</vt:lpstr>
      <vt:lpstr>Цели государственного регулирования экономики:</vt:lpstr>
      <vt:lpstr>Функции государства в рыночной экономике:</vt:lpstr>
      <vt:lpstr>Функции государства в рыночной экономике:</vt:lpstr>
      <vt:lpstr>Функции государства в рыночной экономике:</vt:lpstr>
      <vt:lpstr>Формы регулирования  в рыночной экономике:</vt:lpstr>
      <vt:lpstr>Централизованная (плановая) экономика:</vt:lpstr>
      <vt:lpstr>Достоинства и недостатки плановой экономики</vt:lpstr>
      <vt:lpstr>Достоинства и недостатки плановой экономики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государства в экономике</dc:title>
  <dc:creator>Роман Болдырев</dc:creator>
  <cp:lastModifiedBy>Роман Болдырев</cp:lastModifiedBy>
  <cp:revision>109</cp:revision>
  <dcterms:created xsi:type="dcterms:W3CDTF">2014-09-21T17:54:00Z</dcterms:created>
  <dcterms:modified xsi:type="dcterms:W3CDTF">2018-03-06T03:29:05Z</dcterms:modified>
</cp:coreProperties>
</file>