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4" r:id="rId5"/>
    <p:sldId id="273" r:id="rId6"/>
    <p:sldId id="275" r:id="rId7"/>
    <p:sldId id="262" r:id="rId8"/>
    <p:sldId id="263" r:id="rId9"/>
    <p:sldId id="267" r:id="rId10"/>
    <p:sldId id="269" r:id="rId11"/>
    <p:sldId id="268" r:id="rId12"/>
    <p:sldId id="276" r:id="rId13"/>
    <p:sldId id="270" r:id="rId14"/>
    <p:sldId id="272" r:id="rId15"/>
    <p:sldId id="264" r:id="rId16"/>
    <p:sldId id="271" r:id="rId17"/>
    <p:sldId id="265" r:id="rId18"/>
    <p:sldId id="266" r:id="rId19"/>
    <p:sldId id="279" r:id="rId20"/>
    <p:sldId id="284" r:id="rId21"/>
    <p:sldId id="285" r:id="rId22"/>
    <p:sldId id="259" r:id="rId23"/>
    <p:sldId id="277" r:id="rId24"/>
    <p:sldId id="278" r:id="rId25"/>
    <p:sldId id="281" r:id="rId26"/>
    <p:sldId id="282" r:id="rId27"/>
    <p:sldId id="283" r:id="rId28"/>
    <p:sldId id="280" r:id="rId29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204-47E7-4F34-B0C7-5C562C9B63E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EE8B-A35F-4C41-A61C-B81E8707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15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204-47E7-4F34-B0C7-5C562C9B63E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EE8B-A35F-4C41-A61C-B81E8707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5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204-47E7-4F34-B0C7-5C562C9B63E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EE8B-A35F-4C41-A61C-B81E8707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6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204-47E7-4F34-B0C7-5C562C9B63E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EE8B-A35F-4C41-A61C-B81E8707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204-47E7-4F34-B0C7-5C562C9B63E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EE8B-A35F-4C41-A61C-B81E8707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7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204-47E7-4F34-B0C7-5C562C9B63E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EE8B-A35F-4C41-A61C-B81E8707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7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204-47E7-4F34-B0C7-5C562C9B63E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EE8B-A35F-4C41-A61C-B81E8707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49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204-47E7-4F34-B0C7-5C562C9B63E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EE8B-A35F-4C41-A61C-B81E8707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204-47E7-4F34-B0C7-5C562C9B63E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EE8B-A35F-4C41-A61C-B81E8707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4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204-47E7-4F34-B0C7-5C562C9B63E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EE8B-A35F-4C41-A61C-B81E8707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6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204-47E7-4F34-B0C7-5C562C9B63E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EE8B-A35F-4C41-A61C-B81E8707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1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1204-47E7-4F34-B0C7-5C562C9B63E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0EE8B-A35F-4C41-A61C-B81E8707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8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690" y="1124744"/>
            <a:ext cx="717978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ВВЕДЕНИЕ ЭЛЕМЕНТОВ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АСТРОФИЗИКИ 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5400" b="1" dirty="0" err="1" smtClean="0">
                <a:solidFill>
                  <a:schemeClr val="accent1">
                    <a:lumMod val="75000"/>
                  </a:schemeClr>
                </a:solidFill>
              </a:rPr>
              <a:t>КИМы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ЕГЭ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(физика)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6536" y="6151274"/>
            <a:ext cx="4638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Методист  АО ИОО  А.В. Кошкина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504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Теория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8" name="Picture 12" descr="C:\Users\Анжелик\Documents\Cropper Captures\CropperCapture[2]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54"/>
          <a:stretch/>
        </p:blipFill>
        <p:spPr bwMode="auto">
          <a:xfrm>
            <a:off x="251520" y="620687"/>
            <a:ext cx="7656828" cy="291892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r="8456"/>
          <a:stretch/>
        </p:blipFill>
        <p:spPr bwMode="auto">
          <a:xfrm>
            <a:off x="4211960" y="3345708"/>
            <a:ext cx="4748980" cy="3480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0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691680" y="0"/>
            <a:ext cx="7240790" cy="6868024"/>
            <a:chOff x="1691680" y="0"/>
            <a:chExt cx="7240790" cy="686802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87"/>
            <a:stretch/>
          </p:blipFill>
          <p:spPr bwMode="auto">
            <a:xfrm>
              <a:off x="1691680" y="0"/>
              <a:ext cx="7240790" cy="6868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 descr="C:\Users\Анжелик\Documents\Cropper Captures\CropperCapture[3].bm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9"/>
            <a:stretch/>
          </p:blipFill>
          <p:spPr bwMode="auto">
            <a:xfrm>
              <a:off x="6516217" y="3253235"/>
              <a:ext cx="868060" cy="50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79512" y="5392053"/>
            <a:ext cx="13468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15 или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51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05477" y="250346"/>
            <a:ext cx="6133045" cy="56608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mtClean="0">
                <a:solidFill>
                  <a:schemeClr val="bg1"/>
                </a:solidFill>
                <a:latin typeface="Impact" panose="020B0806030902050204" pitchFamily="34" charset="0"/>
              </a:rPr>
              <a:t>ДЕТАЛИЗАЦИЯ КОДИФИКАТОРА</a:t>
            </a:r>
            <a:endParaRPr lang="ru-RU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199" y="1056605"/>
            <a:ext cx="8229600" cy="49838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</a:pPr>
            <a:r>
              <a:rPr lang="ru-RU" sz="2800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п. 5.4.2: </a:t>
            </a:r>
          </a:p>
          <a:p>
            <a:pPr marL="342900" indent="-342900" algn="just">
              <a:lnSpc>
                <a:spcPct val="107000"/>
              </a:lnSpc>
              <a:buFont typeface="Courier New"/>
              <a:buChar char="o"/>
            </a:pPr>
            <a:r>
              <a:rPr lang="ru-RU" sz="2800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различать спектральные классы звезд, </a:t>
            </a:r>
          </a:p>
          <a:p>
            <a:pPr marL="342900" indent="-342900" algn="just">
              <a:lnSpc>
                <a:spcPct val="107000"/>
              </a:lnSpc>
              <a:buFont typeface="Courier New"/>
              <a:buChar char="o"/>
            </a:pPr>
            <a:r>
              <a:rPr lang="ru-RU" sz="2800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понимать взаимосвязь основных звездных характеристик (температура, цвет, спектральный класс, светимость), </a:t>
            </a:r>
          </a:p>
          <a:p>
            <a:pPr marL="342900" indent="-342900" algn="just">
              <a:lnSpc>
                <a:spcPct val="107000"/>
              </a:lnSpc>
              <a:buFont typeface="Courier New"/>
              <a:buChar char="o"/>
            </a:pPr>
            <a:r>
              <a:rPr lang="ru-RU" sz="2800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уметь пользоваться диаграммой </a:t>
            </a:r>
            <a:r>
              <a:rPr lang="ru-RU" sz="2800" dirty="0" err="1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Герцшпрунга</a:t>
            </a:r>
            <a:r>
              <a:rPr lang="ru-RU" sz="2800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–Рассела, </a:t>
            </a:r>
          </a:p>
          <a:p>
            <a:pPr marL="342900" indent="-342900" algn="just">
              <a:lnSpc>
                <a:spcPct val="107000"/>
              </a:lnSpc>
              <a:buFont typeface="Courier New"/>
              <a:buChar char="o"/>
            </a:pPr>
            <a:r>
              <a:rPr lang="ru-RU" sz="2800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различать звезды главной последовательности, белые карлики и гиганты (сверхгиганты);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ru-RU" sz="2800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п. 5.4.3: </a:t>
            </a:r>
          </a:p>
          <a:p>
            <a:pPr marL="342900" indent="-342900" algn="just">
              <a:lnSpc>
                <a:spcPct val="107000"/>
              </a:lnSpc>
              <a:buFont typeface="Courier New"/>
              <a:buChar char="o"/>
            </a:pPr>
            <a:r>
              <a:rPr lang="ru-RU" sz="2800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знать основные этапы эволюции звезд типа Солнца и массивных звезд, сравнивать продолжительность «жизненного цикла» звезд разной массы, </a:t>
            </a:r>
          </a:p>
          <a:p>
            <a:pPr marL="342900" indent="-342900" algn="just">
              <a:lnSpc>
                <a:spcPct val="107000"/>
              </a:lnSpc>
              <a:buFont typeface="Courier New"/>
              <a:buChar char="o"/>
            </a:pPr>
            <a:r>
              <a:rPr lang="ru-RU" sz="2800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представлять эволюционный путь звезды на диаграмме </a:t>
            </a:r>
            <a:r>
              <a:rPr lang="ru-RU" sz="2800" dirty="0" err="1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Герцшпрунга</a:t>
            </a:r>
            <a:r>
              <a:rPr lang="ru-RU" sz="2800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–Рассела;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6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Теория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836712"/>
            <a:ext cx="8424936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Созве́здия</a:t>
            </a:r>
            <a:r>
              <a:rPr lang="ru-RU" sz="2000" dirty="0" smtClean="0"/>
              <a:t> — в современной астрономии участки, на которые разделена небесная сфера для удобства ориентирования на звёздном небе. В древности </a:t>
            </a:r>
            <a:r>
              <a:rPr lang="ru-RU" sz="2000" b="1" dirty="0" smtClean="0"/>
              <a:t>созвездиями</a:t>
            </a:r>
            <a:r>
              <a:rPr lang="ru-RU" sz="2000" dirty="0" smtClean="0"/>
              <a:t> назывались характерные фигуры, образуемые яркими звёздами.</a:t>
            </a:r>
            <a:endParaRPr lang="ru-RU" sz="2000" dirty="0"/>
          </a:p>
        </p:txBody>
      </p:sp>
      <p:pic>
        <p:nvPicPr>
          <p:cNvPr id="5122" name="Picture 2" descr="http://images.myshared.ru/9/879850/slide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3635" r="6035" b="33989"/>
          <a:stretch/>
        </p:blipFill>
        <p:spPr bwMode="auto">
          <a:xfrm>
            <a:off x="359532" y="2348879"/>
            <a:ext cx="8424936" cy="441753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myshared.ru/17/1095938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" y="4135"/>
            <a:ext cx="9132973" cy="68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369559" y="143754"/>
            <a:ext cx="8305200" cy="27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Microsoft YaHei"/>
              </a:rPr>
              <a:t>Пример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/>
        </p:blipFill>
        <p:spPr>
          <a:xfrm>
            <a:off x="1187624" y="516499"/>
            <a:ext cx="6755168" cy="64384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34233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cs7.pikabu.ru/post_img/2017/11/17/5/151090287012779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3" b="5402"/>
          <a:stretch/>
        </p:blipFill>
        <p:spPr bwMode="auto">
          <a:xfrm>
            <a:off x="1078746" y="42108"/>
            <a:ext cx="6986508" cy="67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0" y="314422"/>
            <a:ext cx="1764408" cy="780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2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Microsoft YaHei"/>
              </a:rPr>
              <a:t>Пример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2" name="Picture 2"/>
          <p:cNvPicPr/>
          <p:nvPr/>
        </p:nvPicPr>
        <p:blipFill>
          <a:blip r:embed="rId2" cstate="print"/>
          <a:stretch/>
        </p:blipFill>
        <p:spPr>
          <a:xfrm>
            <a:off x="1764408" y="317231"/>
            <a:ext cx="7268400" cy="6264000"/>
          </a:xfrm>
          <a:prstGeom prst="rect">
            <a:avLst/>
          </a:prstGeom>
          <a:ln w="9360">
            <a:solidFill>
              <a:srgbClr val="0070C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3079080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1146105" y="339376"/>
            <a:ext cx="1970398" cy="43399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Microsoft YaHei"/>
              </a:rPr>
              <a:t>Пример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646" y="27709"/>
            <a:ext cx="6078741" cy="67887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3938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497" y="108523"/>
            <a:ext cx="8837006" cy="641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117247" y="4935142"/>
            <a:ext cx="828452" cy="85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34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1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566382" y="1196752"/>
            <a:ext cx="7993800" cy="326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strike="noStrike" dirty="0">
                <a:solidFill>
                  <a:srgbClr val="000000"/>
                </a:solidFill>
                <a:latin typeface="Arial"/>
                <a:ea typeface="Microsoft YaHei"/>
              </a:rPr>
              <a:t>Раздел 5 </a:t>
            </a:r>
            <a:endParaRPr sz="2400" b="1" dirty="0"/>
          </a:p>
          <a:p>
            <a:pPr algn="ctr">
              <a:lnSpc>
                <a:spcPct val="100000"/>
              </a:lnSpc>
            </a:pPr>
            <a:r>
              <a:rPr lang="ru-RU" sz="2400" b="1" strike="noStrike" dirty="0">
                <a:solidFill>
                  <a:srgbClr val="000000"/>
                </a:solidFill>
                <a:latin typeface="Arial"/>
                <a:ea typeface="Microsoft YaHei"/>
              </a:rPr>
              <a:t>«Квантовая физика и элементы астрофизики»</a:t>
            </a:r>
            <a:endParaRPr sz="2400" b="1" dirty="0"/>
          </a:p>
          <a:p>
            <a:pPr algn="ctr">
              <a:lnSpc>
                <a:spcPct val="100000"/>
              </a:lnSpc>
            </a:pPr>
            <a:endParaRPr sz="2400" b="1" dirty="0"/>
          </a:p>
          <a:p>
            <a:pPr algn="ctr">
              <a:lnSpc>
                <a:spcPct val="100000"/>
              </a:lnSpc>
            </a:pPr>
            <a:endParaRPr sz="2400" b="1" dirty="0"/>
          </a:p>
          <a:p>
            <a:pPr algn="ctr">
              <a:lnSpc>
                <a:spcPct val="100000"/>
              </a:lnSpc>
            </a:pPr>
            <a:endParaRPr sz="2400" b="1" dirty="0"/>
          </a:p>
          <a:p>
            <a:pPr algn="ctr">
              <a:lnSpc>
                <a:spcPct val="100000"/>
              </a:lnSpc>
            </a:pPr>
            <a:endParaRPr lang="ru-RU" sz="2400" b="1" dirty="0" smtClean="0"/>
          </a:p>
          <a:p>
            <a:pPr algn="ctr">
              <a:lnSpc>
                <a:spcPct val="100000"/>
              </a:lnSpc>
            </a:pPr>
            <a:endParaRPr lang="ru-RU" sz="2400" b="1" dirty="0"/>
          </a:p>
          <a:p>
            <a:pPr algn="ctr">
              <a:lnSpc>
                <a:spcPct val="100000"/>
              </a:lnSpc>
            </a:pPr>
            <a:endParaRPr lang="ru-RU" sz="2400" b="1" dirty="0" smtClean="0"/>
          </a:p>
          <a:p>
            <a:pPr algn="ctr">
              <a:lnSpc>
                <a:spcPct val="100000"/>
              </a:lnSpc>
            </a:pPr>
            <a:endParaRPr sz="2400" b="1" dirty="0"/>
          </a:p>
          <a:p>
            <a:pPr>
              <a:lnSpc>
                <a:spcPct val="100000"/>
              </a:lnSpc>
            </a:pPr>
            <a:r>
              <a:rPr lang="ru-RU" sz="2400" b="1" strike="noStrike" dirty="0">
                <a:solidFill>
                  <a:srgbClr val="000000"/>
                </a:solidFill>
                <a:latin typeface="Arial"/>
                <a:ea typeface="Microsoft YaHei"/>
              </a:rPr>
              <a:t>В разделе «Механика»</a:t>
            </a:r>
            <a:endParaRPr sz="2400" b="1" dirty="0"/>
          </a:p>
          <a:p>
            <a:pPr>
              <a:lnSpc>
                <a:spcPct val="100000"/>
              </a:lnSpc>
            </a:pPr>
            <a:endParaRPr sz="2400" b="1" dirty="0"/>
          </a:p>
        </p:txBody>
      </p:sp>
      <p:pic>
        <p:nvPicPr>
          <p:cNvPr id="274" name="Picture 4"/>
          <p:cNvPicPr/>
          <p:nvPr/>
        </p:nvPicPr>
        <p:blipFill>
          <a:blip r:embed="rId2" cstate="print"/>
          <a:stretch/>
        </p:blipFill>
        <p:spPr>
          <a:xfrm>
            <a:off x="1192776" y="4930718"/>
            <a:ext cx="4891391" cy="1844824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2" name="Группа 1"/>
          <p:cNvGrpSpPr/>
          <p:nvPr/>
        </p:nvGrpSpPr>
        <p:grpSpPr>
          <a:xfrm>
            <a:off x="1126270" y="1991828"/>
            <a:ext cx="6420509" cy="2426568"/>
            <a:chOff x="1368202" y="1348466"/>
            <a:chExt cx="6420509" cy="242656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058" y="1348466"/>
              <a:ext cx="6406653" cy="7960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202" y="2144483"/>
              <a:ext cx="6406653" cy="16305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9" name="CustomShape 1"/>
          <p:cNvSpPr/>
          <p:nvPr/>
        </p:nvSpPr>
        <p:spPr>
          <a:xfrm>
            <a:off x="582386" y="118006"/>
            <a:ext cx="7979228" cy="708120"/>
          </a:xfrm>
          <a:prstGeom prst="rect">
            <a:avLst/>
          </a:prstGeom>
          <a:solidFill>
            <a:srgbClr val="0070C0"/>
          </a:solidFill>
          <a:ln w="936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Impact" panose="020B0806030902050204" pitchFamily="34" charset="0"/>
                <a:ea typeface="Microsoft YaHei"/>
              </a:rPr>
              <a:t>ИЗМЕНЕНИЯ В </a:t>
            </a:r>
            <a:r>
              <a:rPr lang="ru-RU" sz="4000" b="1" dirty="0" smtClean="0">
                <a:solidFill>
                  <a:prstClr val="white"/>
                </a:solidFill>
                <a:latin typeface="Impact" panose="020B0806030902050204" pitchFamily="34" charset="0"/>
                <a:ea typeface="Microsoft YaHei"/>
              </a:rPr>
              <a:t>КОДИФИКАТОРЕ</a:t>
            </a:r>
            <a:endParaRPr lang="ru-RU" sz="40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60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2" y="108637"/>
            <a:ext cx="9116737" cy="664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83583" y="4993442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13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74" y="172710"/>
            <a:ext cx="8961852" cy="651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83583" y="4993442"/>
            <a:ext cx="74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9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43" y="275818"/>
            <a:ext cx="8936315" cy="596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83583" y="4993442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13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6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11" y="332656"/>
            <a:ext cx="902857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202545" y="5078320"/>
            <a:ext cx="826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23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0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34" y="353397"/>
            <a:ext cx="9035332" cy="615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83583" y="4993442"/>
            <a:ext cx="789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24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9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20" y="199617"/>
            <a:ext cx="9029760" cy="582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83583" y="4993442"/>
            <a:ext cx="74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0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40" y="349847"/>
            <a:ext cx="9164281" cy="615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83583" y="4993442"/>
            <a:ext cx="821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23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1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56" y="288538"/>
            <a:ext cx="8964488" cy="628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83583" y="4993442"/>
            <a:ext cx="841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9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556792"/>
            <a:ext cx="727280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ЕГЭ 2018. Физика. Демидова М. Ю. </a:t>
            </a:r>
            <a:endParaRPr lang="ru-RU" sz="3600" dirty="0" smtClean="0"/>
          </a:p>
          <a:p>
            <a:pPr algn="ctr"/>
            <a:r>
              <a:rPr lang="ru-RU" sz="3600" dirty="0" smtClean="0"/>
              <a:t>30 </a:t>
            </a:r>
            <a:r>
              <a:rPr lang="ru-RU" sz="3600" dirty="0"/>
              <a:t>вариантов.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195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2"/>
          <p:cNvSpPr/>
          <p:nvPr/>
        </p:nvSpPr>
        <p:spPr>
          <a:xfrm>
            <a:off x="457200" y="1470385"/>
            <a:ext cx="8228880" cy="5080540"/>
          </a:xfrm>
          <a:prstGeom prst="rect">
            <a:avLst/>
          </a:prstGeom>
          <a:solidFill>
            <a:schemeClr val="bg1"/>
          </a:solidFill>
          <a:ln w="936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b="1" strike="noStrike" dirty="0">
                <a:solidFill>
                  <a:srgbClr val="00000A"/>
                </a:solidFill>
                <a:ea typeface="Times New Roman"/>
              </a:rPr>
              <a:t>п. 5.4.1: </a:t>
            </a:r>
            <a:r>
              <a:rPr lang="ru-RU" strike="noStrike" dirty="0">
                <a:solidFill>
                  <a:srgbClr val="00000A"/>
                </a:solidFill>
                <a:ea typeface="Times New Roman"/>
              </a:rPr>
              <a:t>знать строение Солнечной системы, основные отличия планет земной группы от планет-гигантов и отличительные признаки каждой из планет; понимать причины смены дня и ночи и смены времен года, уметь рассчитывать первую и вторую космические скорости</a:t>
            </a:r>
            <a:endParaRPr dirty="0"/>
          </a:p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b="1" strike="noStrike" dirty="0">
                <a:solidFill>
                  <a:srgbClr val="00000A"/>
                </a:solidFill>
                <a:ea typeface="Times New Roman"/>
              </a:rPr>
              <a:t>п. 5.4.2: </a:t>
            </a:r>
            <a:r>
              <a:rPr lang="ru-RU" strike="noStrike" dirty="0">
                <a:solidFill>
                  <a:srgbClr val="00000A"/>
                </a:solidFill>
                <a:ea typeface="Times New Roman"/>
              </a:rPr>
              <a:t>различать спектральные классы звезд, понимать взаимосвязь основных звездных характеристик (температура, цвет, спектральный класс, светимость), уметь пользоваться диаграммой </a:t>
            </a:r>
            <a:r>
              <a:rPr lang="ru-RU" strike="noStrike" dirty="0" err="1" smtClean="0">
                <a:solidFill>
                  <a:srgbClr val="00000A"/>
                </a:solidFill>
                <a:ea typeface="Times New Roman"/>
              </a:rPr>
              <a:t>Герцшпрунга</a:t>
            </a:r>
            <a:r>
              <a:rPr lang="ru-RU" strike="noStrike" dirty="0" smtClean="0">
                <a:solidFill>
                  <a:srgbClr val="00000A"/>
                </a:solidFill>
                <a:ea typeface="Times New Roman"/>
              </a:rPr>
              <a:t>–</a:t>
            </a:r>
            <a:r>
              <a:rPr lang="ru-RU" strike="noStrike" dirty="0" err="1" smtClean="0">
                <a:solidFill>
                  <a:srgbClr val="00000A"/>
                </a:solidFill>
                <a:ea typeface="Times New Roman"/>
              </a:rPr>
              <a:t>Ресселла</a:t>
            </a:r>
            <a:r>
              <a:rPr lang="ru-RU" strike="noStrike" dirty="0">
                <a:solidFill>
                  <a:srgbClr val="00000A"/>
                </a:solidFill>
                <a:ea typeface="Times New Roman"/>
              </a:rPr>
              <a:t>, различать звезды главной последовательности, белые карлики и гиганты (сверхгиганты)</a:t>
            </a:r>
            <a:endParaRPr dirty="0"/>
          </a:p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b="1" strike="noStrike" dirty="0">
                <a:solidFill>
                  <a:srgbClr val="00000A"/>
                </a:solidFill>
                <a:ea typeface="Times New Roman"/>
              </a:rPr>
              <a:t>п. 5.4.3: </a:t>
            </a:r>
            <a:r>
              <a:rPr lang="ru-RU" strike="noStrike" dirty="0">
                <a:solidFill>
                  <a:srgbClr val="00000A"/>
                </a:solidFill>
                <a:ea typeface="Times New Roman"/>
              </a:rPr>
              <a:t>знать основные этапы эволюции звезд типа Солнца и массивных звезд, сравнивать продолжительность «жизненного цикла» звезд разной массы, представлять эволюционный путь звезды на диаграмме </a:t>
            </a:r>
            <a:r>
              <a:rPr lang="ru-RU" strike="noStrike" dirty="0" err="1" smtClean="0">
                <a:solidFill>
                  <a:srgbClr val="00000A"/>
                </a:solidFill>
                <a:ea typeface="Times New Roman"/>
              </a:rPr>
              <a:t>Герцшпрунга</a:t>
            </a:r>
            <a:r>
              <a:rPr lang="ru-RU" strike="noStrike" dirty="0" smtClean="0">
                <a:solidFill>
                  <a:srgbClr val="00000A"/>
                </a:solidFill>
                <a:ea typeface="Times New Roman"/>
              </a:rPr>
              <a:t>–</a:t>
            </a:r>
            <a:r>
              <a:rPr lang="ru-RU" strike="noStrike" dirty="0" err="1" smtClean="0">
                <a:solidFill>
                  <a:srgbClr val="00000A"/>
                </a:solidFill>
                <a:ea typeface="Times New Roman"/>
              </a:rPr>
              <a:t>Ресселла</a:t>
            </a:r>
            <a:endParaRPr dirty="0"/>
          </a:p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trike="noStrike" dirty="0">
                <a:solidFill>
                  <a:srgbClr val="00000A"/>
                </a:solidFill>
                <a:ea typeface="Times New Roman"/>
              </a:rPr>
              <a:t> </a:t>
            </a:r>
            <a:r>
              <a:rPr lang="ru-RU" b="1" strike="noStrike" dirty="0">
                <a:solidFill>
                  <a:srgbClr val="00000A"/>
                </a:solidFill>
                <a:ea typeface="Times New Roman"/>
              </a:rPr>
              <a:t>п. 5.4.4: </a:t>
            </a:r>
            <a:r>
              <a:rPr lang="ru-RU" strike="noStrike" dirty="0">
                <a:solidFill>
                  <a:srgbClr val="00000A"/>
                </a:solidFill>
                <a:ea typeface="Times New Roman"/>
              </a:rPr>
              <a:t>знать строение и основные масштабы нашей Галактики, виды галактик, понимать смысл физических величин: астрономическая единица, парсек, световой год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" name="CustomShape 1"/>
          <p:cNvSpPr/>
          <p:nvPr/>
        </p:nvSpPr>
        <p:spPr>
          <a:xfrm>
            <a:off x="582386" y="118006"/>
            <a:ext cx="7979228" cy="708120"/>
          </a:xfrm>
          <a:prstGeom prst="rect">
            <a:avLst/>
          </a:prstGeom>
          <a:solidFill>
            <a:srgbClr val="0070C0"/>
          </a:solidFill>
          <a:ln w="936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Impact" panose="020B0806030902050204" pitchFamily="34" charset="0"/>
                <a:ea typeface="Microsoft YaHei"/>
              </a:rPr>
              <a:t>ДЕТАЛИЗАЦИЯ КОДИФИКАТОРА</a:t>
            </a:r>
            <a:endParaRPr lang="ru-RU" sz="40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561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582386" y="118006"/>
            <a:ext cx="7979228" cy="708120"/>
          </a:xfrm>
          <a:prstGeom prst="rect">
            <a:avLst/>
          </a:prstGeom>
          <a:solidFill>
            <a:srgbClr val="0070C0"/>
          </a:solidFill>
          <a:ln w="936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Impact" panose="020B0806030902050204" pitchFamily="34" charset="0"/>
                <a:ea typeface="Microsoft YaHei"/>
              </a:rPr>
              <a:t>ИЗМЕНЕНИЯ В СПРАВОЧНЫХ ДАННЫХ</a:t>
            </a:r>
            <a:endParaRPr lang="ru-RU" sz="40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1836600"/>
            <a:ext cx="67151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4212864"/>
            <a:ext cx="6686550" cy="105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0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0428" y="206829"/>
            <a:ext cx="4463143" cy="77288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З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адание № 24 в ЕГЭ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5420" y="1260088"/>
            <a:ext cx="9036495" cy="5171194"/>
            <a:chOff x="259215" y="1066119"/>
            <a:chExt cx="8392852" cy="45347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15" y="1066119"/>
              <a:ext cx="4162425" cy="296227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440" y="1811909"/>
              <a:ext cx="4687627" cy="3788910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491880" y="1340768"/>
              <a:ext cx="79208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3076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05477" y="250346"/>
            <a:ext cx="6133045" cy="56608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mtClean="0">
                <a:solidFill>
                  <a:schemeClr val="bg1"/>
                </a:solidFill>
                <a:latin typeface="Impact" panose="020B0806030902050204" pitchFamily="34" charset="0"/>
              </a:rPr>
              <a:t>ДЕТАЛИЗАЦИЯ КОДИФИКАТОРА</a:t>
            </a:r>
            <a:endParaRPr lang="ru-RU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44286" y="1604305"/>
            <a:ext cx="8229600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</a:pPr>
            <a:r>
              <a:rPr lang="ru-RU" sz="2800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п. 5.4.1: </a:t>
            </a:r>
          </a:p>
          <a:p>
            <a:pPr marL="342900" indent="-342900" algn="just">
              <a:lnSpc>
                <a:spcPct val="107000"/>
              </a:lnSpc>
              <a:buFont typeface="Courier New"/>
              <a:buChar char="o"/>
            </a:pP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знать строение Солнечной системы, </a:t>
            </a:r>
          </a:p>
          <a:p>
            <a:pPr marL="342900" indent="-342900" algn="just">
              <a:lnSpc>
                <a:spcPct val="107000"/>
              </a:lnSpc>
              <a:buFont typeface="Courier New"/>
              <a:buChar char="o"/>
            </a:pP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основные отличия планет земной группы от планет-гигантов и отличительные признаки каждой из планет; </a:t>
            </a:r>
          </a:p>
          <a:p>
            <a:pPr marL="342900" indent="-342900" algn="just">
              <a:lnSpc>
                <a:spcPct val="107000"/>
              </a:lnSpc>
              <a:buFont typeface="Courier New"/>
              <a:buChar char="o"/>
            </a:pP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понимать причины смены дня и ночи </a:t>
            </a:r>
          </a:p>
          <a:p>
            <a:pPr marL="342900" indent="-342900" algn="just">
              <a:lnSpc>
                <a:spcPct val="107000"/>
              </a:lnSpc>
              <a:buFont typeface="Courier New"/>
              <a:buChar char="o"/>
            </a:pP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понимать причины смены времен года, </a:t>
            </a:r>
          </a:p>
          <a:p>
            <a:pPr marL="342900" indent="-342900" algn="just">
              <a:lnSpc>
                <a:spcPct val="107000"/>
              </a:lnSpc>
              <a:buFont typeface="Courier New"/>
              <a:buChar char="o"/>
            </a:pP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уметь рассчитывать первую и вторую космические скорости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2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356777" y="188640"/>
            <a:ext cx="1799640" cy="780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Microsoft YaHei"/>
              </a:rPr>
              <a:t>Пример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611"/>
            <a:ext cx="6113842" cy="6796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298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658965" y="116632"/>
            <a:ext cx="8305200" cy="27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Microsoft YaHei"/>
              </a:rPr>
              <a:t>Пример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0" y="595312"/>
            <a:ext cx="6138863" cy="61388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2378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14" y="248032"/>
            <a:ext cx="7428193" cy="60486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9896" y="6296704"/>
            <a:ext cx="1856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25 или 52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73ce023fad8e1c6f2548c4db3147f128ba6378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371</Words>
  <Application>Microsoft Office PowerPoint</Application>
  <PresentationFormat>Экран (4:3)</PresentationFormat>
  <Paragraphs>61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Теория</vt:lpstr>
      <vt:lpstr>Презентация PowerPoint</vt:lpstr>
      <vt:lpstr>Презентация PowerPoint</vt:lpstr>
      <vt:lpstr>Теория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МВидео</cp:lastModifiedBy>
  <cp:revision>17</cp:revision>
  <dcterms:created xsi:type="dcterms:W3CDTF">2017-11-25T15:39:42Z</dcterms:created>
  <dcterms:modified xsi:type="dcterms:W3CDTF">2018-02-04T11:14:13Z</dcterms:modified>
</cp:coreProperties>
</file>