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73" r:id="rId4"/>
    <p:sldId id="27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76B9"/>
    <a:srgbClr val="C40040"/>
    <a:srgbClr val="E7E7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E7AB1-B576-4B74-BC78-DD4C07E969FE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93A4A-7A6C-4D21-B1B1-D74C76D454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126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37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94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602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2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5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821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59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752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83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13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B679-9CD0-4B7D-B3F4-D3AAA7521DF1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A183-B24B-4969-A441-17D554C3C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76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 flipH="1">
            <a:off x="823226" y="1844824"/>
            <a:ext cx="7565198" cy="2016224"/>
            <a:chOff x="479425" y="3727450"/>
            <a:chExt cx="4133850" cy="11017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9425" y="3727450"/>
              <a:ext cx="3987800" cy="1101725"/>
            </a:xfrm>
            <a:custGeom>
              <a:avLst/>
              <a:gdLst>
                <a:gd name="T0" fmla="*/ 274 w 14654"/>
                <a:gd name="T1" fmla="*/ 0 h 4054"/>
                <a:gd name="T2" fmla="*/ 0 w 14654"/>
                <a:gd name="T3" fmla="*/ 274 h 4054"/>
                <a:gd name="T4" fmla="*/ 0 w 14654"/>
                <a:gd name="T5" fmla="*/ 3780 h 4054"/>
                <a:gd name="T6" fmla="*/ 274 w 14654"/>
                <a:gd name="T7" fmla="*/ 4054 h 4054"/>
                <a:gd name="T8" fmla="*/ 14654 w 14654"/>
                <a:gd name="T9" fmla="*/ 4054 h 4054"/>
                <a:gd name="T10" fmla="*/ 14654 w 14654"/>
                <a:gd name="T11" fmla="*/ 0 h 4054"/>
                <a:gd name="T12" fmla="*/ 274 w 14654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54" h="4054">
                  <a:moveTo>
                    <a:pt x="274" y="0"/>
                  </a:moveTo>
                  <a:cubicBezTo>
                    <a:pt x="123" y="0"/>
                    <a:pt x="0" y="123"/>
                    <a:pt x="0" y="274"/>
                  </a:cubicBezTo>
                  <a:lnTo>
                    <a:pt x="0" y="3780"/>
                  </a:lnTo>
                  <a:cubicBezTo>
                    <a:pt x="0" y="3932"/>
                    <a:pt x="123" y="4054"/>
                    <a:pt x="274" y="4054"/>
                  </a:cubicBezTo>
                  <a:lnTo>
                    <a:pt x="14654" y="4054"/>
                  </a:lnTo>
                  <a:lnTo>
                    <a:pt x="14654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467225" y="3727450"/>
              <a:ext cx="146050" cy="1101725"/>
            </a:xfrm>
            <a:custGeom>
              <a:avLst/>
              <a:gdLst>
                <a:gd name="T0" fmla="*/ 260 w 534"/>
                <a:gd name="T1" fmla="*/ 0 h 4053"/>
                <a:gd name="T2" fmla="*/ 0 w 534"/>
                <a:gd name="T3" fmla="*/ 0 h 4053"/>
                <a:gd name="T4" fmla="*/ 0 w 534"/>
                <a:gd name="T5" fmla="*/ 4053 h 4053"/>
                <a:gd name="T6" fmla="*/ 260 w 534"/>
                <a:gd name="T7" fmla="*/ 4053 h 4053"/>
                <a:gd name="T8" fmla="*/ 534 w 534"/>
                <a:gd name="T9" fmla="*/ 3779 h 4053"/>
                <a:gd name="T10" fmla="*/ 534 w 534"/>
                <a:gd name="T11" fmla="*/ 274 h 4053"/>
                <a:gd name="T12" fmla="*/ 260 w 534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4" h="4053">
                  <a:moveTo>
                    <a:pt x="260" y="0"/>
                  </a:moveTo>
                  <a:lnTo>
                    <a:pt x="0" y="0"/>
                  </a:lnTo>
                  <a:lnTo>
                    <a:pt x="0" y="4053"/>
                  </a:lnTo>
                  <a:lnTo>
                    <a:pt x="260" y="4053"/>
                  </a:lnTo>
                  <a:cubicBezTo>
                    <a:pt x="411" y="4053"/>
                    <a:pt x="534" y="3931"/>
                    <a:pt x="534" y="3779"/>
                  </a:cubicBezTo>
                  <a:lnTo>
                    <a:pt x="534" y="274"/>
                  </a:lnTo>
                  <a:cubicBezTo>
                    <a:pt x="534" y="123"/>
                    <a:pt x="411" y="0"/>
                    <a:pt x="260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187624" y="1844824"/>
            <a:ext cx="69847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Повышение квалификации учителей русского </a:t>
            </a:r>
            <a:r>
              <a:rPr lang="ru-RU" sz="3200" dirty="0" smtClean="0"/>
              <a:t>языка и </a:t>
            </a:r>
            <a:r>
              <a:rPr lang="ru-RU" sz="3200" dirty="0" smtClean="0"/>
              <a:t>литературы: организационно-содержательный аспект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5085184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Артюгина Татьяна Юрьевна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канд. </a:t>
            </a:r>
            <a:r>
              <a:rPr lang="ru-RU" sz="2000" dirty="0" err="1" smtClean="0"/>
              <a:t>пед</a:t>
            </a:r>
            <a:r>
              <a:rPr lang="ru-RU" sz="2000" dirty="0" smtClean="0"/>
              <a:t>. наук, доцент, проректор по науке </a:t>
            </a:r>
            <a:br>
              <a:rPr lang="ru-RU" sz="2000" dirty="0" smtClean="0"/>
            </a:br>
            <a:r>
              <a:rPr lang="ru-RU" sz="2000" dirty="0" smtClean="0"/>
              <a:t>и инновационному развитию АО ИОО</a:t>
            </a:r>
            <a:endParaRPr lang="ru-RU" sz="2000" dirty="0"/>
          </a:p>
        </p:txBody>
      </p:sp>
      <p:pic>
        <p:nvPicPr>
          <p:cNvPr id="10" name="Picture 17" descr="E:\!!Мероприятия2015\2015-04-28-Коллегия\img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3040"/>
            <a:ext cx="3213659" cy="55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886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07504" y="556337"/>
            <a:ext cx="2160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информация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342748" y="548680"/>
            <a:ext cx="6693748" cy="5595867"/>
            <a:chOff x="1334636" y="1052736"/>
            <a:chExt cx="6693748" cy="5595867"/>
          </a:xfrm>
        </p:grpSpPr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1479098" y="1052736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1334636" y="1052736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479098" y="2176271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34636" y="2176271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C40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auto">
            <a:xfrm>
              <a:off x="1479098" y="3299806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1334636" y="3299806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auto">
            <a:xfrm>
              <a:off x="1479098" y="4423341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22"/>
            <p:cNvSpPr>
              <a:spLocks/>
            </p:cNvSpPr>
            <p:nvPr/>
          </p:nvSpPr>
          <p:spPr bwMode="auto">
            <a:xfrm>
              <a:off x="1334636" y="4423341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C40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1479098" y="5546878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1334636" y="5546878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07704" y="1052736"/>
              <a:ext cx="5897010" cy="10552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400" dirty="0" smtClean="0"/>
                <a:t>Тема – </a:t>
              </a:r>
              <a:r>
                <a:rPr lang="ru-RU" sz="2000" dirty="0" smtClean="0"/>
                <a:t>«Повышение качества подготовки обучающихся к ГИА в форме ОГЭ и ЕГЭ по русскому языку»</a:t>
              </a:r>
              <a:endParaRPr lang="ru-RU" sz="2000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2206119"/>
              <a:ext cx="6048672" cy="7346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400" dirty="0" smtClean="0"/>
                <a:t>Объём – </a:t>
              </a:r>
              <a:r>
                <a:rPr lang="ru-RU" sz="2000" dirty="0" smtClean="0"/>
                <a:t>24 часа (в том числе самостоятельная работа слушателей)</a:t>
              </a:r>
              <a:endParaRPr lang="ru-RU" sz="2000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979712" y="3323055"/>
              <a:ext cx="6048672" cy="13747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400" dirty="0" smtClean="0"/>
                <a:t>Форма обучения – </a:t>
              </a:r>
              <a:r>
                <a:rPr lang="ru-RU" sz="2000" dirty="0" smtClean="0"/>
                <a:t>заочно</a:t>
              </a:r>
            </a:p>
            <a:p>
              <a:pPr>
                <a:lnSpc>
                  <a:spcPts val="2500"/>
                </a:lnSpc>
              </a:pPr>
              <a:r>
                <a:rPr lang="ru-RU" sz="2000" dirty="0" err="1" smtClean="0"/>
                <a:t>Вебинары</a:t>
              </a:r>
              <a:endParaRPr lang="ru-RU" sz="2000" dirty="0" smtClean="0"/>
            </a:p>
            <a:p>
              <a:pPr>
                <a:lnSpc>
                  <a:spcPts val="2500"/>
                </a:lnSpc>
              </a:pPr>
              <a:r>
                <a:rPr lang="ru-RU" sz="2000" dirty="0" smtClean="0"/>
                <a:t>Проверка и анализ выполнения заданий </a:t>
              </a:r>
            </a:p>
            <a:p>
              <a:pPr>
                <a:lnSpc>
                  <a:spcPts val="2500"/>
                </a:lnSpc>
              </a:pPr>
              <a:endParaRPr lang="ru-RU" sz="2400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979712" y="4606890"/>
              <a:ext cx="5897010" cy="7346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400" dirty="0" smtClean="0"/>
                <a:t>Преподаватели – </a:t>
              </a:r>
              <a:r>
                <a:rPr lang="ru-RU" sz="2000" dirty="0" smtClean="0"/>
                <a:t>председатель и эксперты региональных предметных комиссий</a:t>
              </a:r>
              <a:endParaRPr lang="ru-RU" sz="2000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979712" y="5589240"/>
              <a:ext cx="5897010" cy="10552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400" dirty="0" smtClean="0"/>
                <a:t>59 </a:t>
              </a:r>
              <a:r>
                <a:rPr lang="ru-RU" sz="2000" dirty="0" smtClean="0"/>
                <a:t>слушателей</a:t>
              </a:r>
            </a:p>
            <a:p>
              <a:pPr>
                <a:lnSpc>
                  <a:spcPts val="2500"/>
                </a:lnSpc>
              </a:pPr>
              <a:r>
                <a:rPr lang="ru-RU" sz="2400" dirty="0" smtClean="0"/>
                <a:t>6 </a:t>
              </a:r>
              <a:r>
                <a:rPr lang="ru-RU" sz="2000" dirty="0" err="1" smtClean="0"/>
                <a:t>вебинаров</a:t>
              </a:r>
              <a:endParaRPr lang="ru-RU" sz="2000" dirty="0" smtClean="0"/>
            </a:p>
            <a:p>
              <a:pPr>
                <a:lnSpc>
                  <a:spcPts val="2500"/>
                </a:lnSpc>
              </a:pPr>
              <a:r>
                <a:rPr lang="ru-RU" sz="2400" dirty="0" smtClean="0"/>
                <a:t>3 </a:t>
              </a:r>
              <a:r>
                <a:rPr lang="ru-RU" sz="2000" dirty="0" smtClean="0"/>
                <a:t>дистанционных задания</a:t>
              </a:r>
              <a:endParaRPr lang="ru-RU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866573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07504" y="556337"/>
            <a:ext cx="2160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Проблематика  курсов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Группа 22"/>
          <p:cNvGrpSpPr/>
          <p:nvPr/>
        </p:nvGrpSpPr>
        <p:grpSpPr>
          <a:xfrm>
            <a:off x="2342748" y="548680"/>
            <a:ext cx="6801252" cy="5595867"/>
            <a:chOff x="1334636" y="1052736"/>
            <a:chExt cx="6801252" cy="5595867"/>
          </a:xfrm>
        </p:grpSpPr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1479098" y="1052736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1334636" y="1052736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479098" y="2176271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34636" y="2176271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C40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auto">
            <a:xfrm>
              <a:off x="1479098" y="3299806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1334636" y="3299806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auto">
            <a:xfrm>
              <a:off x="1479098" y="4423341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22"/>
            <p:cNvSpPr>
              <a:spLocks/>
            </p:cNvSpPr>
            <p:nvPr/>
          </p:nvSpPr>
          <p:spPr bwMode="auto">
            <a:xfrm>
              <a:off x="1334636" y="4423341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C40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1479098" y="5546878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1334636" y="5546878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07704" y="1052736"/>
              <a:ext cx="589701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Анализ результатов ОГЭ и ЕГЭ по русскому языку </a:t>
              </a:r>
            </a:p>
            <a:p>
              <a:pPr>
                <a:lnSpc>
                  <a:spcPts val="2500"/>
                </a:lnSpc>
              </a:pPr>
              <a:r>
                <a:rPr lang="ru-RU" sz="2000" dirty="0" smtClean="0"/>
                <a:t>(на какие вопросы нужно обратить внимание?)</a:t>
              </a:r>
              <a:endParaRPr lang="ru-RU" sz="2000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2206119"/>
              <a:ext cx="6048672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Методические аспекты подготовки обучающихся к ГИА в форме ОГЭ по русскому языку</a:t>
              </a:r>
              <a:endParaRPr lang="ru-RU" sz="2000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087216" y="3356992"/>
              <a:ext cx="6048672" cy="1054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Методические аспекты подготовки обучающихся к ГИА в форме ЕГЭ по русскому языку</a:t>
              </a:r>
              <a:endParaRPr lang="ru-RU" sz="2000" dirty="0" smtClean="0"/>
            </a:p>
            <a:p>
              <a:pPr>
                <a:lnSpc>
                  <a:spcPts val="2500"/>
                </a:lnSpc>
              </a:pPr>
              <a:endParaRPr lang="ru-RU" sz="2400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979712" y="4606890"/>
              <a:ext cx="589701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Решение заданий контрольно-измерительных материалов ЕГЭ по русскому языку</a:t>
              </a:r>
              <a:endParaRPr lang="ru-RU" sz="2000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979712" y="5589240"/>
              <a:ext cx="5897010" cy="1054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Опыт подготовки (комментарии экспертов)</a:t>
              </a:r>
            </a:p>
            <a:p>
              <a:pPr>
                <a:lnSpc>
                  <a:spcPts val="2500"/>
                </a:lnSpc>
              </a:pPr>
              <a:r>
                <a:rPr lang="ru-RU" sz="2000" dirty="0" smtClean="0"/>
                <a:t>Анализ результатов выполнения практических заданий слушателей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86657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07504" y="556337"/>
            <a:ext cx="21602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Проблемное поле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Группа 22"/>
          <p:cNvGrpSpPr/>
          <p:nvPr/>
        </p:nvGrpSpPr>
        <p:grpSpPr>
          <a:xfrm>
            <a:off x="2342748" y="548680"/>
            <a:ext cx="6693748" cy="5595867"/>
            <a:chOff x="1334636" y="1052736"/>
            <a:chExt cx="6693748" cy="5595867"/>
          </a:xfrm>
        </p:grpSpPr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1479098" y="1052736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1334636" y="1052736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1479098" y="2176271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1334636" y="2176271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C40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21"/>
            <p:cNvSpPr>
              <a:spLocks/>
            </p:cNvSpPr>
            <p:nvPr/>
          </p:nvSpPr>
          <p:spPr bwMode="auto">
            <a:xfrm>
              <a:off x="1479098" y="3299806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2"/>
            <p:cNvSpPr>
              <a:spLocks/>
            </p:cNvSpPr>
            <p:nvPr/>
          </p:nvSpPr>
          <p:spPr bwMode="auto">
            <a:xfrm>
              <a:off x="1334636" y="3299806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21"/>
            <p:cNvSpPr>
              <a:spLocks/>
            </p:cNvSpPr>
            <p:nvPr/>
          </p:nvSpPr>
          <p:spPr bwMode="auto">
            <a:xfrm>
              <a:off x="1479098" y="4423341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22"/>
            <p:cNvSpPr>
              <a:spLocks/>
            </p:cNvSpPr>
            <p:nvPr/>
          </p:nvSpPr>
          <p:spPr bwMode="auto">
            <a:xfrm>
              <a:off x="1334636" y="4423341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C40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21"/>
            <p:cNvSpPr>
              <a:spLocks/>
            </p:cNvSpPr>
            <p:nvPr/>
          </p:nvSpPr>
          <p:spPr bwMode="auto">
            <a:xfrm>
              <a:off x="1479098" y="5546878"/>
              <a:ext cx="6397625" cy="1101725"/>
            </a:xfrm>
            <a:custGeom>
              <a:avLst/>
              <a:gdLst>
                <a:gd name="T0" fmla="*/ 23235 w 23509"/>
                <a:gd name="T1" fmla="*/ 0 h 4054"/>
                <a:gd name="T2" fmla="*/ 23509 w 23509"/>
                <a:gd name="T3" fmla="*/ 274 h 4054"/>
                <a:gd name="T4" fmla="*/ 23509 w 23509"/>
                <a:gd name="T5" fmla="*/ 3780 h 4054"/>
                <a:gd name="T6" fmla="*/ 23235 w 23509"/>
                <a:gd name="T7" fmla="*/ 4054 h 4054"/>
                <a:gd name="T8" fmla="*/ 0 w 23509"/>
                <a:gd name="T9" fmla="*/ 4054 h 4054"/>
                <a:gd name="T10" fmla="*/ 0 w 23509"/>
                <a:gd name="T11" fmla="*/ 0 h 4054"/>
                <a:gd name="T12" fmla="*/ 23235 w 23509"/>
                <a:gd name="T13" fmla="*/ 0 h 4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09" h="4054">
                  <a:moveTo>
                    <a:pt x="23235" y="0"/>
                  </a:moveTo>
                  <a:cubicBezTo>
                    <a:pt x="23386" y="0"/>
                    <a:pt x="23509" y="123"/>
                    <a:pt x="23509" y="274"/>
                  </a:cubicBezTo>
                  <a:lnTo>
                    <a:pt x="23509" y="3780"/>
                  </a:lnTo>
                  <a:cubicBezTo>
                    <a:pt x="23509" y="3932"/>
                    <a:pt x="23386" y="4054"/>
                    <a:pt x="23235" y="4054"/>
                  </a:cubicBezTo>
                  <a:lnTo>
                    <a:pt x="0" y="4054"/>
                  </a:lnTo>
                  <a:lnTo>
                    <a:pt x="0" y="0"/>
                  </a:lnTo>
                  <a:lnTo>
                    <a:pt x="23235" y="0"/>
                  </a:lnTo>
                  <a:close/>
                </a:path>
              </a:pathLst>
            </a:custGeom>
            <a:solidFill>
              <a:srgbClr val="FC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22"/>
            <p:cNvSpPr>
              <a:spLocks/>
            </p:cNvSpPr>
            <p:nvPr/>
          </p:nvSpPr>
          <p:spPr bwMode="auto">
            <a:xfrm>
              <a:off x="1334636" y="5546878"/>
              <a:ext cx="585788" cy="1101725"/>
            </a:xfrm>
            <a:custGeom>
              <a:avLst/>
              <a:gdLst>
                <a:gd name="T0" fmla="*/ 274 w 2157"/>
                <a:gd name="T1" fmla="*/ 0 h 4053"/>
                <a:gd name="T2" fmla="*/ 2157 w 2157"/>
                <a:gd name="T3" fmla="*/ 0 h 4053"/>
                <a:gd name="T4" fmla="*/ 2157 w 2157"/>
                <a:gd name="T5" fmla="*/ 4053 h 4053"/>
                <a:gd name="T6" fmla="*/ 274 w 2157"/>
                <a:gd name="T7" fmla="*/ 4053 h 4053"/>
                <a:gd name="T8" fmla="*/ 0 w 2157"/>
                <a:gd name="T9" fmla="*/ 3779 h 4053"/>
                <a:gd name="T10" fmla="*/ 0 w 2157"/>
                <a:gd name="T11" fmla="*/ 274 h 4053"/>
                <a:gd name="T12" fmla="*/ 274 w 2157"/>
                <a:gd name="T13" fmla="*/ 0 h 4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7" h="4053">
                  <a:moveTo>
                    <a:pt x="274" y="0"/>
                  </a:moveTo>
                  <a:lnTo>
                    <a:pt x="2157" y="0"/>
                  </a:lnTo>
                  <a:lnTo>
                    <a:pt x="2157" y="4053"/>
                  </a:lnTo>
                  <a:lnTo>
                    <a:pt x="274" y="4053"/>
                  </a:lnTo>
                  <a:cubicBezTo>
                    <a:pt x="123" y="4053"/>
                    <a:pt x="0" y="3931"/>
                    <a:pt x="0" y="3779"/>
                  </a:cubicBezTo>
                  <a:lnTo>
                    <a:pt x="0" y="274"/>
                  </a:lnTo>
                  <a:cubicBezTo>
                    <a:pt x="0" y="123"/>
                    <a:pt x="123" y="0"/>
                    <a:pt x="274" y="0"/>
                  </a:cubicBezTo>
                  <a:close/>
                </a:path>
              </a:pathLst>
            </a:custGeom>
            <a:solidFill>
              <a:srgbClr val="3F7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07704" y="1052736"/>
              <a:ext cx="5897010" cy="1041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Недостаточная информированность и собственные представления о структуре экзаменационной работы («я считаю так…»)</a:t>
              </a:r>
              <a:endParaRPr lang="ru-RU" sz="2000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2206119"/>
              <a:ext cx="6048672" cy="1041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Недостаточное качество выполнения тестовых заданий контрольно-измерительных материалов (ошибки) </a:t>
              </a:r>
              <a:endParaRPr lang="ru-RU" sz="2000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907704" y="3356992"/>
              <a:ext cx="6048672" cy="13758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Сложности с формулированием конкретного запроса на методическую помощь  (отсутствие вопросов и предложений)</a:t>
              </a:r>
              <a:endParaRPr lang="ru-RU" sz="2000" dirty="0" smtClean="0"/>
            </a:p>
            <a:p>
              <a:pPr>
                <a:lnSpc>
                  <a:spcPts val="2500"/>
                </a:lnSpc>
              </a:pPr>
              <a:endParaRPr lang="ru-RU" sz="2400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907704" y="4509120"/>
              <a:ext cx="5897010" cy="1054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Недостаточный уровень развития умения делать анализ текста (выделение проблем текста, комментарий)</a:t>
              </a:r>
              <a:endParaRPr lang="ru-RU" sz="2000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979712" y="5589240"/>
              <a:ext cx="5897010" cy="1054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ru-RU" sz="2000" dirty="0" smtClean="0"/>
                <a:t>Недостаточный уровень развития организационных умений (оформление, работа в системе дистанционного обучения и пр.)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866573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203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****</dc:creator>
  <cp:lastModifiedBy>Татьяна Юрьевна Артюгина</cp:lastModifiedBy>
  <cp:revision>21</cp:revision>
  <dcterms:created xsi:type="dcterms:W3CDTF">2016-09-05T07:23:02Z</dcterms:created>
  <dcterms:modified xsi:type="dcterms:W3CDTF">2017-12-22T05:13:38Z</dcterms:modified>
</cp:coreProperties>
</file>