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92" r:id="rId4"/>
    <p:sldId id="293" r:id="rId5"/>
    <p:sldId id="289" r:id="rId6"/>
    <p:sldId id="260" r:id="rId7"/>
    <p:sldId id="266" r:id="rId8"/>
    <p:sldId id="281" r:id="rId9"/>
    <p:sldId id="273" r:id="rId10"/>
    <p:sldId id="274" r:id="rId11"/>
    <p:sldId id="298" r:id="rId12"/>
    <p:sldId id="264" r:id="rId13"/>
    <p:sldId id="286" r:id="rId14"/>
    <p:sldId id="294" r:id="rId15"/>
    <p:sldId id="295" r:id="rId16"/>
    <p:sldId id="299" r:id="rId17"/>
    <p:sldId id="300" r:id="rId18"/>
    <p:sldId id="276" r:id="rId19"/>
    <p:sldId id="287" r:id="rId20"/>
    <p:sldId id="277" r:id="rId21"/>
    <p:sldId id="265" r:id="rId22"/>
    <p:sldId id="272" r:id="rId23"/>
    <p:sldId id="28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gif"/><Relationship Id="rId4" Type="http://schemas.openxmlformats.org/officeDocument/2006/relationships/image" Target="../media/image5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image" Target="../media/image36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3.jpe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10" Type="http://schemas.openxmlformats.org/officeDocument/2006/relationships/oleObject" Target="../embeddings/oleObject5.bin"/><Relationship Id="rId4" Type="http://schemas.openxmlformats.org/officeDocument/2006/relationships/image" Target="../media/image68.png"/><Relationship Id="rId9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7" Type="http://schemas.openxmlformats.org/officeDocument/2006/relationships/image" Target="../media/image7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1.gif"/><Relationship Id="rId5" Type="http://schemas.openxmlformats.org/officeDocument/2006/relationships/image" Target="../media/image20.gi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857232"/>
            <a:ext cx="7500990" cy="247586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Решение логарифмических неравенств методом рационализации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4000504"/>
            <a:ext cx="3500462" cy="1500198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sz="9600" dirty="0" smtClean="0">
                <a:solidFill>
                  <a:schemeClr val="bg1"/>
                </a:solidFill>
              </a:rPr>
              <a:t> Романенко </a:t>
            </a:r>
          </a:p>
          <a:p>
            <a:pPr algn="r"/>
            <a:r>
              <a:rPr lang="ru-RU" sz="9600" dirty="0" smtClean="0">
                <a:solidFill>
                  <a:schemeClr val="bg1"/>
                </a:solidFill>
              </a:rPr>
              <a:t>Елена Леонидовна</a:t>
            </a:r>
          </a:p>
          <a:p>
            <a:pPr algn="r"/>
            <a:endParaRPr lang="ru-RU" sz="8600" dirty="0" smtClean="0">
              <a:solidFill>
                <a:schemeClr val="bg1"/>
              </a:solidFill>
            </a:endParaRPr>
          </a:p>
          <a:p>
            <a:pPr algn="r"/>
            <a:r>
              <a:rPr lang="ru-RU" sz="8600" dirty="0" smtClean="0">
                <a:solidFill>
                  <a:schemeClr val="bg1"/>
                </a:solidFill>
              </a:rPr>
              <a:t>МБОУ СШ № 33</a:t>
            </a:r>
          </a:p>
          <a:p>
            <a:pPr algn="r"/>
            <a:r>
              <a:rPr lang="ru-RU" sz="8600" dirty="0" smtClean="0">
                <a:solidFill>
                  <a:schemeClr val="bg1"/>
                </a:solidFill>
              </a:rPr>
              <a:t> г. Архангельск</a:t>
            </a:r>
          </a:p>
        </p:txBody>
      </p:sp>
    </p:spTree>
    <p:extLst>
      <p:ext uri="{BB962C8B-B14F-4D97-AF65-F5344CB8AC3E}">
        <p14:creationId xmlns:p14="http://schemas.microsoft.com/office/powerpoint/2010/main" xmlns="" val="169383287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632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786058"/>
            <a:ext cx="3071834" cy="428627"/>
          </a:xfrm>
          <a:prstGeom prst="rect">
            <a:avLst/>
          </a:prstGeom>
          <a:noFill/>
        </p:spPr>
      </p:pic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214282" y="549069"/>
            <a:ext cx="6715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333333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Рассмотрим решение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неравенство используя метод 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0" y="627253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0424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107397"/>
            <a:ext cx="4071966" cy="678661"/>
          </a:xfrm>
          <a:prstGeom prst="rect">
            <a:avLst/>
          </a:prstGeom>
          <a:noFill/>
        </p:spPr>
      </p:pic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1471" y="3643314"/>
            <a:ext cx="4857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Georgia" pitchFamily="18" charset="0"/>
              </a:rPr>
              <a:t>С учетом области определения: 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0427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10235" y="3643314"/>
            <a:ext cx="1533533" cy="438153"/>
          </a:xfrm>
          <a:prstGeom prst="rect">
            <a:avLst/>
          </a:prstGeom>
          <a:noFill/>
        </p:spPr>
      </p:pic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1357290" y="4994878"/>
            <a:ext cx="27860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Ответ: (3; 5)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0430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099" y="1500175"/>
            <a:ext cx="5415485" cy="734958"/>
          </a:xfrm>
          <a:prstGeom prst="rect">
            <a:avLst/>
          </a:prstGeom>
          <a:noFill/>
        </p:spPr>
      </p:pic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7" grpId="0"/>
      <p:bldP spid="19" grpId="0"/>
      <p:bldP spid="604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500042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400" b="1" i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Пример №3.  </a:t>
            </a:r>
            <a:endParaRPr lang="ru-RU" sz="2400" dirty="0" smtClean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  <a:p>
            <a:r>
              <a:rPr lang="ru-RU" sz="2400" dirty="0" smtClean="0">
                <a:latin typeface="Georgia" pitchFamily="18" charset="0"/>
              </a:rPr>
              <a:t>Рассмотрите</a:t>
            </a:r>
            <a:r>
              <a:rPr lang="ru-RU" sz="2400" b="1" dirty="0" smtClean="0">
                <a:latin typeface="Georgia" pitchFamily="18" charset="0"/>
              </a:rPr>
              <a:t> </a:t>
            </a:r>
            <a:r>
              <a:rPr lang="en-US" sz="2400" b="1" dirty="0" smtClean="0">
                <a:latin typeface="Georgia" pitchFamily="18" charset="0"/>
              </a:rPr>
              <a:t>  </a:t>
            </a:r>
            <a:r>
              <a:rPr lang="ru-RU" sz="2400" b="1" i="1" u="sng" dirty="0" smtClean="0">
                <a:solidFill>
                  <a:srgbClr val="FF0000"/>
                </a:solidFill>
                <a:latin typeface="Georgia" pitchFamily="18" charset="0"/>
              </a:rPr>
              <a:t>самостоятельно</a:t>
            </a:r>
            <a:r>
              <a:rPr lang="ru-RU" sz="2400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endParaRPr lang="en-US" sz="2400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/>
            <a:r>
              <a:rPr lang="ru-RU" sz="2400" dirty="0" smtClean="0">
                <a:latin typeface="Georgia" pitchFamily="18" charset="0"/>
              </a:rPr>
              <a:t>неравенство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14346" y="1714488"/>
            <a:ext cx="7502439" cy="785818"/>
          </a:xfrm>
          <a:prstGeom prst="rect">
            <a:avLst/>
          </a:prstGeom>
          <a:noFill/>
        </p:spPr>
      </p:pic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714620"/>
            <a:ext cx="4093162" cy="1571636"/>
          </a:xfrm>
          <a:prstGeom prst="rect">
            <a:avLst/>
          </a:prstGeom>
          <a:noFill/>
        </p:spPr>
      </p:pic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4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2428868"/>
            <a:ext cx="2435106" cy="1928826"/>
          </a:xfrm>
          <a:prstGeom prst="rect">
            <a:avLst/>
          </a:prstGeom>
          <a:noFill/>
        </p:spPr>
      </p:pic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714348" y="5089964"/>
            <a:ext cx="13573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Ответ: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pic>
        <p:nvPicPr>
          <p:cNvPr id="61450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5072074"/>
            <a:ext cx="3259690" cy="500066"/>
          </a:xfrm>
          <a:prstGeom prst="rect">
            <a:avLst/>
          </a:prstGeom>
          <a:noFill/>
        </p:spPr>
      </p:pic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 descr="C:\Users\R^R\Desktop\Анимация для презен\картинки\15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43636" y="4883866"/>
            <a:ext cx="2714644" cy="172262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571472" y="508588"/>
            <a:ext cx="56436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Неравенство вида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238125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57158" y="2321015"/>
            <a:ext cx="17145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238125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238125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238125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4357686" y="5966063"/>
            <a:ext cx="371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pic>
        <p:nvPicPr>
          <p:cNvPr id="48130" name="Picture 2" descr="C:\Users\R^R\Desktop\Анимация для презен\картинки\znanio.ru - 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3661" y="2357430"/>
            <a:ext cx="2049602" cy="2583061"/>
          </a:xfrm>
          <a:prstGeom prst="rect">
            <a:avLst/>
          </a:prstGeom>
          <a:noFill/>
        </p:spPr>
      </p:pic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1260686"/>
            <a:ext cx="3357586" cy="576414"/>
          </a:xfrm>
          <a:prstGeom prst="rect">
            <a:avLst/>
          </a:prstGeom>
          <a:noFill/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42910" y="1928802"/>
            <a:ext cx="65008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Решение неравенства равносильно  системе</a:t>
            </a:r>
            <a:endParaRPr lang="ru-RU" sz="2400" dirty="0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928934"/>
            <a:ext cx="4896750" cy="2000264"/>
          </a:xfrm>
          <a:prstGeom prst="rect">
            <a:avLst/>
          </a:prstGeom>
          <a:noFill/>
        </p:spPr>
      </p:pic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437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785794"/>
            <a:ext cx="31432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920750" algn="l"/>
              </a:tabLst>
            </a:pPr>
            <a:r>
              <a:rPr lang="ru-RU" sz="2800" b="1" i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Пример №4.  </a:t>
            </a:r>
            <a:endParaRPr lang="ru-RU" sz="2800" dirty="0" smtClean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041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1500174"/>
            <a:ext cx="2643497" cy="509590"/>
          </a:xfrm>
          <a:prstGeom prst="rect">
            <a:avLst/>
          </a:prstGeom>
          <a:noFill/>
        </p:spPr>
      </p:pic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0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rgbClr val="34495E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428868"/>
            <a:ext cx="3193396" cy="466727"/>
          </a:xfrm>
          <a:prstGeom prst="rect">
            <a:avLst/>
          </a:prstGeom>
          <a:noFill/>
        </p:spPr>
      </p:pic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34495E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357158" y="5051179"/>
            <a:ext cx="87868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34495E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4495E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∈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928662" y="5000636"/>
            <a:ext cx="4572032" cy="47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34495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(-1,5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4495E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,−1)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4495E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∪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4495E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(−1,0)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4495E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∪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4495E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(0,3).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143248"/>
            <a:ext cx="4109154" cy="1214446"/>
          </a:xfrm>
          <a:prstGeom prst="rect">
            <a:avLst/>
          </a:prstGeom>
          <a:noFill/>
        </p:spPr>
      </p:pic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64812" y="3136734"/>
            <a:ext cx="3507650" cy="1251474"/>
          </a:xfrm>
          <a:prstGeom prst="rect">
            <a:avLst/>
          </a:prstGeom>
          <a:noFill/>
        </p:spPr>
      </p:pic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6" grpId="0"/>
      <p:bldP spid="604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357167"/>
            <a:ext cx="71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920750" algn="l"/>
              </a:tabLst>
            </a:pPr>
            <a:r>
              <a:rPr lang="ru-RU" sz="2400" b="1" i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Пример №5.  </a:t>
            </a:r>
            <a:endParaRPr lang="ru-RU" sz="2400" dirty="0" smtClean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  <a:p>
            <a:r>
              <a:rPr lang="ru-RU" sz="2400" dirty="0" smtClean="0">
                <a:latin typeface="Georgia" pitchFamily="18" charset="0"/>
              </a:rPr>
              <a:t>Рассмотрите</a:t>
            </a:r>
            <a:r>
              <a:rPr lang="ru-RU" sz="2400" b="1" dirty="0" smtClean="0">
                <a:latin typeface="Georgia" pitchFamily="18" charset="0"/>
              </a:rPr>
              <a:t> </a:t>
            </a:r>
            <a:r>
              <a:rPr lang="en-US" sz="2400" b="1" dirty="0" smtClean="0">
                <a:latin typeface="Georgia" pitchFamily="18" charset="0"/>
              </a:rPr>
              <a:t>  </a:t>
            </a:r>
            <a:r>
              <a:rPr lang="ru-RU" sz="2400" b="1" i="1" u="sng" dirty="0" smtClean="0">
                <a:solidFill>
                  <a:srgbClr val="FF0000"/>
                </a:solidFill>
                <a:latin typeface="Georgia" pitchFamily="18" charset="0"/>
              </a:rPr>
              <a:t>самостоятельно</a:t>
            </a:r>
            <a:r>
              <a:rPr lang="ru-RU" sz="2400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endParaRPr lang="en-US" sz="2400" i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/>
            <a:r>
              <a:rPr lang="ru-RU" sz="2400" dirty="0" smtClean="0">
                <a:latin typeface="Georgia" pitchFamily="18" charset="0"/>
              </a:rPr>
              <a:t>неравенство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78464" y="1857364"/>
            <a:ext cx="2865040" cy="406237"/>
          </a:xfrm>
          <a:prstGeom prst="rect">
            <a:avLst/>
          </a:prstGeom>
          <a:noFill/>
        </p:spPr>
      </p:pic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751912"/>
            <a:ext cx="3593697" cy="429435"/>
          </a:xfrm>
          <a:prstGeom prst="rect">
            <a:avLst/>
          </a:prstGeom>
          <a:noFill/>
        </p:spPr>
      </p:pic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554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3786190"/>
            <a:ext cx="4271455" cy="1338267"/>
          </a:xfrm>
          <a:prstGeom prst="rect">
            <a:avLst/>
          </a:prstGeom>
          <a:noFill/>
        </p:spPr>
      </p:pic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1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428736"/>
            <a:ext cx="3143272" cy="1318730"/>
          </a:xfrm>
          <a:prstGeom prst="rect">
            <a:avLst/>
          </a:prstGeom>
          <a:noFill/>
        </p:spPr>
      </p:pic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285729"/>
            <a:ext cx="6429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920750" algn="l"/>
              </a:tabLst>
            </a:pPr>
            <a:r>
              <a:rPr lang="ru-RU" sz="2400" b="1" i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Пример №5.  </a:t>
            </a:r>
            <a:endParaRPr lang="ru-RU" sz="2400" dirty="0" smtClean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  <a:p>
            <a:r>
              <a:rPr lang="ru-RU" sz="2400" dirty="0" smtClean="0">
                <a:latin typeface="Georgia" pitchFamily="18" charset="0"/>
              </a:rPr>
              <a:t> Решение системы:</a:t>
            </a:r>
            <a:endParaRPr lang="ru-RU" sz="2400" dirty="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500174"/>
            <a:ext cx="3300423" cy="1257304"/>
          </a:xfrm>
          <a:prstGeom prst="rect">
            <a:avLst/>
          </a:prstGeom>
          <a:noFill/>
        </p:spPr>
      </p:pic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1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350529"/>
            <a:ext cx="3515238" cy="346060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22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4" y="3286124"/>
            <a:ext cx="2970320" cy="376240"/>
          </a:xfrm>
          <a:prstGeom prst="rect">
            <a:avLst/>
          </a:prstGeom>
          <a:noFill/>
        </p:spPr>
      </p:pic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25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929066"/>
            <a:ext cx="1785950" cy="364871"/>
          </a:xfrm>
          <a:prstGeom prst="rect">
            <a:avLst/>
          </a:prstGeom>
          <a:noFill/>
        </p:spPr>
      </p:pic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2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28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929066"/>
            <a:ext cx="785818" cy="403529"/>
          </a:xfrm>
          <a:prstGeom prst="rect">
            <a:avLst/>
          </a:prstGeom>
          <a:noFill/>
        </p:spPr>
      </p:pic>
      <p:sp>
        <p:nvSpPr>
          <p:cNvPr id="64530" name="Rectangle 18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3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31" name="Picture 1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602225"/>
            <a:ext cx="2786082" cy="365073"/>
          </a:xfrm>
          <a:prstGeom prst="rect">
            <a:avLst/>
          </a:prstGeom>
          <a:noFill/>
        </p:spPr>
      </p:pic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34" name="Picture 2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4643447"/>
            <a:ext cx="3083113" cy="357190"/>
          </a:xfrm>
          <a:prstGeom prst="rect">
            <a:avLst/>
          </a:prstGeom>
          <a:noFill/>
        </p:spPr>
      </p:pic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453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4537" name="Picture 2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3" y="5500702"/>
            <a:ext cx="2954265" cy="395289"/>
          </a:xfrm>
          <a:prstGeom prst="rect">
            <a:avLst/>
          </a:prstGeom>
          <a:noFill/>
        </p:spPr>
      </p:pic>
      <p:sp>
        <p:nvSpPr>
          <p:cNvPr id="64539" name="Rectangle 27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14282" y="1308864"/>
            <a:ext cx="7715304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Метод рационализации при решении показательных неравенств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9" y="2428868"/>
            <a:ext cx="2286016" cy="513712"/>
          </a:xfrm>
          <a:prstGeom prst="rect">
            <a:avLst/>
          </a:prstGeom>
          <a:noFill/>
        </p:spPr>
      </p:pic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270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1040" y="3929066"/>
            <a:ext cx="3761000" cy="714380"/>
          </a:xfrm>
          <a:prstGeom prst="rect">
            <a:avLst/>
          </a:prstGeom>
          <a:noFill/>
        </p:spPr>
      </p:pic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3000372"/>
            <a:ext cx="6643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Georgia" pitchFamily="18" charset="0"/>
              </a:rPr>
              <a:t>Сводится к решению системы неравенств: </a:t>
            </a:r>
            <a:endParaRPr lang="ru-RU" sz="2400" dirty="0">
              <a:latin typeface="Georgia" pitchFamily="18" charset="0"/>
            </a:endParaRPr>
          </a:p>
        </p:txBody>
      </p:sp>
      <p:pic>
        <p:nvPicPr>
          <p:cNvPr id="12" name="Picture 2" descr="C:\Users\R^R\Desktop\Анимация для презен\картинки\znanio.ru - 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3500438"/>
            <a:ext cx="2049602" cy="258306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785794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Georgia" pitchFamily="18" charset="0"/>
              </a:rPr>
              <a:t>Пример 6.</a:t>
            </a:r>
            <a:r>
              <a:rPr lang="ru-RU" sz="2400" i="1" dirty="0" smtClean="0">
                <a:solidFill>
                  <a:srgbClr val="FF0000"/>
                </a:solidFill>
                <a:latin typeface="Georgia" pitchFamily="18" charset="0"/>
              </a:rPr>
              <a:t>  </a:t>
            </a:r>
            <a:r>
              <a:rPr lang="ru-RU" sz="2400" i="1" dirty="0" smtClean="0">
                <a:latin typeface="Georgia" pitchFamily="18" charset="0"/>
              </a:rPr>
              <a:t>Р</a:t>
            </a:r>
            <a:r>
              <a:rPr lang="ru-RU" sz="2400" dirty="0" smtClean="0">
                <a:latin typeface="Georgia" pitchFamily="18" charset="0"/>
              </a:rPr>
              <a:t>ешить неравенство: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6535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8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9" y="1500174"/>
            <a:ext cx="5000659" cy="490977"/>
          </a:xfrm>
          <a:prstGeom prst="rect">
            <a:avLst/>
          </a:prstGeom>
          <a:noFill/>
        </p:spPr>
      </p:pic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0" y="92551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285992"/>
            <a:ext cx="6615890" cy="395289"/>
          </a:xfrm>
          <a:prstGeom prst="rect">
            <a:avLst/>
          </a:prstGeom>
          <a:noFill/>
        </p:spPr>
      </p:pic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8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071810"/>
            <a:ext cx="6767810" cy="357190"/>
          </a:xfrm>
          <a:prstGeom prst="rect">
            <a:avLst/>
          </a:prstGeom>
          <a:noFill/>
        </p:spPr>
      </p:pic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0" y="638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0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3786190"/>
            <a:ext cx="6429420" cy="407197"/>
          </a:xfrm>
          <a:prstGeom prst="rect">
            <a:avLst/>
          </a:prstGeom>
          <a:noFill/>
        </p:spPr>
      </p:pic>
      <p:sp>
        <p:nvSpPr>
          <p:cNvPr id="71692" name="Rectangle 12"/>
          <p:cNvSpPr>
            <a:spLocks noChangeArrowheads="1"/>
          </p:cNvSpPr>
          <p:nvPr/>
        </p:nvSpPr>
        <p:spPr bwMode="auto">
          <a:xfrm>
            <a:off x="0" y="638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3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4500570"/>
            <a:ext cx="4348179" cy="395289"/>
          </a:xfrm>
          <a:prstGeom prst="rect">
            <a:avLst/>
          </a:prstGeom>
          <a:noFill/>
        </p:spPr>
      </p:pic>
      <p:sp>
        <p:nvSpPr>
          <p:cNvPr id="71695" name="Rectangle 15"/>
          <p:cNvSpPr>
            <a:spLocks noChangeArrowheads="1"/>
          </p:cNvSpPr>
          <p:nvPr/>
        </p:nvSpPr>
        <p:spPr bwMode="auto">
          <a:xfrm>
            <a:off x="0" y="7143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6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5143512"/>
            <a:ext cx="4711052" cy="714380"/>
          </a:xfrm>
          <a:prstGeom prst="rect">
            <a:avLst/>
          </a:prstGeom>
          <a:noFill/>
        </p:spPr>
      </p:pic>
      <p:sp>
        <p:nvSpPr>
          <p:cNvPr id="71698" name="Rectangle 18"/>
          <p:cNvSpPr>
            <a:spLocks noChangeArrowheads="1"/>
          </p:cNvSpPr>
          <p:nvPr/>
        </p:nvSpPr>
        <p:spPr bwMode="auto">
          <a:xfrm>
            <a:off x="0" y="809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2" descr="C:\Users\R^R\Desktop\Анимация для презен\картинки\15.gi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86512" y="4734090"/>
            <a:ext cx="2714644" cy="172262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238125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428604"/>
            <a:ext cx="6929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Пример №7.  </a:t>
            </a:r>
            <a:endParaRPr lang="ru-RU" sz="2400" dirty="0" smtClean="0">
              <a:solidFill>
                <a:srgbClr val="FF0000"/>
              </a:solidFill>
              <a:latin typeface="Georgia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i="1" dirty="0" smtClean="0">
                <a:latin typeface="Georgia" pitchFamily="18" charset="0"/>
                <a:ea typeface="Times New Roman" pitchFamily="18" charset="0"/>
                <a:cs typeface="Arial" pitchFamily="34" charset="0"/>
              </a:rPr>
              <a:t>Решить систему неравенств:</a:t>
            </a:r>
            <a:endParaRPr lang="ru-RU" sz="2400" b="1" i="1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38125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2571744"/>
            <a:ext cx="221457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200" i="1" u="sng" dirty="0" smtClean="0">
                <a:latin typeface="Georgia" pitchFamily="18" charset="0"/>
                <a:ea typeface="Times New Roman" pitchFamily="18" charset="0"/>
                <a:cs typeface="Arial" pitchFamily="34" charset="0"/>
              </a:rPr>
              <a:t>Решение:</a:t>
            </a:r>
            <a:endParaRPr lang="ru-RU" sz="2200" i="1" u="sng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238125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238125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238125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434" name="Rectangle 18"/>
          <p:cNvSpPr>
            <a:spLocks noChangeArrowheads="1"/>
          </p:cNvSpPr>
          <p:nvPr/>
        </p:nvSpPr>
        <p:spPr bwMode="auto">
          <a:xfrm>
            <a:off x="238125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51" y="1490108"/>
            <a:ext cx="4105301" cy="867321"/>
          </a:xfrm>
          <a:prstGeom prst="rect">
            <a:avLst/>
          </a:prstGeom>
          <a:noFill/>
        </p:spPr>
      </p:pic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45887" y="2500306"/>
            <a:ext cx="2297485" cy="726928"/>
          </a:xfrm>
          <a:prstGeom prst="rect">
            <a:avLst/>
          </a:prstGeom>
          <a:noFill/>
        </p:spPr>
      </p:pic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2623368"/>
            <a:ext cx="2214578" cy="502471"/>
          </a:xfrm>
          <a:prstGeom prst="rect">
            <a:avLst/>
          </a:prstGeom>
          <a:noFill/>
        </p:spPr>
      </p:pic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1000100" y="3316337"/>
            <a:ext cx="435771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-30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+125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2357422" y="3357562"/>
          <a:ext cx="922117" cy="346076"/>
        </p:xfrm>
        <a:graphic>
          <a:graphicData uri="http://schemas.openxmlformats.org/presentationml/2006/ole">
            <p:oleObj spid="_x0000_s51208" name="Формула" r:id="rId7" imgW="241091" imgH="177646" progId="Equation.3">
              <p:embed/>
            </p:oleObj>
          </a:graphicData>
        </a:graphic>
      </p:graphicFrame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0" y="180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1" name="Object 11"/>
          <p:cNvGraphicFramePr>
            <a:graphicFrameLocks noChangeAspect="1"/>
          </p:cNvGraphicFramePr>
          <p:nvPr/>
        </p:nvGraphicFramePr>
        <p:xfrm>
          <a:off x="5214942" y="3929066"/>
          <a:ext cx="928694" cy="928694"/>
        </p:xfrm>
        <a:graphic>
          <a:graphicData uri="http://schemas.openxmlformats.org/presentationml/2006/ole">
            <p:oleObj spid="_x0000_s51211" name="Формула" r:id="rId8" imgW="457200" imgH="457200" progId="Equation.3">
              <p:embed/>
            </p:oleObj>
          </a:graphicData>
        </a:graphic>
      </p:graphicFrame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3" name="Object 13"/>
          <p:cNvGraphicFramePr>
            <a:graphicFrameLocks noChangeAspect="1"/>
          </p:cNvGraphicFramePr>
          <p:nvPr/>
        </p:nvGraphicFramePr>
        <p:xfrm>
          <a:off x="1285852" y="3929066"/>
          <a:ext cx="1428760" cy="1008536"/>
        </p:xfrm>
        <a:graphic>
          <a:graphicData uri="http://schemas.openxmlformats.org/presentationml/2006/ole">
            <p:oleObj spid="_x0000_s51213" name="Формула" r:id="rId9" imgW="647700" imgH="457200" progId="Equation.3">
              <p:embed/>
            </p:oleObj>
          </a:graphicData>
        </a:graphic>
      </p:graphicFrame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5" name="Object 15"/>
          <p:cNvGraphicFramePr>
            <a:graphicFrameLocks noChangeAspect="1"/>
          </p:cNvGraphicFramePr>
          <p:nvPr/>
        </p:nvGraphicFramePr>
        <p:xfrm>
          <a:off x="3214678" y="3929066"/>
          <a:ext cx="1571636" cy="1021563"/>
        </p:xfrm>
        <a:graphic>
          <a:graphicData uri="http://schemas.openxmlformats.org/presentationml/2006/ole">
            <p:oleObj spid="_x0000_s51215" name="Формула" r:id="rId10" imgW="761669" imgH="507780" progId="Equation.3">
              <p:embed/>
            </p:oleObj>
          </a:graphicData>
        </a:graphic>
      </p:graphicFrame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120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0"/>
            <a:ext cx="9358346" cy="6858000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071678"/>
            <a:ext cx="1894987" cy="428628"/>
          </a:xfrm>
          <a:prstGeom prst="rect">
            <a:avLst/>
          </a:prstGeom>
          <a:noFill/>
        </p:spPr>
      </p:pic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73253"/>
            <a:ext cx="2135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5" y="4572008"/>
            <a:ext cx="14287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Ответ: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6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643446"/>
            <a:ext cx="1857388" cy="401027"/>
          </a:xfrm>
          <a:prstGeom prst="rect">
            <a:avLst/>
          </a:prstGeom>
          <a:noFill/>
        </p:spPr>
      </p:pic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0657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642918"/>
            <a:ext cx="4625173" cy="426594"/>
          </a:xfrm>
          <a:prstGeom prst="rect">
            <a:avLst/>
          </a:prstGeom>
          <a:noFill/>
        </p:spPr>
      </p:pic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9418" y="1428736"/>
            <a:ext cx="3388202" cy="1857388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428597" y="3857628"/>
            <a:ext cx="56767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Georgia" pitchFamily="18" charset="0"/>
              </a:rPr>
              <a:t>Решением системы является 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dduyt.ru/forum/imgs/560bcb201fe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1428736"/>
            <a:ext cx="750099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Georgia" pitchFamily="18" charset="0"/>
              </a:rPr>
              <a:t>   Математика  уступает свои крепости лишь сильным и смелым</a:t>
            </a:r>
          </a:p>
          <a:p>
            <a:pPr algn="ctr"/>
            <a:endParaRPr lang="ru-RU" sz="4000" b="1" i="1" dirty="0" smtClean="0">
              <a:solidFill>
                <a:srgbClr val="C00000"/>
              </a:solidFill>
              <a:latin typeface="Georgia" pitchFamily="18" charset="0"/>
            </a:endParaRPr>
          </a:p>
          <a:p>
            <a:pPr algn="r"/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А. П. </a:t>
            </a:r>
            <a:r>
              <a:rPr lang="ru-RU" sz="2800" b="1" i="1" dirty="0" err="1" smtClean="0">
                <a:solidFill>
                  <a:srgbClr val="C00000"/>
                </a:solidFill>
                <a:latin typeface="Georgia" pitchFamily="18" charset="0"/>
              </a:rPr>
              <a:t>Конфорович</a:t>
            </a:r>
            <a:r>
              <a:rPr lang="ru-RU" sz="2800" b="1" i="1" dirty="0" smtClean="0">
                <a:solidFill>
                  <a:srgbClr val="C00000"/>
                </a:solidFill>
                <a:latin typeface="Georgia" pitchFamily="18" charset="0"/>
              </a:rPr>
              <a:t>.</a:t>
            </a:r>
            <a:endParaRPr lang="ru-RU" sz="28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785794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Самостоятельная работа.</a:t>
            </a:r>
            <a:endParaRPr lang="ru-RU" sz="3200" b="1" i="1" dirty="0" smtClean="0">
              <a:latin typeface="Georgia" pitchFamily="18" charset="0"/>
              <a:cs typeface="Arial" pitchFamily="34" charset="0"/>
            </a:endParaRPr>
          </a:p>
        </p:txBody>
      </p:sp>
      <p:pic>
        <p:nvPicPr>
          <p:cNvPr id="7" name="Picture 19" descr="C:\Users\R^R\Desktop\Анимация для презен\картинки\1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429132"/>
            <a:ext cx="2714644" cy="1973969"/>
          </a:xfrm>
          <a:prstGeom prst="rect">
            <a:avLst/>
          </a:prstGeom>
          <a:noFill/>
        </p:spPr>
      </p:pic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0" y="152400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0" y="21145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0" y="2295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63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643050"/>
            <a:ext cx="5143543" cy="755203"/>
          </a:xfrm>
          <a:prstGeom prst="rect">
            <a:avLst/>
          </a:prstGeom>
          <a:noFill/>
        </p:spPr>
      </p:pic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6024" y="2428868"/>
            <a:ext cx="3744844" cy="790578"/>
          </a:xfrm>
          <a:prstGeom prst="rect">
            <a:avLst/>
          </a:prstGeom>
          <a:noFill/>
        </p:spPr>
      </p:pic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63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3214686"/>
            <a:ext cx="4556226" cy="395289"/>
          </a:xfrm>
          <a:prstGeom prst="rect">
            <a:avLst/>
          </a:prstGeom>
          <a:noFill/>
        </p:spPr>
      </p:pic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9642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886" y="4161539"/>
            <a:ext cx="2599420" cy="1001019"/>
          </a:xfrm>
          <a:prstGeom prst="rect">
            <a:avLst/>
          </a:prstGeom>
          <a:noFill/>
        </p:spPr>
      </p:pic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1214422"/>
            <a:ext cx="764386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Литература:</a:t>
            </a:r>
          </a:p>
          <a:p>
            <a:pPr marL="514350" lvl="0" indent="-514350">
              <a:buAutoNum type="arabicPeriod"/>
            </a:pPr>
            <a:r>
              <a:rPr lang="ru-RU" sz="2800" dirty="0" smtClean="0"/>
              <a:t>Алгебра и начала анализа. - 11: авт. С.М. Никольский, М.К. Потапов, Н.Н. Решетников,</a:t>
            </a:r>
          </a:p>
          <a:p>
            <a:pPr marL="514350" lvl="0" indent="-514350"/>
            <a:r>
              <a:rPr lang="ru-RU" sz="2800" dirty="0" smtClean="0"/>
              <a:t> А.В. </a:t>
            </a:r>
            <a:r>
              <a:rPr lang="ru-RU" sz="2800" dirty="0" err="1" smtClean="0"/>
              <a:t>Шевкин</a:t>
            </a:r>
            <a:r>
              <a:rPr lang="ru-RU" sz="2800" dirty="0" smtClean="0"/>
              <a:t>  – 5-ое изд. – М.: Просвещение, </a:t>
            </a:r>
          </a:p>
          <a:p>
            <a:pPr lvl="0"/>
            <a:r>
              <a:rPr lang="ru-RU" sz="2800" dirty="0" smtClean="0"/>
              <a:t>2. «Готовим к ЕГЭ»: А.Г. </a:t>
            </a:r>
            <a:r>
              <a:rPr lang="ru-RU" sz="2800" dirty="0" err="1" smtClean="0"/>
              <a:t>Корянов</a:t>
            </a:r>
            <a:r>
              <a:rPr lang="ru-RU" sz="2800" dirty="0" smtClean="0"/>
              <a:t>, А.А. Прокофьев.– М.: Педагогический университет «Первое сентября».</a:t>
            </a:r>
            <a:endParaRPr lang="ru-RU" sz="28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1214422"/>
            <a:ext cx="67866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Georgia" pitchFamily="18" charset="0"/>
              </a:rPr>
              <a:t>Спасибо за работу!</a:t>
            </a:r>
            <a:endParaRPr lang="ru-RU" sz="44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pic>
        <p:nvPicPr>
          <p:cNvPr id="7" name="Picture 2" descr="C:\Users\R^R\Desktop\Анимация для презен\znanio.ru - 2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2285992"/>
            <a:ext cx="3786214" cy="367197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500042"/>
            <a:ext cx="49936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Неравенство вида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85720" y="3086353"/>
            <a:ext cx="85011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42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142984"/>
            <a:ext cx="3386142" cy="500066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2786058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Сначала используем традиционный метод решения.</a:t>
            </a:r>
            <a:endParaRPr lang="ru-RU" sz="2400" dirty="0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214554"/>
            <a:ext cx="2000264" cy="597619"/>
          </a:xfrm>
          <a:prstGeom prst="rect">
            <a:avLst/>
          </a:prstGeom>
          <a:noFill/>
        </p:spPr>
      </p:pic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3500438"/>
            <a:ext cx="5405460" cy="571504"/>
          </a:xfrm>
          <a:prstGeom prst="rect">
            <a:avLst/>
          </a:prstGeom>
          <a:noFill/>
        </p:spPr>
      </p:pic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4643446"/>
            <a:ext cx="3000396" cy="1209462"/>
          </a:xfrm>
          <a:prstGeom prst="rect">
            <a:avLst/>
          </a:prstGeom>
          <a:noFill/>
        </p:spPr>
      </p:pic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0" y="495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9402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4572008"/>
            <a:ext cx="2786082" cy="1123072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714348" y="1714488"/>
            <a:ext cx="60980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920750" algn="l"/>
              </a:tabLst>
            </a:pPr>
            <a:r>
              <a:rPr lang="ru-RU" sz="2400" b="1" i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Пример.</a:t>
            </a:r>
            <a:r>
              <a:rPr lang="ru-RU" sz="2400" i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   </a:t>
            </a: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Решить неравенство: 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58" y="785794"/>
            <a:ext cx="6500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Рассмотрим решение </a:t>
            </a:r>
            <a:r>
              <a:rPr lang="en-US" sz="2800" dirty="0" smtClean="0"/>
              <a:t>I</a:t>
            </a:r>
            <a:r>
              <a:rPr lang="ru-RU" sz="2800" dirty="0" smtClean="0"/>
              <a:t> системы.</a:t>
            </a:r>
            <a:endParaRPr lang="ru-RU" sz="28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5" y="1500174"/>
            <a:ext cx="2518439" cy="1071570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500174"/>
            <a:ext cx="3311865" cy="1118874"/>
          </a:xfrm>
          <a:prstGeom prst="rect">
            <a:avLst/>
          </a:prstGeom>
          <a:noFill/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0042" y="3214686"/>
            <a:ext cx="1797380" cy="1137582"/>
          </a:xfrm>
          <a:prstGeom prst="rect">
            <a:avLst/>
          </a:prstGeom>
          <a:noFill/>
        </p:spPr>
      </p:pic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3143247"/>
            <a:ext cx="3071834" cy="1184563"/>
          </a:xfrm>
          <a:prstGeom prst="rect">
            <a:avLst/>
          </a:prstGeom>
          <a:noFill/>
        </p:spPr>
      </p:pic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8376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4929198"/>
            <a:ext cx="857256" cy="504268"/>
          </a:xfrm>
          <a:prstGeom prst="rect">
            <a:avLst/>
          </a:prstGeom>
          <a:noFill/>
        </p:spPr>
      </p:pic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714356"/>
            <a:ext cx="57553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Рассмотрим решение </a:t>
            </a:r>
            <a:r>
              <a:rPr lang="en-US" sz="2800" dirty="0" smtClean="0"/>
              <a:t>II</a:t>
            </a:r>
            <a:r>
              <a:rPr lang="ru-RU" sz="2800" dirty="0" smtClean="0"/>
              <a:t> системы.</a:t>
            </a:r>
            <a:endParaRPr lang="ru-RU" sz="2800" dirty="0"/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6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7254" y="1714488"/>
            <a:ext cx="2658319" cy="1071570"/>
          </a:xfrm>
          <a:prstGeom prst="rect">
            <a:avLst/>
          </a:prstGeom>
          <a:noFill/>
        </p:spPr>
      </p:pic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785926"/>
            <a:ext cx="2786082" cy="1074372"/>
          </a:xfrm>
          <a:prstGeom prst="rect">
            <a:avLst/>
          </a:prstGeom>
          <a:noFill/>
        </p:spPr>
      </p:pic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7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143248"/>
            <a:ext cx="2939360" cy="1133479"/>
          </a:xfrm>
          <a:prstGeom prst="rect">
            <a:avLst/>
          </a:prstGeom>
          <a:noFill/>
        </p:spPr>
      </p:pic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72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357562"/>
            <a:ext cx="1582033" cy="446214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571472" y="4643446"/>
            <a:ext cx="1571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Значит,</a:t>
            </a:r>
            <a:endParaRPr lang="ru-RU" sz="2800" dirty="0"/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2474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1" y="4572008"/>
            <a:ext cx="1604459" cy="742062"/>
          </a:xfrm>
          <a:prstGeom prst="rect">
            <a:avLst/>
          </a:prstGeom>
          <a:noFill/>
        </p:spPr>
      </p:pic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5786454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Ответ:</a:t>
            </a:r>
            <a:endParaRPr lang="ru-RU" sz="2800" dirty="0"/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247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826193"/>
            <a:ext cx="2629259" cy="38888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642918"/>
            <a:ext cx="49936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Неравенство вида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85720" y="3086353"/>
            <a:ext cx="85011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421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54" y="1428736"/>
            <a:ext cx="3386142" cy="642942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928934"/>
            <a:ext cx="4129577" cy="228601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500034" y="2214554"/>
            <a:ext cx="7786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Georgia" pitchFamily="18" charset="0"/>
              </a:rPr>
              <a:t>Сводится к решению системы неравенств: 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42844" y="1267268"/>
            <a:ext cx="6929486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2075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Пример №1 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Решить неравенство: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214414" y="2808931"/>
            <a:ext cx="79295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286116" y="2214554"/>
            <a:ext cx="3571900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685" name="Object 13"/>
          <p:cNvGraphicFramePr>
            <a:graphicFrameLocks noChangeAspect="1"/>
          </p:cNvGraphicFramePr>
          <p:nvPr/>
        </p:nvGraphicFramePr>
        <p:xfrm>
          <a:off x="1714480" y="3571876"/>
          <a:ext cx="571504" cy="457088"/>
        </p:xfrm>
        <a:graphic>
          <a:graphicData uri="http://schemas.openxmlformats.org/presentationml/2006/ole">
            <p:oleObj spid="_x0000_s28685" name="Формула" r:id="rId4" imgW="152202" imgH="126835" progId="Equation.3">
              <p:embed/>
            </p:oleObj>
          </a:graphicData>
        </a:graphic>
      </p:graphicFrame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285852" y="3303213"/>
            <a:ext cx="13573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—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1214414" y="3571876"/>
            <a:ext cx="2214578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pic>
        <p:nvPicPr>
          <p:cNvPr id="15" name="Рисунок 14" descr="http://festival.1september.ru/articles/642973/img5.gif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43042" y="1928803"/>
            <a:ext cx="442915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://festival.1september.ru/articles/642973/img6.gif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00232" y="2928934"/>
            <a:ext cx="414340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714480" y="4825030"/>
            <a:ext cx="13573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4857760"/>
            <a:ext cx="2071702" cy="853589"/>
          </a:xfrm>
          <a:prstGeom prst="rect">
            <a:avLst/>
          </a:prstGeom>
          <a:noFill/>
        </p:spPr>
      </p:pic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357166"/>
            <a:ext cx="63837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920750" algn="l"/>
              </a:tabLst>
            </a:pPr>
            <a:r>
              <a:rPr lang="ru-RU" sz="2400" b="1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Пример №1 .</a:t>
            </a:r>
            <a:r>
              <a:rPr lang="ru-RU" sz="2400" dirty="0" smtClean="0">
                <a:solidFill>
                  <a:srgbClr val="FF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 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92075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Georgia" pitchFamily="18" charset="0"/>
                <a:ea typeface="Times New Roman" pitchFamily="18" charset="0"/>
                <a:cs typeface="Arial" pitchFamily="34" charset="0"/>
              </a:rPr>
              <a:t>Решение: </a:t>
            </a:r>
            <a:endParaRPr lang="ru-RU" sz="2400" dirty="0" smtClean="0">
              <a:latin typeface="Georgia" pitchFamily="18" charset="0"/>
              <a:cs typeface="Arial" pitchFamily="34" charset="0"/>
            </a:endParaRP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1757704"/>
            <a:ext cx="3829078" cy="2599990"/>
          </a:xfrm>
          <a:prstGeom prst="rect">
            <a:avLst/>
          </a:prstGeom>
          <a:noFill/>
        </p:spPr>
      </p:pic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150495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900igr.net/datai/pedagogika/Posobija-po-patrioticheskomu-vospitaniju/0002-003-Nravstvenno-patrioticheskoe-vospitanie-detej-doshkolnogo-vozra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785786" y="843684"/>
            <a:ext cx="61436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Пример №2.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209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238125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0" y="64291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285720" y="64291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Рисунок 23" descr="http://festival.1september.ru/articles/642973/img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571612"/>
            <a:ext cx="428628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500034" y="2383814"/>
            <a:ext cx="771530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Область определения неравенства задается условиями: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286124"/>
            <a:ext cx="2286016" cy="1296874"/>
          </a:xfrm>
          <a:prstGeom prst="rect">
            <a:avLst/>
          </a:prstGeom>
          <a:noFill/>
        </p:spPr>
      </p:pic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3286124"/>
            <a:ext cx="1413082" cy="1285884"/>
          </a:xfrm>
          <a:prstGeom prst="rect">
            <a:avLst/>
          </a:prstGeom>
          <a:noFill/>
        </p:spPr>
      </p:pic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857224" y="4821612"/>
            <a:ext cx="1928826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Получим: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7350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786322"/>
            <a:ext cx="1378560" cy="714380"/>
          </a:xfrm>
          <a:prstGeom prst="rect">
            <a:avLst/>
          </a:prstGeom>
          <a:noFill/>
        </p:spPr>
      </p:pic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" grpId="0"/>
      <p:bldP spid="5735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283</Words>
  <Application>Microsoft Office PowerPoint</Application>
  <PresentationFormat>Экран (4:3)</PresentationFormat>
  <Paragraphs>76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Формула</vt:lpstr>
      <vt:lpstr>Решение логарифмических неравенств методом рационализации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R^R</dc:creator>
  <cp:lastModifiedBy>R^R</cp:lastModifiedBy>
  <cp:revision>569</cp:revision>
  <dcterms:created xsi:type="dcterms:W3CDTF">2017-04-01T19:37:54Z</dcterms:created>
  <dcterms:modified xsi:type="dcterms:W3CDTF">2017-11-21T04:35:45Z</dcterms:modified>
</cp:coreProperties>
</file>