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2" r:id="rId4"/>
    <p:sldId id="293" r:id="rId5"/>
    <p:sldId id="289" r:id="rId6"/>
    <p:sldId id="260" r:id="rId7"/>
    <p:sldId id="266" r:id="rId8"/>
    <p:sldId id="281" r:id="rId9"/>
    <p:sldId id="273" r:id="rId10"/>
    <p:sldId id="274" r:id="rId11"/>
    <p:sldId id="298" r:id="rId12"/>
    <p:sldId id="264" r:id="rId13"/>
    <p:sldId id="286" r:id="rId14"/>
    <p:sldId id="294" r:id="rId15"/>
    <p:sldId id="295" r:id="rId16"/>
    <p:sldId id="299" r:id="rId17"/>
    <p:sldId id="300" r:id="rId18"/>
    <p:sldId id="276" r:id="rId19"/>
    <p:sldId id="287" r:id="rId20"/>
    <p:sldId id="277" r:id="rId21"/>
    <p:sldId id="265" r:id="rId22"/>
    <p:sldId id="272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gif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36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8.png"/><Relationship Id="rId9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7" Type="http://schemas.openxmlformats.org/officeDocument/2006/relationships/image" Target="../media/image7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500990" cy="247586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Решение логарифмических неравенств методом рационализации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000504"/>
            <a:ext cx="3500462" cy="1500198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9600" dirty="0" smtClean="0">
                <a:solidFill>
                  <a:schemeClr val="bg1"/>
                </a:solidFill>
              </a:rPr>
              <a:t> Романенко </a:t>
            </a:r>
          </a:p>
          <a:p>
            <a:pPr algn="r"/>
            <a:r>
              <a:rPr lang="ru-RU" sz="9600" dirty="0" smtClean="0">
                <a:solidFill>
                  <a:schemeClr val="bg1"/>
                </a:solidFill>
              </a:rPr>
              <a:t>Елена Леонидовна</a:t>
            </a:r>
          </a:p>
          <a:p>
            <a:pPr algn="r"/>
            <a:endParaRPr lang="ru-RU" sz="8600" dirty="0" smtClean="0">
              <a:solidFill>
                <a:schemeClr val="bg1"/>
              </a:solidFill>
            </a:endParaRPr>
          </a:p>
          <a:p>
            <a:pPr algn="r"/>
            <a:r>
              <a:rPr lang="ru-RU" sz="8600" dirty="0" smtClean="0">
                <a:solidFill>
                  <a:schemeClr val="bg1"/>
                </a:solidFill>
              </a:rPr>
              <a:t>МБОУ СШ № 33</a:t>
            </a:r>
          </a:p>
          <a:p>
            <a:pPr algn="r"/>
            <a:r>
              <a:rPr lang="ru-RU" sz="8600" dirty="0" smtClean="0">
                <a:solidFill>
                  <a:schemeClr val="bg1"/>
                </a:solidFill>
              </a:rPr>
              <a:t> г. Архангельск</a:t>
            </a:r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786058"/>
            <a:ext cx="3071834" cy="428627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14282" y="549069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333333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Рассмотрим решение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неравенство используя метод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62725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107397"/>
            <a:ext cx="4071966" cy="678661"/>
          </a:xfrm>
          <a:prstGeom prst="rect">
            <a:avLst/>
          </a:prstGeom>
          <a:noFill/>
        </p:spPr>
      </p:pic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1" y="3643314"/>
            <a:ext cx="4857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С учетом области определения: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0235" y="3643314"/>
            <a:ext cx="1533533" cy="438153"/>
          </a:xfrm>
          <a:prstGeom prst="rect">
            <a:avLst/>
          </a:prstGeom>
          <a:noFill/>
        </p:spPr>
      </p:pic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357290" y="4994878"/>
            <a:ext cx="2786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Ответ: (3; 5)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30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099" y="1500175"/>
            <a:ext cx="5415485" cy="734958"/>
          </a:xfrm>
          <a:prstGeom prst="rect">
            <a:avLst/>
          </a:prstGeom>
          <a:noFill/>
        </p:spPr>
      </p:pic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/>
      <p:bldP spid="19" grpId="0"/>
      <p:bldP spid="604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№3.  </a:t>
            </a:r>
            <a:endParaRPr lang="ru-RU" sz="2400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ru-RU" sz="2400" dirty="0" smtClean="0">
                <a:latin typeface="Georgia" pitchFamily="18" charset="0"/>
              </a:rPr>
              <a:t>Рассмотрите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  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</a:rPr>
              <a:t>самостоятельно</a:t>
            </a:r>
            <a:r>
              <a:rPr lang="ru-RU" sz="2400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n-US" sz="2400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latin typeface="Georgia" pitchFamily="18" charset="0"/>
              </a:rPr>
              <a:t>неравенство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1714488"/>
            <a:ext cx="7502439" cy="785818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714620"/>
            <a:ext cx="4093162" cy="1571636"/>
          </a:xfrm>
          <a:prstGeom prst="rect">
            <a:avLst/>
          </a:prstGeom>
          <a:noFill/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428868"/>
            <a:ext cx="2435106" cy="1928826"/>
          </a:xfrm>
          <a:prstGeom prst="rect">
            <a:avLst/>
          </a:prstGeom>
          <a:noFill/>
        </p:spPr>
      </p:pic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714348" y="5089964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Ответ: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145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072074"/>
            <a:ext cx="3259690" cy="500066"/>
          </a:xfrm>
          <a:prstGeom prst="rect">
            <a:avLst/>
          </a:prstGeom>
          <a:noFill/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C:\Users\R^R\Desktop\Анимация для презен\картинки\1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4883866"/>
            <a:ext cx="2714644" cy="17226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71472" y="508588"/>
            <a:ext cx="5643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Неравенство вида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38125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57158" y="2321015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38125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38125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238125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4357686" y="5966063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8130" name="Picture 2" descr="C:\Users\R^R\Desktop\Анимация для презен\картинки\znanio.ru - 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3661" y="2357430"/>
            <a:ext cx="2049602" cy="2583061"/>
          </a:xfrm>
          <a:prstGeom prst="rect">
            <a:avLst/>
          </a:prstGeom>
          <a:noFill/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260686"/>
            <a:ext cx="3357586" cy="576414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2910" y="1928802"/>
            <a:ext cx="650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Решение неравенства равносильно  системе</a:t>
            </a:r>
            <a:endParaRPr lang="ru-RU" sz="2400" dirty="0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928934"/>
            <a:ext cx="4896750" cy="2000264"/>
          </a:xfrm>
          <a:prstGeom prst="rect">
            <a:avLst/>
          </a:prstGeom>
          <a:noFill/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37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85794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№4.  </a:t>
            </a:r>
            <a:endParaRPr lang="ru-RU" sz="2800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500174"/>
            <a:ext cx="2643497" cy="509590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428868"/>
            <a:ext cx="3193396" cy="466727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57158" y="5051179"/>
            <a:ext cx="8786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∈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928662" y="5000636"/>
            <a:ext cx="4572032" cy="47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34495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(-1,5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,−1)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∪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(−1,0)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∪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4495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(0,3).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143248"/>
            <a:ext cx="4109154" cy="1214446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4812" y="3136734"/>
            <a:ext cx="3507650" cy="1251474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/>
      <p:bldP spid="604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357167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№5.  </a:t>
            </a:r>
            <a:endParaRPr lang="ru-RU" sz="2400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ru-RU" sz="2400" dirty="0" smtClean="0">
                <a:latin typeface="Georgia" pitchFamily="18" charset="0"/>
              </a:rPr>
              <a:t>Рассмотрите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  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</a:rPr>
              <a:t>самостоятельно</a:t>
            </a:r>
            <a:r>
              <a:rPr lang="ru-RU" sz="2400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n-US" sz="2400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latin typeface="Georgia" pitchFamily="18" charset="0"/>
              </a:rPr>
              <a:t>неравенство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8464" y="1857364"/>
            <a:ext cx="2865040" cy="406237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51912"/>
            <a:ext cx="3593697" cy="429435"/>
          </a:xfrm>
          <a:prstGeom prst="rect">
            <a:avLst/>
          </a:prstGeom>
          <a:noFill/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786190"/>
            <a:ext cx="4271455" cy="1338267"/>
          </a:xfrm>
          <a:prstGeom prst="rect">
            <a:avLst/>
          </a:prstGeom>
          <a:noFill/>
        </p:spPr>
      </p:pic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428736"/>
            <a:ext cx="3143272" cy="1318730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85729"/>
            <a:ext cx="6429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№5.  </a:t>
            </a:r>
            <a:endParaRPr lang="ru-RU" sz="2400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ru-RU" sz="2400" dirty="0" smtClean="0">
                <a:latin typeface="Georgia" pitchFamily="18" charset="0"/>
              </a:rPr>
              <a:t> Решение системы:</a:t>
            </a:r>
            <a:endParaRPr lang="ru-RU" sz="2400" dirty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500174"/>
            <a:ext cx="3300423" cy="1257304"/>
          </a:xfrm>
          <a:prstGeom prst="rect">
            <a:avLst/>
          </a:prstGeom>
          <a:noFill/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350529"/>
            <a:ext cx="3515238" cy="346060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4" y="3286124"/>
            <a:ext cx="2970320" cy="376240"/>
          </a:xfrm>
          <a:prstGeom prst="rect">
            <a:avLst/>
          </a:prstGeom>
          <a:noFill/>
        </p:spPr>
      </p:pic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2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929066"/>
            <a:ext cx="1785950" cy="364871"/>
          </a:xfrm>
          <a:prstGeom prst="rect">
            <a:avLst/>
          </a:prstGeom>
          <a:noFill/>
        </p:spPr>
      </p:pic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28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929066"/>
            <a:ext cx="785818" cy="403529"/>
          </a:xfrm>
          <a:prstGeom prst="rect">
            <a:avLst/>
          </a:prstGeom>
          <a:noFill/>
        </p:spPr>
      </p:pic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31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602225"/>
            <a:ext cx="2786082" cy="365073"/>
          </a:xfrm>
          <a:prstGeom prst="rect">
            <a:avLst/>
          </a:prstGeom>
          <a:noFill/>
        </p:spPr>
      </p:pic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34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643447"/>
            <a:ext cx="3083113" cy="357190"/>
          </a:xfrm>
          <a:prstGeom prst="rect">
            <a:avLst/>
          </a:prstGeom>
          <a:noFill/>
        </p:spPr>
      </p:pic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37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3" y="5500702"/>
            <a:ext cx="2954265" cy="395289"/>
          </a:xfrm>
          <a:prstGeom prst="rect">
            <a:avLst/>
          </a:prstGeom>
          <a:noFill/>
        </p:spPr>
      </p:pic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14282" y="1308864"/>
            <a:ext cx="7715304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Метод рационализации при решении показательных неравенств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9" y="2428868"/>
            <a:ext cx="2286016" cy="513712"/>
          </a:xfrm>
          <a:prstGeom prst="rect">
            <a:avLst/>
          </a:prstGeom>
          <a:noFill/>
        </p:spPr>
      </p:pic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1040" y="3929066"/>
            <a:ext cx="3761000" cy="714380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000372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Сводится к решению системы неравенств: 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2" name="Picture 2" descr="C:\Users\R^R\Desktop\Анимация для презен\картинки\znanio.ru - 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500438"/>
            <a:ext cx="2049602" cy="258306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785794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Пример 6.</a:t>
            </a:r>
            <a:r>
              <a:rPr lang="ru-RU" sz="2400" i="1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  <a:r>
              <a:rPr lang="ru-RU" sz="2400" i="1" dirty="0" smtClean="0">
                <a:latin typeface="Georgia" pitchFamily="18" charset="0"/>
              </a:rPr>
              <a:t>Р</a:t>
            </a:r>
            <a:r>
              <a:rPr lang="ru-RU" sz="2400" dirty="0" smtClean="0">
                <a:latin typeface="Georgia" pitchFamily="18" charset="0"/>
              </a:rPr>
              <a:t>ешить неравенство: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6535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9" y="1500174"/>
            <a:ext cx="5000659" cy="490977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92551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85992"/>
            <a:ext cx="6615890" cy="395289"/>
          </a:xfrm>
          <a:prstGeom prst="rect">
            <a:avLst/>
          </a:prstGeom>
          <a:noFill/>
        </p:spPr>
      </p:pic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71810"/>
            <a:ext cx="6767810" cy="357190"/>
          </a:xfrm>
          <a:prstGeom prst="rect">
            <a:avLst/>
          </a:prstGeom>
          <a:noFill/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786190"/>
            <a:ext cx="6429420" cy="407197"/>
          </a:xfrm>
          <a:prstGeom prst="rect">
            <a:avLst/>
          </a:prstGeom>
          <a:noFill/>
        </p:spPr>
      </p:pic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3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500570"/>
            <a:ext cx="4348179" cy="395289"/>
          </a:xfrm>
          <a:prstGeom prst="rect">
            <a:avLst/>
          </a:prstGeom>
          <a:noFill/>
        </p:spPr>
      </p:pic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6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143512"/>
            <a:ext cx="4711052" cy="714380"/>
          </a:xfrm>
          <a:prstGeom prst="rect">
            <a:avLst/>
          </a:prstGeom>
          <a:noFill/>
        </p:spPr>
      </p:pic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 descr="C:\Users\R^R\Desktop\Анимация для презен\картинки\15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4734090"/>
            <a:ext cx="2714644" cy="17226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38125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8604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№7.  </a:t>
            </a:r>
            <a:endParaRPr lang="ru-RU" sz="2400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Решить систему неравенств:</a:t>
            </a:r>
            <a:endParaRPr lang="ru-RU" sz="2400" b="1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38125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571744"/>
            <a:ext cx="22145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i="1" u="sng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Решение:</a:t>
            </a:r>
            <a:endParaRPr lang="ru-RU" sz="2200" i="1" u="sng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38125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38125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38125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23812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51" y="1490108"/>
            <a:ext cx="4105301" cy="867321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5887" y="2500306"/>
            <a:ext cx="2297485" cy="726928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623368"/>
            <a:ext cx="2214578" cy="502471"/>
          </a:xfrm>
          <a:prstGeom prst="rect">
            <a:avLst/>
          </a:prstGeom>
          <a:noFill/>
        </p:spPr>
      </p:pic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1000100" y="3316337"/>
            <a:ext cx="43577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-30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+125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357422" y="3357562"/>
          <a:ext cx="922117" cy="346076"/>
        </p:xfrm>
        <a:graphic>
          <a:graphicData uri="http://schemas.openxmlformats.org/presentationml/2006/ole">
            <p:oleObj spid="_x0000_s51208" name="Формула" r:id="rId7" imgW="241091" imgH="177646" progId="Equation.3">
              <p:embed/>
            </p:oleObj>
          </a:graphicData>
        </a:graphic>
      </p:graphicFrame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5214942" y="3929066"/>
          <a:ext cx="928694" cy="928694"/>
        </p:xfrm>
        <a:graphic>
          <a:graphicData uri="http://schemas.openxmlformats.org/presentationml/2006/ole">
            <p:oleObj spid="_x0000_s51211" name="Формула" r:id="rId8" imgW="457200" imgH="457200" progId="Equation.3">
              <p:embed/>
            </p:oleObj>
          </a:graphicData>
        </a:graphic>
      </p:graphicFrame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1285852" y="3929066"/>
          <a:ext cx="1428760" cy="1008536"/>
        </p:xfrm>
        <a:graphic>
          <a:graphicData uri="http://schemas.openxmlformats.org/presentationml/2006/ole">
            <p:oleObj spid="_x0000_s51213" name="Формула" r:id="rId9" imgW="647700" imgH="457200" progId="Equation.3">
              <p:embed/>
            </p:oleObj>
          </a:graphicData>
        </a:graphic>
      </p:graphicFrame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3214678" y="3929066"/>
          <a:ext cx="1571636" cy="1021563"/>
        </p:xfrm>
        <a:graphic>
          <a:graphicData uri="http://schemas.openxmlformats.org/presentationml/2006/ole">
            <p:oleObj spid="_x0000_s51215" name="Формула" r:id="rId10" imgW="761669" imgH="507780" progId="Equation.3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2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71678"/>
            <a:ext cx="1894987" cy="428628"/>
          </a:xfrm>
          <a:prstGeom prst="rect">
            <a:avLst/>
          </a:prstGeom>
          <a:noFill/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73253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5" y="4572008"/>
            <a:ext cx="14287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Ответ: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643446"/>
            <a:ext cx="1857388" cy="401027"/>
          </a:xfrm>
          <a:prstGeom prst="rect">
            <a:avLst/>
          </a:prstGeom>
          <a:noFill/>
        </p:spPr>
      </p:pic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642918"/>
            <a:ext cx="4625173" cy="426594"/>
          </a:xfrm>
          <a:prstGeom prst="rect">
            <a:avLst/>
          </a:prstGeom>
          <a:noFill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418" y="1428736"/>
            <a:ext cx="3388202" cy="185738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28597" y="3857628"/>
            <a:ext cx="5676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Решением системы является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dduyt.ru/forum/imgs/560bcb201fe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428736"/>
            <a:ext cx="750099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  Математика  уступает свои крепости лишь сильным и смелым</a:t>
            </a:r>
          </a:p>
          <a:p>
            <a:pPr algn="ctr"/>
            <a:endParaRPr lang="ru-RU" sz="4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А. П. </a:t>
            </a:r>
            <a:r>
              <a:rPr lang="ru-RU" sz="2800" b="1" i="1" dirty="0" err="1" smtClean="0">
                <a:solidFill>
                  <a:srgbClr val="C00000"/>
                </a:solidFill>
                <a:latin typeface="Georgia" pitchFamily="18" charset="0"/>
              </a:rPr>
              <a:t>Конфорович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Самостоятельная работа.</a:t>
            </a:r>
            <a:endParaRPr lang="ru-RU" sz="3200" b="1" i="1" dirty="0" smtClean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7" name="Picture 19" descr="C:\Users\R^R\Desktop\Анимация для презен\картинки\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2714644" cy="1973969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43050"/>
            <a:ext cx="5143543" cy="755203"/>
          </a:xfrm>
          <a:prstGeom prst="rect">
            <a:avLst/>
          </a:prstGeom>
          <a:noFill/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6024" y="2428868"/>
            <a:ext cx="3744844" cy="790578"/>
          </a:xfrm>
          <a:prstGeom prst="rect">
            <a:avLst/>
          </a:prstGeom>
          <a:noFill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214686"/>
            <a:ext cx="4556226" cy="395289"/>
          </a:xfrm>
          <a:prstGeom prst="rect">
            <a:avLst/>
          </a:prstGeom>
          <a:noFill/>
        </p:spPr>
      </p:pic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4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886" y="4161539"/>
            <a:ext cx="2599420" cy="1001019"/>
          </a:xfrm>
          <a:prstGeom prst="rect">
            <a:avLst/>
          </a:prstGeom>
          <a:noFill/>
        </p:spPr>
      </p:pic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214422"/>
            <a:ext cx="76438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Литература:</a:t>
            </a:r>
          </a:p>
          <a:p>
            <a:pPr marL="514350" lvl="0" indent="-514350">
              <a:buAutoNum type="arabicPeriod"/>
            </a:pPr>
            <a:r>
              <a:rPr lang="ru-RU" sz="2800" dirty="0" smtClean="0"/>
              <a:t>Алгебра и начала анализа. - 11: авт. С.М. Никольский, М.К. Потапов, Н.Н. Решетников,</a:t>
            </a:r>
          </a:p>
          <a:p>
            <a:pPr marL="514350" lvl="0" indent="-514350"/>
            <a:r>
              <a:rPr lang="ru-RU" sz="2800" dirty="0" smtClean="0"/>
              <a:t> А.В. </a:t>
            </a:r>
            <a:r>
              <a:rPr lang="ru-RU" sz="2800" dirty="0" err="1" smtClean="0"/>
              <a:t>Шевкин</a:t>
            </a:r>
            <a:r>
              <a:rPr lang="ru-RU" sz="2800" dirty="0" smtClean="0"/>
              <a:t>  – 5-ое изд. – М.: Просвещение, </a:t>
            </a:r>
          </a:p>
          <a:p>
            <a:pPr lvl="0"/>
            <a:r>
              <a:rPr lang="ru-RU" sz="2800" dirty="0" smtClean="0"/>
              <a:t>2. «Готовим к ЕГЭ»: А.Г. </a:t>
            </a:r>
            <a:r>
              <a:rPr lang="ru-RU" sz="2800" dirty="0" err="1" smtClean="0"/>
              <a:t>Корянов</a:t>
            </a:r>
            <a:r>
              <a:rPr lang="ru-RU" sz="2800" dirty="0" smtClean="0"/>
              <a:t>, А.А. Прокофьев.– М.: Педагогический университет «Первое сентября».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214422"/>
            <a:ext cx="67866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Спасибо за работу!</a:t>
            </a:r>
            <a:endParaRPr lang="ru-RU" sz="44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7" name="Picture 2" descr="C:\Users\R^R\Desktop\Анимация для презен\znanio.ru - 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285992"/>
            <a:ext cx="3786214" cy="36719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00042"/>
            <a:ext cx="49936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Неравенство вида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85720" y="3086353"/>
            <a:ext cx="8501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142984"/>
            <a:ext cx="3386142" cy="500066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278605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Сначала используем традиционный метод решения.</a:t>
            </a:r>
            <a:endParaRPr lang="ru-RU" sz="2400" dirty="0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214554"/>
            <a:ext cx="2000264" cy="597619"/>
          </a:xfrm>
          <a:prstGeom prst="rect">
            <a:avLst/>
          </a:prstGeom>
          <a:noFill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5405460" cy="571504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43446"/>
            <a:ext cx="3000396" cy="1209462"/>
          </a:xfrm>
          <a:prstGeom prst="rect">
            <a:avLst/>
          </a:prstGeom>
          <a:noFill/>
        </p:spPr>
      </p:pic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40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572008"/>
            <a:ext cx="2786082" cy="1123072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714348" y="1714488"/>
            <a:ext cx="6098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Пример.</a:t>
            </a:r>
            <a:r>
              <a:rPr lang="ru-RU" sz="2400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Решить неравенство: 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785794"/>
            <a:ext cx="6500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Рассмотрим решение </a:t>
            </a:r>
            <a:r>
              <a:rPr lang="en-US" sz="2800" dirty="0" smtClean="0"/>
              <a:t>I</a:t>
            </a:r>
            <a:r>
              <a:rPr lang="ru-RU" sz="2800" dirty="0" smtClean="0"/>
              <a:t> системы.</a:t>
            </a:r>
            <a:endParaRPr lang="ru-RU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5" y="1500174"/>
            <a:ext cx="2518439" cy="107157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500174"/>
            <a:ext cx="3311865" cy="1118874"/>
          </a:xfrm>
          <a:prstGeom prst="rect">
            <a:avLst/>
          </a:prstGeom>
          <a:noFill/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042" y="3214686"/>
            <a:ext cx="1797380" cy="1137582"/>
          </a:xfrm>
          <a:prstGeom prst="rect">
            <a:avLst/>
          </a:prstGeom>
          <a:noFill/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143247"/>
            <a:ext cx="3071834" cy="1184563"/>
          </a:xfrm>
          <a:prstGeom prst="rect">
            <a:avLst/>
          </a:prstGeom>
          <a:noFill/>
        </p:spPr>
      </p:pic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929198"/>
            <a:ext cx="857256" cy="504268"/>
          </a:xfrm>
          <a:prstGeom prst="rect">
            <a:avLst/>
          </a:prstGeom>
          <a:noFill/>
        </p:spPr>
      </p:pic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714356"/>
            <a:ext cx="5755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Рассмотрим решение </a:t>
            </a:r>
            <a:r>
              <a:rPr lang="en-US" sz="2800" dirty="0" smtClean="0"/>
              <a:t>II</a:t>
            </a:r>
            <a:r>
              <a:rPr lang="ru-RU" sz="2800" dirty="0" smtClean="0"/>
              <a:t> системы.</a:t>
            </a:r>
            <a:endParaRPr lang="ru-RU" sz="2800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7254" y="1714488"/>
            <a:ext cx="2658319" cy="1071570"/>
          </a:xfrm>
          <a:prstGeom prst="rect">
            <a:avLst/>
          </a:prstGeom>
          <a:noFill/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785926"/>
            <a:ext cx="2786082" cy="1074372"/>
          </a:xfrm>
          <a:prstGeom prst="rect">
            <a:avLst/>
          </a:prstGeom>
          <a:noFill/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143248"/>
            <a:ext cx="2939360" cy="1133479"/>
          </a:xfrm>
          <a:prstGeom prst="rect">
            <a:avLst/>
          </a:prstGeom>
          <a:noFill/>
        </p:spPr>
      </p:pic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357562"/>
            <a:ext cx="1582033" cy="44621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71472" y="4643446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Значит,</a:t>
            </a:r>
            <a:endParaRPr lang="ru-RU" sz="2800" dirty="0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1" y="4572008"/>
            <a:ext cx="1604459" cy="742062"/>
          </a:xfrm>
          <a:prstGeom prst="rect">
            <a:avLst/>
          </a:prstGeom>
          <a:noFill/>
        </p:spPr>
      </p:pic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5786454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826193"/>
            <a:ext cx="2629259" cy="3888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642918"/>
            <a:ext cx="49936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Неравенство вида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85720" y="3086353"/>
            <a:ext cx="8501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42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54" y="1428736"/>
            <a:ext cx="3386142" cy="642942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4"/>
            <a:ext cx="4129577" cy="228601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0034" y="2214554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Сводится к решению системы неравенств: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1267268"/>
            <a:ext cx="6929486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07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№1 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Решить неравенство: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214414" y="2808931"/>
            <a:ext cx="79295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286116" y="2214554"/>
            <a:ext cx="357190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1714480" y="3571876"/>
          <a:ext cx="571504" cy="457088"/>
        </p:xfrm>
        <a:graphic>
          <a:graphicData uri="http://schemas.openxmlformats.org/presentationml/2006/ole">
            <p:oleObj spid="_x0000_s28685" name="Формула" r:id="rId4" imgW="152202" imgH="126835" progId="Equation.3">
              <p:embed/>
            </p:oleObj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285852" y="3303213"/>
            <a:ext cx="13573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—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214414" y="3571876"/>
            <a:ext cx="221457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5" name="Рисунок 14" descr="http://festival.1september.ru/articles/642973/img5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1928803"/>
            <a:ext cx="44291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festival.1september.ru/articles/642973/img6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2928934"/>
            <a:ext cx="41434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14480" y="4825030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857760"/>
            <a:ext cx="2071702" cy="853589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57166"/>
            <a:ext cx="6383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№1 .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2075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Решение: 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757704"/>
            <a:ext cx="3829078" cy="2599990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843684"/>
            <a:ext cx="6143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Пример №2.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8125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285720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 descr="http://festival.1september.ru/articles/642973/img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571612"/>
            <a:ext cx="42862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00034" y="2383814"/>
            <a:ext cx="7715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Область определения неравенства задается условиями: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86124"/>
            <a:ext cx="2286016" cy="1296874"/>
          </a:xfrm>
          <a:prstGeom prst="rect">
            <a:avLst/>
          </a:prstGeom>
          <a:noFill/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286124"/>
            <a:ext cx="1413082" cy="1285884"/>
          </a:xfrm>
          <a:prstGeom prst="rect">
            <a:avLst/>
          </a:prstGeom>
          <a:noFill/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57224" y="4821612"/>
            <a:ext cx="1928826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Получим: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786322"/>
            <a:ext cx="1378560" cy="714380"/>
          </a:xfrm>
          <a:prstGeom prst="rect">
            <a:avLst/>
          </a:prstGeom>
          <a:noFill/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/>
      <p:bldP spid="573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283</Words>
  <Application>Microsoft Office PowerPoint</Application>
  <PresentationFormat>Экран (4:3)</PresentationFormat>
  <Paragraphs>76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Решение логарифмических неравенств методом рационализации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R^R</dc:creator>
  <cp:lastModifiedBy>R^R</cp:lastModifiedBy>
  <cp:revision>569</cp:revision>
  <dcterms:created xsi:type="dcterms:W3CDTF">2017-04-01T19:37:54Z</dcterms:created>
  <dcterms:modified xsi:type="dcterms:W3CDTF">2017-11-21T04:35:45Z</dcterms:modified>
</cp:coreProperties>
</file>