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18"/>
  </p:notesMasterIdLst>
  <p:sldIdLst>
    <p:sldId id="298" r:id="rId3"/>
    <p:sldId id="287" r:id="rId4"/>
    <p:sldId id="289" r:id="rId5"/>
    <p:sldId id="290" r:id="rId6"/>
    <p:sldId id="291" r:id="rId7"/>
    <p:sldId id="292" r:id="rId8"/>
    <p:sldId id="285" r:id="rId9"/>
    <p:sldId id="264" r:id="rId10"/>
    <p:sldId id="273" r:id="rId11"/>
    <p:sldId id="279" r:id="rId12"/>
    <p:sldId id="284" r:id="rId13"/>
    <p:sldId id="262" r:id="rId14"/>
    <p:sldId id="299" r:id="rId15"/>
    <p:sldId id="300" r:id="rId16"/>
    <p:sldId id="301" r:id="rId17"/>
  </p:sldIdLst>
  <p:sldSz cx="9144000" cy="5143500" type="screen16x9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3232"/>
    <a:srgbClr val="0033CC"/>
    <a:srgbClr val="0000FF"/>
    <a:srgbClr val="000099"/>
    <a:srgbClr val="EBFFFF"/>
    <a:srgbClr val="FBFFFF"/>
    <a:srgbClr val="DDFFFF"/>
    <a:srgbClr val="FFFFFF"/>
    <a:srgbClr val="FFF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0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60.wmf"/><Relationship Id="rId18" Type="http://schemas.openxmlformats.org/officeDocument/2006/relationships/image" Target="../media/image100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7.wmf"/><Relationship Id="rId17" Type="http://schemas.openxmlformats.org/officeDocument/2006/relationships/image" Target="../media/image99.wmf"/><Relationship Id="rId2" Type="http://schemas.openxmlformats.org/officeDocument/2006/relationships/image" Target="../media/image89.wmf"/><Relationship Id="rId16" Type="http://schemas.openxmlformats.org/officeDocument/2006/relationships/image" Target="../media/image98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58.wmf"/><Relationship Id="rId5" Type="http://schemas.openxmlformats.org/officeDocument/2006/relationships/image" Target="../media/image9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18" Type="http://schemas.openxmlformats.org/officeDocument/2006/relationships/image" Target="../media/image46.wmf"/><Relationship Id="rId3" Type="http://schemas.openxmlformats.org/officeDocument/2006/relationships/image" Target="../media/image31.wmf"/><Relationship Id="rId21" Type="http://schemas.openxmlformats.org/officeDocument/2006/relationships/image" Target="../media/image49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17" Type="http://schemas.openxmlformats.org/officeDocument/2006/relationships/image" Target="../media/image45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20" Type="http://schemas.openxmlformats.org/officeDocument/2006/relationships/image" Target="../media/image48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23" Type="http://schemas.openxmlformats.org/officeDocument/2006/relationships/image" Target="../media/image51.wmf"/><Relationship Id="rId10" Type="http://schemas.openxmlformats.org/officeDocument/2006/relationships/image" Target="../media/image38.wmf"/><Relationship Id="rId19" Type="http://schemas.openxmlformats.org/officeDocument/2006/relationships/image" Target="../media/image47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Relationship Id="rId22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61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60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5" Type="http://schemas.openxmlformats.org/officeDocument/2006/relationships/image" Target="../media/image87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4567-B7FE-40E5-A248-517081526CF4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7B9F-2322-45DA-A291-6322789F9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4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E1F8E2A2-9FB3-4EBE-8C68-3C7BC01C3238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7B9F-2322-45DA-A291-6322789F92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7B9F-2322-45DA-A291-6322789F92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7B9F-2322-45DA-A291-6322789F92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7B9F-2322-45DA-A291-6322789F92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7B9F-2322-45DA-A291-6322789F92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848D-BA0C-40C3-B06F-BFB9D1C65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D28A-3D52-46A2-AF99-D3777D1F0D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967E-9679-45E3-B949-AEA8344CE91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D5AD-9339-4BB3-9179-2E83480D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9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979E-E558-49AF-B6D7-35CE9568708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C432-F2BC-4DCA-A3E7-7BC0F8AAD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848D-BA0C-40C3-B06F-BFB9D1C65B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D28A-3D52-46A2-AF99-D3777D1F0D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979E-E558-49AF-B6D7-35CE9568708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C432-F2BC-4DCA-A3E7-7BC0F8AADA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5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9.bin"/><Relationship Id="rId2" Type="http://schemas.openxmlformats.org/officeDocument/2006/relationships/tags" Target="../tags/tag5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0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2.wmf"/><Relationship Id="rId26" Type="http://schemas.openxmlformats.org/officeDocument/2006/relationships/image" Target="../media/image86.wmf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79.bin"/><Relationship Id="rId34" Type="http://schemas.openxmlformats.org/officeDocument/2006/relationships/image" Target="../media/image87.wmf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33" Type="http://schemas.openxmlformats.org/officeDocument/2006/relationships/oleObject" Target="../embeddings/oleObject85.bin"/><Relationship Id="rId2" Type="http://schemas.openxmlformats.org/officeDocument/2006/relationships/tags" Target="../tags/tag6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85.wmf"/><Relationship Id="rId32" Type="http://schemas.openxmlformats.org/officeDocument/2006/relationships/image" Target="../media/image62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60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4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6.bin"/><Relationship Id="rId39" Type="http://schemas.openxmlformats.org/officeDocument/2006/relationships/image" Target="../media/image99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5.wmf"/><Relationship Id="rId34" Type="http://schemas.openxmlformats.org/officeDocument/2006/relationships/oleObject" Target="../embeddings/oleObject100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3.wmf"/><Relationship Id="rId25" Type="http://schemas.openxmlformats.org/officeDocument/2006/relationships/image" Target="../media/image57.wmf"/><Relationship Id="rId33" Type="http://schemas.openxmlformats.org/officeDocument/2006/relationships/image" Target="../media/image61.wmf"/><Relationship Id="rId38" Type="http://schemas.openxmlformats.org/officeDocument/2006/relationships/oleObject" Target="../embeddings/oleObject102.bin"/><Relationship Id="rId2" Type="http://schemas.openxmlformats.org/officeDocument/2006/relationships/tags" Target="../tags/tag7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image" Target="../media/image97.wmf"/><Relationship Id="rId41" Type="http://schemas.openxmlformats.org/officeDocument/2006/relationships/image" Target="../media/image10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0.wmf"/><Relationship Id="rId24" Type="http://schemas.openxmlformats.org/officeDocument/2006/relationships/oleObject" Target="../embeddings/oleObject95.bin"/><Relationship Id="rId32" Type="http://schemas.openxmlformats.org/officeDocument/2006/relationships/oleObject" Target="../embeddings/oleObject99.bin"/><Relationship Id="rId37" Type="http://schemas.openxmlformats.org/officeDocument/2006/relationships/image" Target="../media/image98.wmf"/><Relationship Id="rId40" Type="http://schemas.openxmlformats.org/officeDocument/2006/relationships/oleObject" Target="../embeddings/oleObject103.bin"/><Relationship Id="rId5" Type="http://schemas.openxmlformats.org/officeDocument/2006/relationships/image" Target="../media/image68.emf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28" Type="http://schemas.openxmlformats.org/officeDocument/2006/relationships/oleObject" Target="../embeddings/oleObject97.bin"/><Relationship Id="rId36" Type="http://schemas.openxmlformats.org/officeDocument/2006/relationships/oleObject" Target="../embeddings/oleObject101.bin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4.wmf"/><Relationship Id="rId31" Type="http://schemas.openxmlformats.org/officeDocument/2006/relationships/image" Target="../media/image60.w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98.bin"/><Relationship Id="rId35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6.wmf"/><Relationship Id="rId10" Type="http://schemas.openxmlformats.org/officeDocument/2006/relationships/image" Target="../media/image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9.pn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4.wmf"/><Relationship Id="rId26" Type="http://schemas.openxmlformats.org/officeDocument/2006/relationships/oleObject" Target="../embeddings/oleObject34.bin"/><Relationship Id="rId39" Type="http://schemas.openxmlformats.org/officeDocument/2006/relationships/image" Target="../media/image44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38.bin"/><Relationship Id="rId42" Type="http://schemas.openxmlformats.org/officeDocument/2006/relationships/oleObject" Target="../embeddings/oleObject42.bin"/><Relationship Id="rId47" Type="http://schemas.openxmlformats.org/officeDocument/2006/relationships/oleObject" Target="../embeddings/oleObject45.bin"/><Relationship Id="rId50" Type="http://schemas.openxmlformats.org/officeDocument/2006/relationships/image" Target="../media/image49.wmf"/><Relationship Id="rId7" Type="http://schemas.openxmlformats.org/officeDocument/2006/relationships/oleObject" Target="../embeddings/oleObject26.bin"/><Relationship Id="rId12" Type="http://schemas.microsoft.com/office/2007/relationships/hdphoto" Target="../media/hdphoto1.wdp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37.wmf"/><Relationship Id="rId33" Type="http://schemas.openxmlformats.org/officeDocument/2006/relationships/image" Target="../media/image41.wmf"/><Relationship Id="rId38" Type="http://schemas.openxmlformats.org/officeDocument/2006/relationships/oleObject" Target="../embeddings/oleObject40.bin"/><Relationship Id="rId46" Type="http://schemas.openxmlformats.org/officeDocument/2006/relationships/oleObject" Target="../embeddings/oleObject44.bin"/><Relationship Id="rId2" Type="http://schemas.openxmlformats.org/officeDocument/2006/relationships/tags" Target="../tags/tag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image" Target="../media/image39.wmf"/><Relationship Id="rId41" Type="http://schemas.openxmlformats.org/officeDocument/2006/relationships/image" Target="../media/image45.wmf"/><Relationship Id="rId54" Type="http://schemas.openxmlformats.org/officeDocument/2006/relationships/image" Target="../media/image5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52.png"/><Relationship Id="rId24" Type="http://schemas.openxmlformats.org/officeDocument/2006/relationships/oleObject" Target="../embeddings/oleObject33.bin"/><Relationship Id="rId32" Type="http://schemas.openxmlformats.org/officeDocument/2006/relationships/oleObject" Target="../embeddings/oleObject37.bin"/><Relationship Id="rId37" Type="http://schemas.openxmlformats.org/officeDocument/2006/relationships/image" Target="../media/image43.wmf"/><Relationship Id="rId40" Type="http://schemas.openxmlformats.org/officeDocument/2006/relationships/oleObject" Target="../embeddings/oleObject41.bin"/><Relationship Id="rId45" Type="http://schemas.openxmlformats.org/officeDocument/2006/relationships/image" Target="../media/image47.wmf"/><Relationship Id="rId53" Type="http://schemas.openxmlformats.org/officeDocument/2006/relationships/oleObject" Target="../embeddings/oleObject4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35.bin"/><Relationship Id="rId36" Type="http://schemas.openxmlformats.org/officeDocument/2006/relationships/oleObject" Target="../embeddings/oleObject39.bin"/><Relationship Id="rId49" Type="http://schemas.openxmlformats.org/officeDocument/2006/relationships/oleObject" Target="../embeddings/oleObject46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40.wmf"/><Relationship Id="rId44" Type="http://schemas.openxmlformats.org/officeDocument/2006/relationships/oleObject" Target="../embeddings/oleObject43.bin"/><Relationship Id="rId52" Type="http://schemas.openxmlformats.org/officeDocument/2006/relationships/image" Target="../media/image50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36.bin"/><Relationship Id="rId35" Type="http://schemas.openxmlformats.org/officeDocument/2006/relationships/image" Target="../media/image42.wmf"/><Relationship Id="rId43" Type="http://schemas.openxmlformats.org/officeDocument/2006/relationships/image" Target="../media/image46.wmf"/><Relationship Id="rId48" Type="http://schemas.openxmlformats.org/officeDocument/2006/relationships/image" Target="../media/image48.wmf"/><Relationship Id="rId8" Type="http://schemas.openxmlformats.org/officeDocument/2006/relationships/image" Target="../media/image30.wmf"/><Relationship Id="rId51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33" Type="http://schemas.openxmlformats.org/officeDocument/2006/relationships/image" Target="../media/image67.wmf"/><Relationship Id="rId2" Type="http://schemas.openxmlformats.org/officeDocument/2006/relationships/tags" Target="../tags/tag4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5" Type="http://schemas.openxmlformats.org/officeDocument/2006/relationships/image" Target="../media/image68.e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60.wmf"/><Relationship Id="rId31" Type="http://schemas.openxmlformats.org/officeDocument/2006/relationships/image" Target="../media/image66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698875"/>
            <a:ext cx="9144000" cy="7747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060950"/>
          </a:xfrm>
          <a:prstGeom prst="rect">
            <a:avLst/>
          </a:prstGeom>
          <a:gradFill flip="none" rotWithShape="1">
            <a:gsLst>
              <a:gs pos="0">
                <a:srgbClr val="542804"/>
              </a:gs>
              <a:gs pos="36000">
                <a:srgbClr val="663300">
                  <a:tint val="44500"/>
                  <a:satMod val="160000"/>
                </a:srgbClr>
              </a:gs>
              <a:gs pos="100000">
                <a:srgbClr val="FFFF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EB"/>
              </a:solidFill>
            </a:endParaRPr>
          </a:p>
        </p:txBody>
      </p:sp>
      <p:sp>
        <p:nvSpPr>
          <p:cNvPr id="307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" name="Орб звезды" hidden="1"/>
          <p:cNvSpPr/>
          <p:nvPr/>
        </p:nvSpPr>
        <p:spPr>
          <a:xfrm>
            <a:off x="3698875" y="2274888"/>
            <a:ext cx="1746250" cy="1746250"/>
          </a:xfrm>
          <a:prstGeom prst="ellipse">
            <a:avLst/>
          </a:prstGeom>
          <a:noFill/>
          <a:ln w="12700">
            <a:solidFill>
              <a:srgbClr val="1C1C1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152400" y="3657600"/>
            <a:ext cx="8861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633005"/>
                </a:solidFill>
              </a:rPr>
              <a:t>АО ИОО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442913" y="2063750"/>
            <a:ext cx="825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542804"/>
                </a:solidFill>
              </a:rPr>
              <a:t>РЕШЕНИЕ ЗАДАЧ ПОВЫШЕННОГО УРОВНЯ СЛОЖНОСТИ ПО ТЕМЕ "МЕХАНИКА"</a:t>
            </a:r>
            <a:r>
              <a:rPr lang="ru-RU" altLang="ru-RU" sz="2400" b="1" dirty="0">
                <a:solidFill>
                  <a:srgbClr val="542804"/>
                </a:solidFill>
              </a:rPr>
              <a:t> </a:t>
            </a: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442913" y="311150"/>
            <a:ext cx="825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FFEB"/>
                </a:solidFill>
              </a:rPr>
              <a:t>ВИДЕОУРОК</a:t>
            </a:r>
            <a:endParaRPr lang="ru-RU" altLang="ru-RU" sz="2400" b="1">
              <a:solidFill>
                <a:srgbClr val="FFFFEB"/>
              </a:solidFill>
            </a:endParaRPr>
          </a:p>
        </p:txBody>
      </p:sp>
      <p:sp>
        <p:nvSpPr>
          <p:cNvPr id="3081" name="Прямоугольник 9"/>
          <p:cNvSpPr>
            <a:spLocks noChangeArrowheads="1"/>
          </p:cNvSpPr>
          <p:nvPr/>
        </p:nvSpPr>
        <p:spPr bwMode="auto">
          <a:xfrm>
            <a:off x="3968750" y="4649788"/>
            <a:ext cx="506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633005"/>
                </a:solidFill>
              </a:rPr>
              <a:t>методист кафедры ТМП    А.В.</a:t>
            </a:r>
            <a:r>
              <a:rPr lang="en-US" altLang="ru-RU" sz="2000">
                <a:solidFill>
                  <a:srgbClr val="633005"/>
                </a:solidFill>
              </a:rPr>
              <a:t> </a:t>
            </a:r>
            <a:r>
              <a:rPr lang="ru-RU" altLang="ru-RU" sz="2000">
                <a:solidFill>
                  <a:srgbClr val="633005"/>
                </a:solidFill>
              </a:rPr>
              <a:t>Кошкина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390469"/>
      </p:ext>
    </p:extLst>
  </p:cSld>
  <p:clrMapOvr>
    <a:masterClrMapping/>
  </p:clrMapOvr>
  <p:transition spd="slow" advTm="37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6452344" y="1632398"/>
            <a:ext cx="1728192" cy="7265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32556"/>
              </p:ext>
            </p:extLst>
          </p:nvPr>
        </p:nvGraphicFramePr>
        <p:xfrm>
          <a:off x="1001391" y="1641288"/>
          <a:ext cx="6985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0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391" y="1641288"/>
                        <a:ext cx="6985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6569"/>
              </p:ext>
            </p:extLst>
          </p:nvPr>
        </p:nvGraphicFramePr>
        <p:xfrm>
          <a:off x="971600" y="1831391"/>
          <a:ext cx="14732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" name="Equation" r:id="rId7" imgW="1473120" imgH="571320" progId="Equation.DSMT4">
                  <p:embed/>
                </p:oleObj>
              </mc:Choice>
              <mc:Fallback>
                <p:oleObj name="Equation" r:id="rId7" imgW="14731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31391"/>
                        <a:ext cx="14732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13220"/>
              </p:ext>
            </p:extLst>
          </p:nvPr>
        </p:nvGraphicFramePr>
        <p:xfrm>
          <a:off x="3852913" y="1707555"/>
          <a:ext cx="16065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" name="Equation" r:id="rId9" imgW="1600200" imgH="571320" progId="Equation.DSMT4">
                  <p:embed/>
                </p:oleObj>
              </mc:Choice>
              <mc:Fallback>
                <p:oleObj name="Equation" r:id="rId9" imgW="1600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913" y="1707555"/>
                        <a:ext cx="160655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59658"/>
              </p:ext>
            </p:extLst>
          </p:nvPr>
        </p:nvGraphicFramePr>
        <p:xfrm>
          <a:off x="6571109" y="1707555"/>
          <a:ext cx="14906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" name="Equation" r:id="rId11" imgW="1498320" imgH="571320" progId="Equation.DSMT4">
                  <p:embed/>
                </p:oleObj>
              </mc:Choice>
              <mc:Fallback>
                <p:oleObj name="Equation" r:id="rId11" imgW="1498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109" y="1707555"/>
                        <a:ext cx="1490663" cy="57626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авая фигурная скобка 40"/>
          <p:cNvSpPr/>
          <p:nvPr/>
        </p:nvSpPr>
        <p:spPr>
          <a:xfrm>
            <a:off x="2549327" y="1491630"/>
            <a:ext cx="145429" cy="1008112"/>
          </a:xfrm>
          <a:prstGeom prst="rightBrace">
            <a:avLst>
              <a:gd name="adj1" fmla="val 21696"/>
              <a:gd name="adj2" fmla="val 47416"/>
            </a:avLst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839956" y="1926055"/>
            <a:ext cx="227988" cy="156282"/>
          </a:xfrm>
          <a:prstGeom prst="lin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60264" y="1914778"/>
            <a:ext cx="216024" cy="184732"/>
          </a:xfrm>
          <a:prstGeom prst="lin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6991" y="2730842"/>
            <a:ext cx="365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tabLst>
                <a:tab pos="678815" algn="l"/>
              </a:tabLst>
            </a:pPr>
            <a:r>
              <a:rPr lang="ru-RU" sz="1600" dirty="0">
                <a:solidFill>
                  <a:srgbClr val="323232"/>
                </a:solidFill>
                <a:ea typeface="Times New Roman"/>
              </a:rPr>
              <a:t>Проверим наименование величины:</a:t>
            </a:r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60421"/>
              </p:ext>
            </p:extLst>
          </p:nvPr>
        </p:nvGraphicFramePr>
        <p:xfrm>
          <a:off x="4112878" y="2641972"/>
          <a:ext cx="12636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" name="Equation" r:id="rId13" imgW="1257120" imgH="571320" progId="Equation.DSMT4">
                  <p:embed/>
                </p:oleObj>
              </mc:Choice>
              <mc:Fallback>
                <p:oleObj name="Equation" r:id="rId13" imgW="12571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878" y="2641972"/>
                        <a:ext cx="12636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6991" y="3571450"/>
            <a:ext cx="3361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tabLst>
                <a:tab pos="678815" algn="l"/>
              </a:tabLst>
            </a:pPr>
            <a:r>
              <a:rPr lang="ru-RU" sz="1600" dirty="0">
                <a:solidFill>
                  <a:srgbClr val="323232"/>
                </a:solidFill>
                <a:ea typeface="Times New Roman"/>
              </a:rPr>
              <a:t>Подставим  численные значения:</a:t>
            </a:r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87944"/>
              </p:ext>
            </p:extLst>
          </p:nvPr>
        </p:nvGraphicFramePr>
        <p:xfrm>
          <a:off x="4112878" y="3475436"/>
          <a:ext cx="39338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" name="Equation" r:id="rId15" imgW="3936960" imgH="596880" progId="Equation.DSMT4">
                  <p:embed/>
                </p:oleObj>
              </mc:Choice>
              <mc:Fallback>
                <p:oleObj name="Equation" r:id="rId15" imgW="39369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878" y="3475436"/>
                        <a:ext cx="39338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94037" y="4424492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  <a:tabLst>
                <a:tab pos="678815" algn="l"/>
              </a:tabLst>
            </a:pPr>
            <a:r>
              <a:rPr lang="ru-RU" b="1" i="1" dirty="0">
                <a:solidFill>
                  <a:srgbClr val="323232"/>
                </a:solidFill>
                <a:ea typeface="Times New Roman"/>
              </a:rPr>
              <a:t>Ответ: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18968"/>
              </p:ext>
            </p:extLst>
          </p:nvPr>
        </p:nvGraphicFramePr>
        <p:xfrm>
          <a:off x="2940373" y="1900436"/>
          <a:ext cx="266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" name="Equation" r:id="rId17" imgW="266469" imgH="190335" progId="Equation.DSMT4">
                  <p:embed/>
                </p:oleObj>
              </mc:Choice>
              <mc:Fallback>
                <p:oleObj name="Equation" r:id="rId17" imgW="266469" imgH="190335" progId="Equation.DSMT4">
                  <p:embed/>
                  <p:pic>
                    <p:nvPicPr>
                      <p:cNvPr id="0" name="Объект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373" y="1900436"/>
                        <a:ext cx="266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67401"/>
              </p:ext>
            </p:extLst>
          </p:nvPr>
        </p:nvGraphicFramePr>
        <p:xfrm>
          <a:off x="5820693" y="1900436"/>
          <a:ext cx="266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7" name="Equation" r:id="rId19" imgW="266469" imgH="190335" progId="Equation.DSMT4">
                  <p:embed/>
                </p:oleObj>
              </mc:Choice>
              <mc:Fallback>
                <p:oleObj name="Equation" r:id="rId19" imgW="266469" imgH="190335" progId="Equation.DSMT4">
                  <p:embed/>
                  <p:pic>
                    <p:nvPicPr>
                      <p:cNvPr id="0" name="Объект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693" y="1900436"/>
                        <a:ext cx="266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13980" y="4439881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323232"/>
                </a:solidFill>
                <a:latin typeface="SchoolBookCTT" pitchFamily="2" charset="0"/>
              </a:rPr>
              <a:t>μ ≥ 0,25.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8788" y="12561"/>
            <a:ext cx="80464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На гладком горизонтальном столе лежит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=1 кг, а на нем — другой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=0,5 кг.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нижнему бруску привязана легкая нерастяжимая нить, переброшенная через блок, а к нити подвешен груз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 Трением в блоке можно пренебречь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</a:t>
            </a:r>
          </a:p>
          <a:p>
            <a:r>
              <a:rPr lang="ru-RU" sz="1200" b="1" dirty="0" smtClean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При </a:t>
            </a:r>
            <a:r>
              <a:rPr lang="ru-RU" sz="1200" b="1" dirty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каких значениях коэффициента трения μ между брусками они будут двигаться как единое целое? </a:t>
            </a:r>
            <a:endParaRPr lang="ru-RU" sz="12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 cmpd="thinThick">
            <a:solidFill>
              <a:srgbClr val="82600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5496" y="987574"/>
            <a:ext cx="780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3. Найдем условие, которому должен удовлетворять коэффициент трения</a:t>
            </a:r>
            <a:endParaRPr lang="ru-RU" sz="16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411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6"/>
    </mc:Choice>
    <mc:Fallback xmlns="">
      <p:transition spd="slow" advTm="3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1" grpId="0" animBg="1"/>
      <p:bldP spid="47" grpId="0"/>
      <p:bldP spid="50" grpId="0"/>
      <p:bldP spid="53" grpId="0"/>
      <p:bldP spid="31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879757" y="1309135"/>
            <a:ext cx="0" cy="1537287"/>
          </a:xfrm>
          <a:prstGeom prst="line">
            <a:avLst/>
          </a:prstGeom>
          <a:ln w="1905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536" y="2477090"/>
            <a:ext cx="1457799" cy="0"/>
          </a:xfrm>
          <a:prstGeom prst="line">
            <a:avLst/>
          </a:prstGeom>
          <a:ln w="1905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0715" y="2477090"/>
            <a:ext cx="153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323232"/>
                </a:solidFill>
                <a:latin typeface="SchoolBook"/>
                <a:ea typeface="Times New Roman"/>
              </a:rPr>
              <a:t>μ — 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42000" y="3283119"/>
            <a:ext cx="8604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78815" algn="l"/>
              </a:tabLst>
            </a:pP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 Когда </a:t>
            </a:r>
            <a:r>
              <a:rPr lang="ru-RU" sz="1600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бруски движутся как единое целое, сила трения является силой трения покоя, </a:t>
            </a: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поэтому:</a:t>
            </a:r>
            <a:endParaRPr lang="ru-RU" sz="1600" b="1" i="1" dirty="0">
              <a:solidFill>
                <a:srgbClr val="323232"/>
              </a:solidFill>
              <a:latin typeface="SchoolBookCTT" pitchFamily="2" charset="0"/>
              <a:ea typeface="Times New Roman"/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9300"/>
              </p:ext>
            </p:extLst>
          </p:nvPr>
        </p:nvGraphicFramePr>
        <p:xfrm>
          <a:off x="2541588" y="3838575"/>
          <a:ext cx="1168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9" name="Equation" r:id="rId5" imgW="1168200" imgH="330120" progId="Equation.DSMT4">
                  <p:embed/>
                </p:oleObj>
              </mc:Choice>
              <mc:Fallback>
                <p:oleObj name="Equation" r:id="rId5" imgW="1168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838575"/>
                        <a:ext cx="1168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85871"/>
              </p:ext>
            </p:extLst>
          </p:nvPr>
        </p:nvGraphicFramePr>
        <p:xfrm>
          <a:off x="3838575" y="3838575"/>
          <a:ext cx="159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0" name="Equation" r:id="rId7" imgW="1587240" imgH="330120" progId="Equation.DSMT4">
                  <p:embed/>
                </p:oleObj>
              </mc:Choice>
              <mc:Fallback>
                <p:oleObj name="Equation" r:id="rId7" imgW="1587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3838575"/>
                        <a:ext cx="15938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527472"/>
              </p:ext>
            </p:extLst>
          </p:nvPr>
        </p:nvGraphicFramePr>
        <p:xfrm>
          <a:off x="2541588" y="4270375"/>
          <a:ext cx="1244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1" name="Equation" r:id="rId9" imgW="1244520" imgH="749160" progId="Equation.DSMT4">
                  <p:embed/>
                </p:oleObj>
              </mc:Choice>
              <mc:Fallback>
                <p:oleObj name="Equation" r:id="rId9" imgW="12445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4270375"/>
                        <a:ext cx="12446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005349"/>
              </p:ext>
            </p:extLst>
          </p:nvPr>
        </p:nvGraphicFramePr>
        <p:xfrm>
          <a:off x="6588224" y="4548188"/>
          <a:ext cx="9906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2" name="Equation" r:id="rId11" imgW="990360" imgH="241200" progId="Equation.DSMT4">
                  <p:embed/>
                </p:oleObj>
              </mc:Choice>
              <mc:Fallback>
                <p:oleObj name="Equation" r:id="rId11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548188"/>
                        <a:ext cx="9906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038033"/>
              </p:ext>
            </p:extLst>
          </p:nvPr>
        </p:nvGraphicFramePr>
        <p:xfrm>
          <a:off x="3697288" y="4481513"/>
          <a:ext cx="17272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3" name="Equation" r:id="rId13" imgW="1726920" imgH="304560" progId="Equation.DSMT4">
                  <p:embed/>
                </p:oleObj>
              </mc:Choice>
              <mc:Fallback>
                <p:oleObj name="Equation" r:id="rId13" imgW="1726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4481513"/>
                        <a:ext cx="17272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 flipV="1">
            <a:off x="4980395" y="4545849"/>
            <a:ext cx="144016" cy="205677"/>
          </a:xfrm>
          <a:prstGeom prst="lin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245341" y="4530585"/>
            <a:ext cx="144016" cy="205677"/>
          </a:xfrm>
          <a:prstGeom prst="lin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39288"/>
              </p:ext>
            </p:extLst>
          </p:nvPr>
        </p:nvGraphicFramePr>
        <p:xfrm>
          <a:off x="4910138" y="2259013"/>
          <a:ext cx="2032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4" name="Equation" r:id="rId15" imgW="2031840" imgH="698400" progId="Equation.DSMT4">
                  <p:embed/>
                </p:oleObj>
              </mc:Choice>
              <mc:Fallback>
                <p:oleObj name="Equation" r:id="rId15" imgW="20318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2259013"/>
                        <a:ext cx="2032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16151"/>
              </p:ext>
            </p:extLst>
          </p:nvPr>
        </p:nvGraphicFramePr>
        <p:xfrm>
          <a:off x="6627813" y="2270125"/>
          <a:ext cx="153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5" name="Equation" r:id="rId17" imgW="1536480" imgH="304560" progId="Equation.DSMT4">
                  <p:embed/>
                </p:oleObj>
              </mc:Choice>
              <mc:Fallback>
                <p:oleObj name="Equation" r:id="rId17" imgW="1536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2270125"/>
                        <a:ext cx="1536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39561" y="1059582"/>
            <a:ext cx="754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323232"/>
                </a:solidFill>
                <a:latin typeface="SchoolBookCTT" pitchFamily="2" charset="0"/>
              </a:rPr>
              <a:t>Дано:				        Решение</a:t>
            </a:r>
            <a:endParaRPr lang="ru-RU" b="1" i="1" dirty="0">
              <a:solidFill>
                <a:srgbClr val="323232"/>
              </a:solidFill>
              <a:latin typeface="SchoolBookCTT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496" y="1863133"/>
            <a:ext cx="2110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i="1" dirty="0">
                <a:solidFill>
                  <a:srgbClr val="323232"/>
                </a:solidFill>
                <a:latin typeface="SchoolBook"/>
                <a:ea typeface="Times New Roman"/>
              </a:rPr>
              <a:t>m</a:t>
            </a:r>
            <a:r>
              <a:rPr lang="ru-RU" dirty="0">
                <a:solidFill>
                  <a:srgbClr val="323232"/>
                </a:solidFill>
                <a:latin typeface="SchoolBook"/>
                <a:ea typeface="Times New Roman"/>
              </a:rPr>
              <a:t>=0,5 кг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5496" y="1493801"/>
            <a:ext cx="1511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/>
            <a:r>
              <a:rPr lang="ru-RU" i="1" dirty="0">
                <a:solidFill>
                  <a:srgbClr val="323232"/>
                </a:solidFill>
                <a:latin typeface="SchoolBook"/>
                <a:ea typeface="Times New Roman"/>
              </a:rPr>
              <a:t>M</a:t>
            </a:r>
            <a:r>
              <a:rPr lang="ru-RU" dirty="0">
                <a:solidFill>
                  <a:srgbClr val="323232"/>
                </a:solidFill>
                <a:latin typeface="SchoolBook"/>
                <a:ea typeface="Times New Roman"/>
              </a:rPr>
              <a:t>=1 кг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8788" y="12561"/>
            <a:ext cx="80464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На гладком горизонтальном столе лежит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choolBookCTT" pitchFamily="2" charset="0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=1 кг, а на нем — другой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choolBookCTT" pitchFamily="2" charset="0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=0,5 кг.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haroni" pitchFamily="2" charset="-79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нижнему бруску привязана легкая нерастяжимая нить, переброшенная через блок, а к нити подвешен груз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choolBookCTT" pitchFamily="2" charset="0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. Трением в блоке можно пренебречь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.</a:t>
            </a:r>
          </a:p>
          <a:p>
            <a:r>
              <a:rPr lang="ru-RU" sz="1200" b="1" dirty="0" smtClean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При </a:t>
            </a:r>
            <a:r>
              <a:rPr lang="ru-RU" sz="1200" b="1" dirty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каких значениях коэффициента трения μ между брусками они будут двигаться как единое целое? </a:t>
            </a:r>
            <a:endParaRPr lang="ru-RU" sz="12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 cmpd="thinThick">
            <a:solidFill>
              <a:srgbClr val="82600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09"/>
          <p:cNvGrpSpPr>
            <a:grpSpLocks noChangeAspect="1"/>
          </p:cNvGrpSpPr>
          <p:nvPr/>
        </p:nvGrpSpPr>
        <p:grpSpPr bwMode="auto">
          <a:xfrm>
            <a:off x="1985508" y="1858231"/>
            <a:ext cx="2301613" cy="646876"/>
            <a:chOff x="785" y="2882"/>
            <a:chExt cx="1908" cy="715"/>
          </a:xfrm>
        </p:grpSpPr>
        <p:sp>
          <p:nvSpPr>
            <p:cNvPr id="25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785" y="2882"/>
              <a:ext cx="1908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10"/>
            <p:cNvSpPr>
              <a:spLocks noChangeArrowheads="1"/>
            </p:cNvSpPr>
            <p:nvPr/>
          </p:nvSpPr>
          <p:spPr bwMode="auto">
            <a:xfrm>
              <a:off x="922" y="3216"/>
              <a:ext cx="1645" cy="35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11"/>
            <p:cNvSpPr>
              <a:spLocks noChangeArrowheads="1"/>
            </p:cNvSpPr>
            <p:nvPr/>
          </p:nvSpPr>
          <p:spPr bwMode="auto">
            <a:xfrm>
              <a:off x="922" y="3216"/>
              <a:ext cx="1645" cy="358"/>
            </a:xfrm>
            <a:prstGeom prst="rect">
              <a:avLst/>
            </a:prstGeom>
            <a:noFill/>
            <a:ln w="5">
              <a:solidFill>
                <a:srgbClr val="9966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12"/>
            <p:cNvSpPr>
              <a:spLocks noChangeArrowheads="1"/>
            </p:cNvSpPr>
            <p:nvPr/>
          </p:nvSpPr>
          <p:spPr bwMode="auto">
            <a:xfrm>
              <a:off x="1383" y="2885"/>
              <a:ext cx="723" cy="3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13"/>
            <p:cNvSpPr>
              <a:spLocks noChangeArrowheads="1"/>
            </p:cNvSpPr>
            <p:nvPr/>
          </p:nvSpPr>
          <p:spPr bwMode="auto">
            <a:xfrm>
              <a:off x="1383" y="2885"/>
              <a:ext cx="723" cy="324"/>
            </a:xfrm>
            <a:prstGeom prst="rect">
              <a:avLst/>
            </a:prstGeom>
            <a:noFill/>
            <a:ln w="5">
              <a:solidFill>
                <a:srgbClr val="9966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14"/>
            <p:cNvSpPr>
              <a:spLocks noChangeArrowheads="1"/>
            </p:cNvSpPr>
            <p:nvPr/>
          </p:nvSpPr>
          <p:spPr bwMode="auto">
            <a:xfrm>
              <a:off x="785" y="3571"/>
              <a:ext cx="1908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85366"/>
              </p:ext>
            </p:extLst>
          </p:nvPr>
        </p:nvGraphicFramePr>
        <p:xfrm>
          <a:off x="3221038" y="962025"/>
          <a:ext cx="3032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6" name="Equation" r:id="rId19" imgW="304560" imgH="355320" progId="Equation.DSMT4">
                  <p:embed/>
                </p:oleObj>
              </mc:Choice>
              <mc:Fallback>
                <p:oleObj name="Equation" r:id="rId19" imgW="304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21038" y="962025"/>
                        <a:ext cx="303212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386558"/>
              </p:ext>
            </p:extLst>
          </p:nvPr>
        </p:nvGraphicFramePr>
        <p:xfrm>
          <a:off x="3263900" y="2697163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7" name="Equation" r:id="rId21" imgW="444240" imgH="317160" progId="Equation.DSMT4">
                  <p:embed/>
                </p:oleObj>
              </mc:Choice>
              <mc:Fallback>
                <p:oleObj name="Equation" r:id="rId21" imgW="444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63900" y="2697163"/>
                        <a:ext cx="44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>
            <a:off x="3165672" y="2012202"/>
            <a:ext cx="59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142004" y="1068031"/>
            <a:ext cx="0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142004" y="2025699"/>
            <a:ext cx="0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84906"/>
              </p:ext>
            </p:extLst>
          </p:nvPr>
        </p:nvGraphicFramePr>
        <p:xfrm>
          <a:off x="3835952" y="1723133"/>
          <a:ext cx="3175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8" name="Equation" r:id="rId23" imgW="317160" imgH="380880" progId="Equation.DSMT4">
                  <p:embed/>
                </p:oleObj>
              </mc:Choice>
              <mc:Fallback>
                <p:oleObj name="Equation" r:id="rId23" imgW="317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35952" y="1723133"/>
                        <a:ext cx="317500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Овал 55"/>
          <p:cNvSpPr/>
          <p:nvPr/>
        </p:nvSpPr>
        <p:spPr>
          <a:xfrm>
            <a:off x="3106004" y="1980392"/>
            <a:ext cx="72000" cy="72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3811899" y="1348781"/>
            <a:ext cx="7200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46515"/>
              </p:ext>
            </p:extLst>
          </p:nvPr>
        </p:nvGraphicFramePr>
        <p:xfrm>
          <a:off x="4023481" y="977096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9" name="Equation" r:id="rId25" imgW="228600" imgH="304560" progId="Equation.DSMT4">
                  <p:embed/>
                </p:oleObj>
              </mc:Choice>
              <mc:Fallback>
                <p:oleObj name="Equation" r:id="rId25" imgW="228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23481" y="977096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4724242" y="1490843"/>
            <a:ext cx="4188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78815" algn="l"/>
              </a:tabLst>
            </a:pP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1</a:t>
            </a:r>
            <a:r>
              <a:rPr lang="ru-RU" sz="1600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. Находим ограничение на ускорение верхнего </a:t>
            </a: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бруска.</a:t>
            </a:r>
            <a:endParaRPr lang="ru-RU" sz="1600" b="1" i="1" dirty="0">
              <a:solidFill>
                <a:srgbClr val="323232"/>
              </a:solidFill>
              <a:latin typeface="SchoolBookCTT" pitchFamily="2" charset="0"/>
              <a:ea typeface="Times New Roman"/>
            </a:endParaRPr>
          </a:p>
        </p:txBody>
      </p:sp>
      <p:cxnSp>
        <p:nvCxnSpPr>
          <p:cNvPr id="61" name="Прямая со стрелкой 60"/>
          <p:cNvCxnSpPr>
            <a:stCxn id="33" idx="1"/>
          </p:cNvCxnSpPr>
          <p:nvPr/>
        </p:nvCxnSpPr>
        <p:spPr>
          <a:xfrm flipV="1">
            <a:off x="1985508" y="2493345"/>
            <a:ext cx="2403849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049873" y="2052392"/>
            <a:ext cx="0" cy="1107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39946"/>
              </p:ext>
            </p:extLst>
          </p:nvPr>
        </p:nvGraphicFramePr>
        <p:xfrm>
          <a:off x="2080374" y="2552218"/>
          <a:ext cx="2667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0" name="Equation" r:id="rId27" imgW="266400" imgH="291960" progId="Equation.DSMT4">
                  <p:embed/>
                </p:oleObj>
              </mc:Choice>
              <mc:Fallback>
                <p:oleObj name="Equation" r:id="rId27" imgW="266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080374" y="2552218"/>
                        <a:ext cx="26670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562888"/>
              </p:ext>
            </p:extLst>
          </p:nvPr>
        </p:nvGraphicFramePr>
        <p:xfrm>
          <a:off x="4312470" y="2580793"/>
          <a:ext cx="2032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1" name="Equation" r:id="rId29" imgW="203040" imgH="215640" progId="Equation.DSMT4">
                  <p:embed/>
                </p:oleObj>
              </mc:Choice>
              <mc:Fallback>
                <p:oleObj name="Equation" r:id="rId29" imgW="203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312470" y="2580793"/>
                        <a:ext cx="2032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50964"/>
              </p:ext>
            </p:extLst>
          </p:nvPr>
        </p:nvGraphicFramePr>
        <p:xfrm>
          <a:off x="2120906" y="3055285"/>
          <a:ext cx="2159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2" name="Equation" r:id="rId31" imgW="215640" imgH="279360" progId="Equation.DSMT4">
                  <p:embed/>
                </p:oleObj>
              </mc:Choice>
              <mc:Fallback>
                <p:oleObj name="Equation" r:id="rId31" imgW="215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20906" y="3055285"/>
                        <a:ext cx="2159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528528"/>
              </p:ext>
            </p:extLst>
          </p:nvPr>
        </p:nvGraphicFramePr>
        <p:xfrm>
          <a:off x="5626100" y="4487863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3" name="Equation" r:id="rId33" imgW="711000" imgH="304560" progId="Equation.DSMT4">
                  <p:embed/>
                </p:oleObj>
              </mc:Choice>
              <mc:Fallback>
                <p:oleObj name="Equation" r:id="rId33" imgW="711000" imgH="30456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4487863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72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6"/>
    </mc:Choice>
    <mc:Fallback xmlns="">
      <p:transition spd="slow" advTm="33056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4" y="1981287"/>
            <a:ext cx="2631600" cy="19379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945891"/>
              </p:ext>
            </p:extLst>
          </p:nvPr>
        </p:nvGraphicFramePr>
        <p:xfrm>
          <a:off x="3475038" y="1479550"/>
          <a:ext cx="2317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Equation" r:id="rId6" imgW="2323800" imgH="698400" progId="Equation.DSMT4">
                  <p:embed/>
                </p:oleObj>
              </mc:Choice>
              <mc:Fallback>
                <p:oleObj name="Equation" r:id="rId6" imgW="23238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479550"/>
                        <a:ext cx="23177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855563"/>
              </p:ext>
            </p:extLst>
          </p:nvPr>
        </p:nvGraphicFramePr>
        <p:xfrm>
          <a:off x="3563888" y="2242656"/>
          <a:ext cx="2116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2" name="Equation" r:id="rId8" imgW="2120760" imgH="266400" progId="Equation.DSMT4">
                  <p:embed/>
                </p:oleObj>
              </mc:Choice>
              <mc:Fallback>
                <p:oleObj name="Equation" r:id="rId8" imgW="2120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42656"/>
                        <a:ext cx="2116138" cy="271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04513"/>
              </p:ext>
            </p:extLst>
          </p:nvPr>
        </p:nvGraphicFramePr>
        <p:xfrm>
          <a:off x="5672216" y="2057646"/>
          <a:ext cx="1647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Equation" r:id="rId10" imgW="1650960" imgH="571320" progId="Equation.DSMT4">
                  <p:embed/>
                </p:oleObj>
              </mc:Choice>
              <mc:Fallback>
                <p:oleObj name="Equation" r:id="rId10" imgW="16509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216" y="2057646"/>
                        <a:ext cx="1647825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42000" y="836810"/>
            <a:ext cx="8491725" cy="584775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pPr indent="450215">
              <a:tabLst>
                <a:tab pos="678815" algn="l"/>
              </a:tabLst>
            </a:pP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2. </a:t>
            </a:r>
            <a:r>
              <a:rPr lang="ru-RU" sz="1600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Приняв, что бруски движутся как единое целое, находим ускорение системы тел, состоящей из объединенного бруска и груза.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474279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Ответ: </a:t>
            </a:r>
            <a:r>
              <a:rPr lang="el-GR" b="1" dirty="0" smtClean="0">
                <a:solidFill>
                  <a:srgbClr val="323232"/>
                </a:solidFill>
                <a:ea typeface="Times New Roman"/>
              </a:rPr>
              <a:t>μ</a:t>
            </a:r>
            <a:r>
              <a:rPr lang="el-GR" b="1" i="1" dirty="0" smtClean="0">
                <a:solidFill>
                  <a:srgbClr val="323232"/>
                </a:solidFill>
                <a:ea typeface="Times New Roman"/>
              </a:rPr>
              <a:t> </a:t>
            </a:r>
            <a:r>
              <a:rPr lang="el-GR" b="1" i="1" dirty="0">
                <a:solidFill>
                  <a:srgbClr val="323232"/>
                </a:solidFill>
                <a:ea typeface="Times New Roman"/>
              </a:rPr>
              <a:t>≥ 0,25</a:t>
            </a:r>
            <a:r>
              <a:rPr lang="ru-RU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.</a:t>
            </a: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90950"/>
              </p:ext>
            </p:extLst>
          </p:nvPr>
        </p:nvGraphicFramePr>
        <p:xfrm>
          <a:off x="5220072" y="3336439"/>
          <a:ext cx="19827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4" name="Equation" r:id="rId12" imgW="1981080" imgH="571320" progId="Equation.DSMT4">
                  <p:embed/>
                </p:oleObj>
              </mc:Choice>
              <mc:Fallback>
                <p:oleObj name="Equation" r:id="rId12" imgW="19810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336439"/>
                        <a:ext cx="1982787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00438"/>
              </p:ext>
            </p:extLst>
          </p:nvPr>
        </p:nvGraphicFramePr>
        <p:xfrm>
          <a:off x="3563888" y="3146732"/>
          <a:ext cx="17684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" name="Equation" r:id="rId14" imgW="1765080" imgH="952200" progId="Equation.DSMT4">
                  <p:embed/>
                </p:oleObj>
              </mc:Choice>
              <mc:Fallback>
                <p:oleObj name="Equation" r:id="rId14" imgW="17650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146732"/>
                        <a:ext cx="17684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41871"/>
              </p:ext>
            </p:extLst>
          </p:nvPr>
        </p:nvGraphicFramePr>
        <p:xfrm>
          <a:off x="7276914" y="3330882"/>
          <a:ext cx="15795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6" name="Equation" r:id="rId16" imgW="1587240" imgH="571320" progId="Equation.DSMT4">
                  <p:embed/>
                </p:oleObj>
              </mc:Choice>
              <mc:Fallback>
                <p:oleObj name="Equation" r:id="rId16" imgW="15872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914" y="3330882"/>
                        <a:ext cx="157956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02227"/>
              </p:ext>
            </p:extLst>
          </p:nvPr>
        </p:nvGraphicFramePr>
        <p:xfrm>
          <a:off x="3563888" y="4079189"/>
          <a:ext cx="39338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Equation" r:id="rId18" imgW="3936960" imgH="596880" progId="Equation.DSMT4">
                  <p:embed/>
                </p:oleObj>
              </mc:Choice>
              <mc:Fallback>
                <p:oleObj name="Equation" r:id="rId18" imgW="39369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079189"/>
                        <a:ext cx="3933825" cy="590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flipV="1">
            <a:off x="7020272" y="3536640"/>
            <a:ext cx="144016" cy="205677"/>
          </a:xfrm>
          <a:prstGeom prst="lin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580112" y="3545160"/>
            <a:ext cx="144016" cy="205677"/>
          </a:xfrm>
          <a:prstGeom prst="line">
            <a:avLst/>
          </a:prstGeom>
          <a:ln w="127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2784" y="12561"/>
            <a:ext cx="811843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На гладком горизонтальном столе лежит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choolBookCTT" pitchFamily="2" charset="0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=1 кг, а на нем — другой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choolBookCTT" pitchFamily="2" charset="0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=0,5 кг.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haroni" pitchFamily="2" charset="-79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нижнему бруску привязана легкая нерастяжимая нить, переброшенная через блок, а к нити подвешен груз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haroni" pitchFamily="2" charset="-79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SchoolBookCTT" pitchFamily="2" charset="0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. Трением в блоке можно пренебречь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haroni" pitchFamily="2" charset="-79"/>
              </a:rPr>
              <a:t>.</a:t>
            </a:r>
          </a:p>
          <a:p>
            <a:r>
              <a:rPr lang="ru-RU" sz="1200" b="1" dirty="0" smtClean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При </a:t>
            </a:r>
            <a:r>
              <a:rPr lang="ru-RU" sz="1200" b="1" dirty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каких значениях коэффициента трения μ между брусками они будут двигаться как единое целое?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haroni" pitchFamily="2" charset="-79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 cmpd="thinThick">
            <a:solidFill>
              <a:srgbClr val="82600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07724"/>
              </p:ext>
            </p:extLst>
          </p:nvPr>
        </p:nvGraphicFramePr>
        <p:xfrm>
          <a:off x="1145952" y="13652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" name="Equation" r:id="rId20" imgW="380880" imgH="355320" progId="Equation.DSMT4">
                  <p:embed/>
                </p:oleObj>
              </mc:Choice>
              <mc:Fallback>
                <p:oleObj name="Equation" r:id="rId20" imgW="380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45952" y="1365250"/>
                        <a:ext cx="381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79974"/>
              </p:ext>
            </p:extLst>
          </p:nvPr>
        </p:nvGraphicFramePr>
        <p:xfrm>
          <a:off x="1145952" y="3074988"/>
          <a:ext cx="1193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9" name="Equation" r:id="rId22" imgW="1193760" imgH="342720" progId="Equation.DSMT4">
                  <p:embed/>
                </p:oleObj>
              </mc:Choice>
              <mc:Fallback>
                <p:oleObj name="Equation" r:id="rId22" imgW="1193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45952" y="3074988"/>
                        <a:ext cx="1193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Прямая со стрелкой 39"/>
          <p:cNvCxnSpPr/>
          <p:nvPr/>
        </p:nvCxnSpPr>
        <p:spPr>
          <a:xfrm>
            <a:off x="1022842" y="2374486"/>
            <a:ext cx="1000800" cy="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874981" y="3414518"/>
            <a:ext cx="0" cy="105073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1004525" y="1421585"/>
            <a:ext cx="4086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06568" y="2374455"/>
            <a:ext cx="0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874981" y="2500367"/>
            <a:ext cx="0" cy="914151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62991"/>
              </p:ext>
            </p:extLst>
          </p:nvPr>
        </p:nvGraphicFramePr>
        <p:xfrm>
          <a:off x="1713451" y="1928878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0" name="Equation" r:id="rId24" imgW="368280" imgH="380880" progId="Equation.DSMT4">
                  <p:embed/>
                </p:oleObj>
              </mc:Choice>
              <mc:Fallback>
                <p:oleObj name="Equation" r:id="rId24" imgW="368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13451" y="1928878"/>
                        <a:ext cx="36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58614"/>
              </p:ext>
            </p:extLst>
          </p:nvPr>
        </p:nvGraphicFramePr>
        <p:xfrm>
          <a:off x="2972366" y="2460193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1" name="Equation" r:id="rId26" imgW="368280" imgH="380880" progId="Equation.DSMT4">
                  <p:embed/>
                </p:oleObj>
              </mc:Choice>
              <mc:Fallback>
                <p:oleObj name="Equation" r:id="rId26" imgW="368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972366" y="2460193"/>
                        <a:ext cx="36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29979"/>
              </p:ext>
            </p:extLst>
          </p:nvPr>
        </p:nvGraphicFramePr>
        <p:xfrm>
          <a:off x="2933700" y="4306888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2" name="Equation" r:id="rId28" imgW="444240" imgH="317160" progId="Equation.DSMT4">
                  <p:embed/>
                </p:oleObj>
              </mc:Choice>
              <mc:Fallback>
                <p:oleObj name="Equation" r:id="rId28" imgW="444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933700" y="4306888"/>
                        <a:ext cx="44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Овал 47"/>
          <p:cNvSpPr/>
          <p:nvPr/>
        </p:nvSpPr>
        <p:spPr>
          <a:xfrm>
            <a:off x="970568" y="2330561"/>
            <a:ext cx="72000" cy="720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317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836185" y="3382154"/>
            <a:ext cx="72000" cy="72000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245806" y="3447694"/>
            <a:ext cx="1850876" cy="1298865"/>
            <a:chOff x="344860" y="4974270"/>
            <a:chExt cx="1850876" cy="1731820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611560" y="5229200"/>
              <a:ext cx="15841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622193" y="5229200"/>
              <a:ext cx="0" cy="14768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36254"/>
                </p:ext>
              </p:extLst>
            </p:nvPr>
          </p:nvGraphicFramePr>
          <p:xfrm>
            <a:off x="344860" y="4974270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63" name="Equation" r:id="rId30" imgW="266400" imgH="291960" progId="Equation.DSMT4">
                    <p:embed/>
                  </p:oleObj>
                </mc:Choice>
                <mc:Fallback>
                  <p:oleObj name="Equation" r:id="rId30" imgW="2664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44860" y="4974270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658907"/>
                </p:ext>
              </p:extLst>
            </p:nvPr>
          </p:nvGraphicFramePr>
          <p:xfrm>
            <a:off x="1920528" y="5301332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64" name="Equation" r:id="rId32" imgW="203040" imgH="215640" progId="Equation.DSMT4">
                    <p:embed/>
                  </p:oleObj>
                </mc:Choice>
                <mc:Fallback>
                  <p:oleObj name="Equation" r:id="rId32" imgW="2030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920528" y="5301332"/>
                          <a:ext cx="203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109410"/>
                </p:ext>
              </p:extLst>
            </p:nvPr>
          </p:nvGraphicFramePr>
          <p:xfrm>
            <a:off x="755576" y="6426690"/>
            <a:ext cx="2159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65" name="Equation" r:id="rId34" imgW="215640" imgH="279360" progId="Equation.DSMT4">
                    <p:embed/>
                  </p:oleObj>
                </mc:Choice>
                <mc:Fallback>
                  <p:oleObj name="Equation" r:id="rId34" imgW="2156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755576" y="6426690"/>
                          <a:ext cx="2159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Прямоугольник 55"/>
          <p:cNvSpPr/>
          <p:nvPr/>
        </p:nvSpPr>
        <p:spPr>
          <a:xfrm>
            <a:off x="3560099" y="2643758"/>
            <a:ext cx="5241902" cy="584775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pPr indent="450215">
              <a:tabLst>
                <a:tab pos="678815" algn="l"/>
              </a:tabLst>
            </a:pP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3</a:t>
            </a:r>
            <a:r>
              <a:rPr lang="ru-RU" sz="1600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. </a:t>
            </a:r>
            <a:r>
              <a:rPr lang="ru-RU" sz="1600" b="1" i="1" dirty="0" smtClean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Находим условие</a:t>
            </a:r>
            <a:r>
              <a:rPr lang="ru-RU" sz="1600" b="1" i="1" dirty="0">
                <a:solidFill>
                  <a:srgbClr val="323232"/>
                </a:solidFill>
                <a:latin typeface="SchoolBookCTT" pitchFamily="2" charset="0"/>
                <a:ea typeface="Times New Roman"/>
              </a:rPr>
              <a:t>, которому должен удовлетворять коэффициент трения.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773736" y="1843364"/>
            <a:ext cx="720080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84187"/>
              </p:ext>
            </p:extLst>
          </p:nvPr>
        </p:nvGraphicFramePr>
        <p:xfrm>
          <a:off x="1962150" y="1493838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" name="Equation" r:id="rId36" imgW="228600" imgH="304560" progId="Equation.DSMT4">
                  <p:embed/>
                </p:oleObj>
              </mc:Choice>
              <mc:Fallback>
                <p:oleObj name="Equation" r:id="rId36" imgW="228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962150" y="1493838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Прямая со стрелкой 57"/>
          <p:cNvCxnSpPr/>
          <p:nvPr/>
        </p:nvCxnSpPr>
        <p:spPr>
          <a:xfrm rot="5400000">
            <a:off x="2788040" y="3499093"/>
            <a:ext cx="6876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66165"/>
              </p:ext>
            </p:extLst>
          </p:nvPr>
        </p:nvGraphicFramePr>
        <p:xfrm>
          <a:off x="3171825" y="3302000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7" name="Equation" r:id="rId38" imgW="241200" imgH="304560" progId="Equation.DSMT4">
                  <p:embed/>
                </p:oleObj>
              </mc:Choice>
              <mc:Fallback>
                <p:oleObj name="Equation" r:id="rId38" imgW="241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171825" y="3302000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4104"/>
              </p:ext>
            </p:extLst>
          </p:nvPr>
        </p:nvGraphicFramePr>
        <p:xfrm>
          <a:off x="6312801" y="1431806"/>
          <a:ext cx="2489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8" name="Equation" r:id="rId40" imgW="2489040" imgH="672840" progId="Equation.DSMT4">
                  <p:embed/>
                </p:oleObj>
              </mc:Choice>
              <mc:Fallback>
                <p:oleObj name="Equation" r:id="rId40" imgW="2489040" imgH="67284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801" y="1431806"/>
                        <a:ext cx="2489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300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6"/>
    </mc:Choice>
    <mc:Fallback xmlns="">
      <p:transition spd="slow" advTm="33056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9502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Грузы массами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1 кг 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связаны лёгкой нерастяжимой нитью, переброшенной через блок, по которому нить может скользить без трения (см. рисунок). Груз массой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находится на шероховатой наклонной плоскости (угол наклона плоскости к горизонту α = 30°, коэффициент трения μ = 0,3). Чему равно максимальное значение массы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котором система грузов ещё не выходит из первоначального состояния покоя? Решение поясните схематичным рисунком с указанием используемых сил.</a:t>
            </a:r>
          </a:p>
        </p:txBody>
      </p:sp>
      <p:pic>
        <p:nvPicPr>
          <p:cNvPr id="28674" name="Picture 2" descr="http://xn--80aaehfbdnibse7ai3audo8byp.xn--p1ai/ege/uroven_C/mehanika_C/2012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02" y="1264694"/>
            <a:ext cx="28595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&amp;rcy;&amp;ocy;&amp;zhcy;&amp;dcy;&amp;iecy;&amp;scy;&amp;tcy;&amp;vcy;&amp;iecy;&amp;ncy;&amp;scy;&amp;kcy;&amp;acy;&amp;yacy;&amp;fcy;&amp;icy;&amp;zcy;&amp;icy;&amp;kcy;&amp;acy;.&amp;rcy;&amp;fcy;/ege/uroven_C/mehanika_C/2012d_resh.jpg"/>
          <p:cNvSpPr>
            <a:spLocks noChangeAspect="1" noChangeArrowheads="1"/>
          </p:cNvSpPr>
          <p:nvPr/>
        </p:nvSpPr>
        <p:spPr bwMode="auto">
          <a:xfrm>
            <a:off x="155575" y="-2849563"/>
            <a:ext cx="534352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4520" r="1311" b="59094"/>
          <a:stretch/>
        </p:blipFill>
        <p:spPr bwMode="auto">
          <a:xfrm>
            <a:off x="279209" y="195486"/>
            <a:ext cx="444213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6511" r="53511" b="50000"/>
          <a:stretch/>
        </p:blipFill>
        <p:spPr bwMode="auto">
          <a:xfrm>
            <a:off x="5004048" y="1347615"/>
            <a:ext cx="3619412" cy="12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49268" r="2403" b="39884"/>
          <a:stretch/>
        </p:blipFill>
        <p:spPr bwMode="auto">
          <a:xfrm>
            <a:off x="474133" y="4011910"/>
            <a:ext cx="8157355" cy="10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6511" r="53511" b="50000"/>
          <a:stretch/>
        </p:blipFill>
        <p:spPr bwMode="auto">
          <a:xfrm>
            <a:off x="179512" y="195487"/>
            <a:ext cx="3619412" cy="12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49268" r="2403" b="39884"/>
          <a:stretch/>
        </p:blipFill>
        <p:spPr bwMode="auto">
          <a:xfrm>
            <a:off x="179512" y="1707654"/>
            <a:ext cx="8157355" cy="10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59870" r="62958" b="26077"/>
          <a:stretch/>
        </p:blipFill>
        <p:spPr bwMode="auto">
          <a:xfrm>
            <a:off x="187219" y="2839059"/>
            <a:ext cx="3028486" cy="13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76611" r="58546" b="19913"/>
          <a:stretch/>
        </p:blipFill>
        <p:spPr bwMode="auto">
          <a:xfrm>
            <a:off x="4011799" y="3071439"/>
            <a:ext cx="2997464" cy="32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82971" r="58546" b="13784"/>
          <a:stretch/>
        </p:blipFill>
        <p:spPr bwMode="auto">
          <a:xfrm>
            <a:off x="3985092" y="3651872"/>
            <a:ext cx="3005788" cy="30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89641" r="49724" b="7114"/>
          <a:stretch/>
        </p:blipFill>
        <p:spPr bwMode="auto">
          <a:xfrm>
            <a:off x="4211960" y="4189099"/>
            <a:ext cx="3532260" cy="30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2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60" y="2735649"/>
            <a:ext cx="3903495" cy="247083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" y="307564"/>
            <a:ext cx="4968065" cy="48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999" y="-15876"/>
            <a:ext cx="84968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4F81BD">
                    <a:lumMod val="50000"/>
                  </a:srgbClr>
                </a:solidFill>
                <a:cs typeface="Aharoni" pitchFamily="2" charset="-79"/>
              </a:rPr>
              <a:t>При </a:t>
            </a: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cs typeface="Aharoni" pitchFamily="2" charset="-79"/>
              </a:rPr>
              <a:t>каком условии брусок сдвинется с места?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625875"/>
              </p:ext>
            </p:extLst>
          </p:nvPr>
        </p:nvGraphicFramePr>
        <p:xfrm>
          <a:off x="395536" y="523588"/>
          <a:ext cx="1593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Equation" r:id="rId5" imgW="1600200" imgH="482400" progId="Equation.DSMT4">
                  <p:embed/>
                </p:oleObj>
              </mc:Choice>
              <mc:Fallback>
                <p:oleObj name="Equation" r:id="rId5" imgW="1600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23588"/>
                        <a:ext cx="15938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86698"/>
              </p:ext>
            </p:extLst>
          </p:nvPr>
        </p:nvGraphicFramePr>
        <p:xfrm>
          <a:off x="584200" y="1563688"/>
          <a:ext cx="18113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Equation" r:id="rId7" imgW="1815840" imgH="1028520" progId="Equation.DSMT4">
                  <p:embed/>
                </p:oleObj>
              </mc:Choice>
              <mc:Fallback>
                <p:oleObj name="Equation" r:id="rId7" imgW="181584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563688"/>
                        <a:ext cx="18113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220395"/>
              </p:ext>
            </p:extLst>
          </p:nvPr>
        </p:nvGraphicFramePr>
        <p:xfrm>
          <a:off x="3149600" y="1863898"/>
          <a:ext cx="1422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Equation" r:id="rId9" imgW="1422360" imgH="431640" progId="Equation.DSMT4">
                  <p:embed/>
                </p:oleObj>
              </mc:Choice>
              <mc:Fallback>
                <p:oleObj name="Equation" r:id="rId9" imgW="142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863898"/>
                        <a:ext cx="14224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16" y="339502"/>
            <a:ext cx="3331747" cy="2479336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4580"/>
              </p:ext>
            </p:extLst>
          </p:nvPr>
        </p:nvGraphicFramePr>
        <p:xfrm>
          <a:off x="395536" y="3723878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Equation" r:id="rId12" imgW="1015920" imgH="342720" progId="Equation.DSMT4">
                  <p:embed/>
                </p:oleObj>
              </mc:Choice>
              <mc:Fallback>
                <p:oleObj name="Equation" r:id="rId12" imgW="1015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536" y="3723878"/>
                        <a:ext cx="1016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763931" y="4267914"/>
            <a:ext cx="1800199" cy="720170"/>
            <a:chOff x="2937913" y="5704450"/>
            <a:chExt cx="1800199" cy="720170"/>
          </a:xfrm>
        </p:grpSpPr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796464"/>
                </p:ext>
              </p:extLst>
            </p:nvPr>
          </p:nvGraphicFramePr>
          <p:xfrm>
            <a:off x="3209362" y="5704450"/>
            <a:ext cx="12573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5" name="Equation" r:id="rId14" imgW="1257120" imgH="355320" progId="Equation.DSMT4">
                    <p:embed/>
                  </p:oleObj>
                </mc:Choice>
                <mc:Fallback>
                  <p:oleObj name="Equation" r:id="rId14" imgW="125712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362" y="5704450"/>
                          <a:ext cx="1257300" cy="3508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57D6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937913" y="6055288"/>
              <a:ext cx="18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57D6"/>
                  </a:solidFill>
                  <a:latin typeface="Segoe Print" pitchFamily="2" charset="0"/>
                </a:rPr>
                <a:t>Не сдвинется</a:t>
              </a:r>
              <a:endParaRPr lang="ru-RU" b="1" dirty="0">
                <a:solidFill>
                  <a:srgbClr val="0057D6"/>
                </a:solidFill>
                <a:latin typeface="Segoe Print" pitchFamily="2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57027" y="4275141"/>
            <a:ext cx="1800199" cy="728853"/>
            <a:chOff x="5580112" y="5777505"/>
            <a:chExt cx="1800199" cy="728853"/>
          </a:xfrm>
        </p:grpSpPr>
        <p:sp>
          <p:nvSpPr>
            <p:cNvPr id="18" name="TextBox 17"/>
            <p:cNvSpPr txBox="1"/>
            <p:nvPr/>
          </p:nvSpPr>
          <p:spPr>
            <a:xfrm>
              <a:off x="5580112" y="6137026"/>
              <a:ext cx="18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57D6"/>
                  </a:solidFill>
                  <a:latin typeface="Segoe Print" pitchFamily="2" charset="0"/>
                </a:rPr>
                <a:t>Сдвинется</a:t>
              </a:r>
              <a:endParaRPr lang="ru-RU" b="1" dirty="0">
                <a:solidFill>
                  <a:srgbClr val="0057D6"/>
                </a:solidFill>
                <a:latin typeface="Segoe Print" pitchFamily="2" charset="0"/>
              </a:endParaRPr>
            </a:p>
          </p:txBody>
        </p:sp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4959325"/>
                </p:ext>
              </p:extLst>
            </p:nvPr>
          </p:nvGraphicFramePr>
          <p:xfrm>
            <a:off x="5796136" y="5777505"/>
            <a:ext cx="11176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6" name="Equation" r:id="rId16" imgW="1117440" imgH="355320" progId="Equation.DSMT4">
                    <p:embed/>
                  </p:oleObj>
                </mc:Choice>
                <mc:Fallback>
                  <p:oleObj name="Equation" r:id="rId16" imgW="111744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5777505"/>
                          <a:ext cx="1117600" cy="3508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57D6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239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022E-6 L 0.60243 -0.314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22" y="-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8881E-6 L 0.41406 0.029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1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3" y="727819"/>
            <a:ext cx="786082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392346"/>
            <a:ext cx="23042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73" y="0"/>
            <a:ext cx="84968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cs typeface="Aharoni" pitchFamily="2" charset="-79"/>
              </a:rPr>
              <a:t>Какой вид силы трения — покоя или скольжения?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846" y="830198"/>
            <a:ext cx="76267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 лежащему на столе бруску массой 1 кг прикладывают горизонтально направленную силу, равную по модулю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SchoolBook"/>
                <a:ea typeface="Times New Roman"/>
              </a:rPr>
              <a:t>T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 Коэффициент трения между бруском и столом равен 0,3. Сдвинется ли брусок с места, если: а)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SchoolBook"/>
                <a:ea typeface="Times New Roman"/>
              </a:rPr>
              <a:t>T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=2 Н; б)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SchoolBook"/>
                <a:ea typeface="Times New Roman"/>
              </a:rPr>
              <a:t>T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=7 Н?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3838277"/>
            <a:ext cx="8109344" cy="720080"/>
            <a:chOff x="505500" y="5157192"/>
            <a:chExt cx="8109344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5500" y="5157192"/>
              <a:ext cx="8109344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8836885"/>
                </p:ext>
              </p:extLst>
            </p:nvPr>
          </p:nvGraphicFramePr>
          <p:xfrm>
            <a:off x="715602" y="5275821"/>
            <a:ext cx="7800976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3" name="Equation" r:id="rId4" imgW="7810200" imgH="583920" progId="Equation.DSMT4">
                    <p:embed/>
                  </p:oleObj>
                </mc:Choice>
                <mc:Fallback>
                  <p:oleObj name="Equation" r:id="rId4" imgW="781020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02" y="5275821"/>
                          <a:ext cx="7800976" cy="576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Прямоугольник 9"/>
          <p:cNvSpPr/>
          <p:nvPr/>
        </p:nvSpPr>
        <p:spPr>
          <a:xfrm>
            <a:off x="1050717" y="4630365"/>
            <a:ext cx="759817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57D6"/>
                </a:solidFill>
                <a:latin typeface="Segoe Print" pitchFamily="2" charset="0"/>
                <a:ea typeface="Times New Roman"/>
              </a:rPr>
              <a:t>Ответ: а) </a:t>
            </a:r>
            <a:r>
              <a:rPr lang="ru-RU" sz="2400" b="1" dirty="0" smtClean="0">
                <a:solidFill>
                  <a:srgbClr val="0057D6"/>
                </a:solidFill>
                <a:latin typeface="Segoe Print" pitchFamily="2" charset="0"/>
                <a:ea typeface="Times New Roman"/>
              </a:rPr>
              <a:t>не сдвинется; </a:t>
            </a:r>
            <a:r>
              <a:rPr lang="ru-RU" sz="2400" b="1" dirty="0">
                <a:solidFill>
                  <a:srgbClr val="0057D6"/>
                </a:solidFill>
                <a:latin typeface="Segoe Print" pitchFamily="2" charset="0"/>
                <a:ea typeface="Times New Roman"/>
              </a:rPr>
              <a:t>б) </a:t>
            </a:r>
            <a:r>
              <a:rPr lang="ru-RU" sz="2400" b="1" dirty="0" smtClean="0">
                <a:solidFill>
                  <a:srgbClr val="0057D6"/>
                </a:solidFill>
                <a:latin typeface="Segoe Print" pitchFamily="2" charset="0"/>
                <a:ea typeface="Times New Roman"/>
              </a:rPr>
              <a:t>сдвинется. </a:t>
            </a:r>
            <a:endParaRPr lang="ru-RU" sz="2400" b="1" dirty="0">
              <a:solidFill>
                <a:srgbClr val="0057D6"/>
              </a:solidFill>
              <a:effectLst/>
              <a:latin typeface="Segoe Prin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30496"/>
            <a:ext cx="4427984" cy="48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816" y="-13843"/>
            <a:ext cx="84968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Чему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равна действующая на брусок сила трения?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44266"/>
              </p:ext>
            </p:extLst>
          </p:nvPr>
        </p:nvGraphicFramePr>
        <p:xfrm>
          <a:off x="967582" y="665972"/>
          <a:ext cx="1701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4" imgW="1701720" imgH="507960" progId="Equation.DSMT4">
                  <p:embed/>
                </p:oleObj>
              </mc:Choice>
              <mc:Fallback>
                <p:oleObj name="Equation" r:id="rId4" imgW="1701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582" y="665972"/>
                        <a:ext cx="1701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49488"/>
              </p:ext>
            </p:extLst>
          </p:nvPr>
        </p:nvGraphicFramePr>
        <p:xfrm>
          <a:off x="945233" y="1596751"/>
          <a:ext cx="20383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6" imgW="2044440" imgH="507960" progId="Equation.DSMT4">
                  <p:embed/>
                </p:oleObj>
              </mc:Choice>
              <mc:Fallback>
                <p:oleObj name="Equation" r:id="rId6" imgW="2044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233" y="1596751"/>
                        <a:ext cx="20383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86735"/>
              </p:ext>
            </p:extLst>
          </p:nvPr>
        </p:nvGraphicFramePr>
        <p:xfrm>
          <a:off x="2714559" y="3123546"/>
          <a:ext cx="1041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8" imgW="1041120" imgH="431640" progId="Equation.DSMT4">
                  <p:embed/>
                </p:oleObj>
              </mc:Choice>
              <mc:Fallback>
                <p:oleObj name="Equation" r:id="rId8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559" y="3123546"/>
                        <a:ext cx="1041400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39568"/>
              </p:ext>
            </p:extLst>
          </p:nvPr>
        </p:nvGraphicFramePr>
        <p:xfrm>
          <a:off x="2714559" y="3765020"/>
          <a:ext cx="17081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Equation" r:id="rId10" imgW="1714320" imgH="431640" progId="Equation.DSMT4">
                  <p:embed/>
                </p:oleObj>
              </mc:Choice>
              <mc:Fallback>
                <p:oleObj name="Equation" r:id="rId10" imgW="171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559" y="3765020"/>
                        <a:ext cx="17081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180529" y="3148886"/>
            <a:ext cx="3490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choolBook" pitchFamily="2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≤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choolBook" pitchFamily="2" charset="0"/>
                <a:ea typeface="Times New Roman" pitchFamily="18" charset="0"/>
                <a:cs typeface="Arial" pitchFamily="34" charset="0"/>
              </a:rPr>
              <a:t>mg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180529" y="3607283"/>
            <a:ext cx="2895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T &gt;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μmg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08" y="2715766"/>
            <a:ext cx="1746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148064" y="593964"/>
            <a:ext cx="0" cy="2909937"/>
          </a:xfrm>
          <a:prstGeom prst="straightConnector1">
            <a:avLst/>
          </a:prstGeom>
          <a:ln w="28575">
            <a:solidFill>
              <a:srgbClr val="005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064" y="3503901"/>
            <a:ext cx="3815936" cy="0"/>
          </a:xfrm>
          <a:prstGeom prst="straightConnector1">
            <a:avLst/>
          </a:prstGeom>
          <a:ln w="28575">
            <a:solidFill>
              <a:srgbClr val="005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39920"/>
              </p:ext>
            </p:extLst>
          </p:nvPr>
        </p:nvGraphicFramePr>
        <p:xfrm>
          <a:off x="6228184" y="3618300"/>
          <a:ext cx="673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Equation" r:id="rId12" imgW="672840" imgH="291960" progId="Equation.DSMT4">
                  <p:embed/>
                </p:oleObj>
              </mc:Choice>
              <mc:Fallback>
                <p:oleObj name="Equation" r:id="rId12" imgW="672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618300"/>
                        <a:ext cx="6731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813320"/>
              </p:ext>
            </p:extLst>
          </p:nvPr>
        </p:nvGraphicFramePr>
        <p:xfrm>
          <a:off x="8658803" y="3618300"/>
          <a:ext cx="254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Equation" r:id="rId14" imgW="253800" imgH="279360" progId="Equation.DSMT4">
                  <p:embed/>
                </p:oleObj>
              </mc:Choice>
              <mc:Fallback>
                <p:oleObj name="Equation" r:id="rId14" imgW="253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803" y="3618300"/>
                        <a:ext cx="2540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81238"/>
              </p:ext>
            </p:extLst>
          </p:nvPr>
        </p:nvGraphicFramePr>
        <p:xfrm>
          <a:off x="4646250" y="554128"/>
          <a:ext cx="4699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Equation" r:id="rId16" imgW="469800" imgH="431640" progId="Equation.DSMT4">
                  <p:embed/>
                </p:oleObj>
              </mc:Choice>
              <mc:Fallback>
                <p:oleObj name="Equation" r:id="rId16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250" y="554128"/>
                        <a:ext cx="4699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6588224" y="1818100"/>
            <a:ext cx="0" cy="16858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148064" y="1836943"/>
            <a:ext cx="1440160" cy="1666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77591" y="1847576"/>
            <a:ext cx="2197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3" y="626194"/>
            <a:ext cx="786082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6759" y="464354"/>
            <a:ext cx="23042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699" y="19850"/>
            <a:ext cx="84968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cs typeface="Aharoni" pitchFamily="2" charset="-79"/>
              </a:rPr>
              <a:t>Какой вид силы трения — покоя или скольжения?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846" y="902206"/>
            <a:ext cx="76267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 лежащему на столе бруску массой 1 кг прикладывают горизонтально направленную силу, равную по модулю T. Коэффициент трения между бруском и столом равен 0,3. Чему равна действующая на брусок сила трения, если: а) T =2 Н; б) T =7 Н?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76459" y="3838277"/>
            <a:ext cx="8109344" cy="720080"/>
            <a:chOff x="505500" y="5157192"/>
            <a:chExt cx="8109344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5500" y="5157192"/>
              <a:ext cx="8109344" cy="7200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461445"/>
                </p:ext>
              </p:extLst>
            </p:nvPr>
          </p:nvGraphicFramePr>
          <p:xfrm>
            <a:off x="715602" y="5275821"/>
            <a:ext cx="7800976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1" name="Equation" r:id="rId4" imgW="7810200" imgH="583920" progId="Equation.DSMT4">
                    <p:embed/>
                  </p:oleObj>
                </mc:Choice>
                <mc:Fallback>
                  <p:oleObj name="Equation" r:id="rId4" imgW="781020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02" y="5275821"/>
                          <a:ext cx="7800976" cy="576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Прямоугольник 9"/>
          <p:cNvSpPr/>
          <p:nvPr/>
        </p:nvSpPr>
        <p:spPr>
          <a:xfrm>
            <a:off x="3851920" y="4702373"/>
            <a:ext cx="493388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57D6"/>
                </a:solidFill>
                <a:latin typeface="Segoe Print" pitchFamily="2" charset="0"/>
                <a:ea typeface="Times New Roman"/>
              </a:rPr>
              <a:t>Ответ: а) 2 Н; б) 3 Н. </a:t>
            </a:r>
            <a:endParaRPr lang="ru-RU" sz="2400" b="1" dirty="0">
              <a:solidFill>
                <a:srgbClr val="0057D6"/>
              </a:solidFill>
              <a:effectLst/>
              <a:latin typeface="Segoe Prin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9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532"/>
            <a:ext cx="89644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80" y="21853"/>
            <a:ext cx="84968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4F81BD">
                    <a:lumMod val="50000"/>
                  </a:srgbClr>
                </a:solidFill>
                <a:cs typeface="Aharoni" pitchFamily="2" charset="-79"/>
              </a:rPr>
              <a:t>Чему </a:t>
            </a: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cs typeface="Aharoni" pitchFamily="2" charset="-79"/>
              </a:rPr>
              <a:t>равно ускорение бруска?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36425"/>
              </p:ext>
            </p:extLst>
          </p:nvPr>
        </p:nvGraphicFramePr>
        <p:xfrm>
          <a:off x="576263" y="873125"/>
          <a:ext cx="1323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7" name="Equation" r:id="rId4" imgW="1320480" imgH="330120" progId="Equation.DSMT4">
                  <p:embed/>
                </p:oleObj>
              </mc:Choice>
              <mc:Fallback>
                <p:oleObj name="Equation" r:id="rId4" imgW="1320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873125"/>
                        <a:ext cx="13239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02005"/>
              </p:ext>
            </p:extLst>
          </p:nvPr>
        </p:nvGraphicFramePr>
        <p:xfrm>
          <a:off x="4644008" y="821929"/>
          <a:ext cx="1498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" name="Equation" r:id="rId6" imgW="1498320" imgH="406080" progId="Equation.DSMT4">
                  <p:embed/>
                </p:oleObj>
              </mc:Choice>
              <mc:Fallback>
                <p:oleObj name="Equation" r:id="rId6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821929"/>
                        <a:ext cx="1498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57818"/>
              </p:ext>
            </p:extLst>
          </p:nvPr>
        </p:nvGraphicFramePr>
        <p:xfrm>
          <a:off x="4644008" y="1470001"/>
          <a:ext cx="13335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" name="Equation" r:id="rId8" imgW="1333440" imgH="406080" progId="Equation.DSMT4">
                  <p:embed/>
                </p:oleObj>
              </mc:Choice>
              <mc:Fallback>
                <p:oleObj name="Equation" r:id="rId8" imgW="1333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70001"/>
                        <a:ext cx="13335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29710"/>
              </p:ext>
            </p:extLst>
          </p:nvPr>
        </p:nvGraphicFramePr>
        <p:xfrm>
          <a:off x="576263" y="1757363"/>
          <a:ext cx="22018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0" name="Equation" r:id="rId10" imgW="2209680" imgH="406080" progId="Equation.DSMT4">
                  <p:embed/>
                </p:oleObj>
              </mc:Choice>
              <mc:Fallback>
                <p:oleObj name="Equation" r:id="rId10" imgW="2209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757363"/>
                        <a:ext cx="22018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17799"/>
              </p:ext>
            </p:extLst>
          </p:nvPr>
        </p:nvGraphicFramePr>
        <p:xfrm>
          <a:off x="582637" y="2527796"/>
          <a:ext cx="10922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1" name="Equation" r:id="rId12" imgW="1091880" imgH="901440" progId="Equation.DSMT4">
                  <p:embed/>
                </p:oleObj>
              </mc:Choice>
              <mc:Fallback>
                <p:oleObj name="Equation" r:id="rId12" imgW="109188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37" y="2527796"/>
                        <a:ext cx="10922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923406"/>
              </p:ext>
            </p:extLst>
          </p:nvPr>
        </p:nvGraphicFramePr>
        <p:xfrm>
          <a:off x="2764606" y="4289014"/>
          <a:ext cx="13033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2" name="Equation" r:id="rId14" imgW="1307880" imgH="622080" progId="Equation.DSMT4">
                  <p:embed/>
                </p:oleObj>
              </mc:Choice>
              <mc:Fallback>
                <p:oleObj name="Equation" r:id="rId14" imgW="13078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606" y="4289014"/>
                        <a:ext cx="1303338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347819"/>
              </p:ext>
            </p:extLst>
          </p:nvPr>
        </p:nvGraphicFramePr>
        <p:xfrm>
          <a:off x="2124075" y="558800"/>
          <a:ext cx="15795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3" name="Equation" r:id="rId16" imgW="1574640" imgH="901440" progId="Equation.DSMT4">
                  <p:embed/>
                </p:oleObj>
              </mc:Choice>
              <mc:Fallback>
                <p:oleObj name="Equation" r:id="rId16" imgW="15746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58800"/>
                        <a:ext cx="157956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3821906"/>
            <a:ext cx="6731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choolBook" pitchFamily="2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≤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μ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choolBook" pitchFamily="2" charset="0"/>
                <a:ea typeface="Times New Roman" pitchFamily="18" charset="0"/>
                <a:cs typeface="Arial" pitchFamily="34" charset="0"/>
              </a:rPr>
              <a:t>mg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a=0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(тело остается в покое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217006"/>
            <a:ext cx="87229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T &gt;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μmg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                     (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тело движется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равноускоренно)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509" y="3388786"/>
            <a:ext cx="1746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72508"/>
              </p:ext>
            </p:extLst>
          </p:nvPr>
        </p:nvGraphicFramePr>
        <p:xfrm>
          <a:off x="1717028" y="2527796"/>
          <a:ext cx="18542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" name="Equation" r:id="rId18" imgW="1854000" imgH="901440" progId="Equation.DSMT4">
                  <p:embed/>
                </p:oleObj>
              </mc:Choice>
              <mc:Fallback>
                <p:oleObj name="Equation" r:id="rId18" imgW="18540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28" y="2527796"/>
                        <a:ext cx="18542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49523"/>
              </p:ext>
            </p:extLst>
          </p:nvPr>
        </p:nvGraphicFramePr>
        <p:xfrm>
          <a:off x="3704580" y="2527796"/>
          <a:ext cx="15875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Equation" r:id="rId20" imgW="1587240" imgH="901440" progId="Equation.DSMT4">
                  <p:embed/>
                </p:oleObj>
              </mc:Choice>
              <mc:Fallback>
                <p:oleObj name="Equation" r:id="rId20" imgW="15872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580" y="2527796"/>
                        <a:ext cx="15875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36704" y="821929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57D6"/>
                </a:solidFill>
                <a:latin typeface="Segoe Print" pitchFamily="2" charset="0"/>
              </a:rPr>
              <a:t>Трение покоя</a:t>
            </a:r>
            <a:endParaRPr lang="ru-RU" sz="2000" b="1" dirty="0">
              <a:solidFill>
                <a:srgbClr val="0057D6"/>
              </a:solidFill>
              <a:latin typeface="Segoe Pri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4695" y="1470001"/>
            <a:ext cx="2699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57D6"/>
                </a:solidFill>
                <a:latin typeface="Segoe Print" pitchFamily="2" charset="0"/>
              </a:rPr>
              <a:t>Трение скольжения</a:t>
            </a:r>
            <a:endParaRPr lang="ru-RU" sz="2000" b="1" dirty="0">
              <a:solidFill>
                <a:srgbClr val="0057D6"/>
              </a:solidFill>
              <a:latin typeface="Segoe Print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37391" y="677913"/>
            <a:ext cx="4355089" cy="14401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0972" y="267494"/>
            <a:ext cx="30620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dirty="0" smtClean="0">
                <a:solidFill>
                  <a:srgbClr val="C00000"/>
                </a:solidFill>
                <a:latin typeface="+mj-lt"/>
              </a:rPr>
              <a:t>Два бруска</a:t>
            </a:r>
            <a:endParaRPr lang="ru-RU" sz="3200" b="1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0" y="1004411"/>
            <a:ext cx="5796136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На гладком горизонтальном столе лежит брусок массой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=1 кг, а на нем — другой брусок массой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=0,5 кг. К нижнему бруску привязана легкая нерастяжимая нить, переброшенная через блок, а к нити подвешен груз массой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. Трением в блоке можно пренебречь.</a:t>
            </a:r>
          </a:p>
          <a:p>
            <a:pPr algn="just"/>
            <a:r>
              <a:rPr lang="ru-RU" sz="2400" b="1" dirty="0" smtClean="0">
                <a:solidFill>
                  <a:srgbClr val="0033CC"/>
                </a:solidFill>
                <a:latin typeface="Trebuchet MS" pitchFamily="34" charset="0"/>
              </a:rPr>
              <a:t>При </a:t>
            </a:r>
            <a:r>
              <a:rPr lang="ru-RU" sz="2400" b="1" dirty="0">
                <a:solidFill>
                  <a:srgbClr val="0033CC"/>
                </a:solidFill>
                <a:latin typeface="Trebuchet MS" pitchFamily="34" charset="0"/>
              </a:rPr>
              <a:t>каких значениях коэффициента трения μ между брусками они будут двигаться как единое целое?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85" y="977625"/>
            <a:ext cx="3354019" cy="25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7308304" y="4303453"/>
            <a:ext cx="1152128" cy="5303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622022"/>
            <a:ext cx="136815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8788" y="12561"/>
            <a:ext cx="80464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На гладком горизонтальном столе лежит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=1 кг, а на нем — другой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=0,5 кг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нижнему бруску привязана легкая нерастяжимая нить, переброшенная через блок, а к нити подвешен груз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 Трением в блоке можно пренебречь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</a:t>
            </a:r>
          </a:p>
          <a:p>
            <a:r>
              <a:rPr lang="ru-RU" sz="1200" b="1" dirty="0" smtClean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При </a:t>
            </a:r>
            <a:r>
              <a:rPr lang="ru-RU" sz="1200" b="1" dirty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каких значениях коэффициента трения μ между брусками они будут двигаться как единое целое? </a:t>
            </a:r>
            <a:endParaRPr lang="ru-RU" sz="12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773638" y="2912804"/>
            <a:ext cx="3279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168638" y="3003798"/>
            <a:ext cx="816" cy="1154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216" y="3118391"/>
            <a:ext cx="4686766" cy="18200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847063" y="2902648"/>
            <a:ext cx="338581" cy="352444"/>
            <a:chOff x="7384944" y="2266540"/>
            <a:chExt cx="355408" cy="352444"/>
          </a:xfrm>
        </p:grpSpPr>
        <p:sp>
          <p:nvSpPr>
            <p:cNvPr id="149" name="Freeform 298"/>
            <p:cNvSpPr>
              <a:spLocks/>
            </p:cNvSpPr>
            <p:nvPr/>
          </p:nvSpPr>
          <p:spPr bwMode="auto">
            <a:xfrm>
              <a:off x="7508282" y="2284406"/>
              <a:ext cx="214219" cy="214390"/>
            </a:xfrm>
            <a:custGeom>
              <a:avLst/>
              <a:gdLst>
                <a:gd name="T0" fmla="*/ 362 w 656"/>
                <a:gd name="T1" fmla="*/ 1 h 656"/>
                <a:gd name="T2" fmla="*/ 410 w 656"/>
                <a:gd name="T3" fmla="*/ 10 h 656"/>
                <a:gd name="T4" fmla="*/ 456 w 656"/>
                <a:gd name="T5" fmla="*/ 26 h 656"/>
                <a:gd name="T6" fmla="*/ 498 w 656"/>
                <a:gd name="T7" fmla="*/ 47 h 656"/>
                <a:gd name="T8" fmla="*/ 537 w 656"/>
                <a:gd name="T9" fmla="*/ 74 h 656"/>
                <a:gd name="T10" fmla="*/ 571 w 656"/>
                <a:gd name="T11" fmla="*/ 107 h 656"/>
                <a:gd name="T12" fmla="*/ 601 w 656"/>
                <a:gd name="T13" fmla="*/ 145 h 656"/>
                <a:gd name="T14" fmla="*/ 624 w 656"/>
                <a:gd name="T15" fmla="*/ 185 h 656"/>
                <a:gd name="T16" fmla="*/ 641 w 656"/>
                <a:gd name="T17" fmla="*/ 230 h 656"/>
                <a:gd name="T18" fmla="*/ 652 w 656"/>
                <a:gd name="T19" fmla="*/ 278 h 656"/>
                <a:gd name="T20" fmla="*/ 656 w 656"/>
                <a:gd name="T21" fmla="*/ 328 h 656"/>
                <a:gd name="T22" fmla="*/ 652 w 656"/>
                <a:gd name="T23" fmla="*/ 378 h 656"/>
                <a:gd name="T24" fmla="*/ 641 w 656"/>
                <a:gd name="T25" fmla="*/ 425 h 656"/>
                <a:gd name="T26" fmla="*/ 624 w 656"/>
                <a:gd name="T27" fmla="*/ 470 h 656"/>
                <a:gd name="T28" fmla="*/ 601 w 656"/>
                <a:gd name="T29" fmla="*/ 512 h 656"/>
                <a:gd name="T30" fmla="*/ 571 w 656"/>
                <a:gd name="T31" fmla="*/ 549 h 656"/>
                <a:gd name="T32" fmla="*/ 537 w 656"/>
                <a:gd name="T33" fmla="*/ 581 h 656"/>
                <a:gd name="T34" fmla="*/ 498 w 656"/>
                <a:gd name="T35" fmla="*/ 608 h 656"/>
                <a:gd name="T36" fmla="*/ 456 w 656"/>
                <a:gd name="T37" fmla="*/ 630 h 656"/>
                <a:gd name="T38" fmla="*/ 410 w 656"/>
                <a:gd name="T39" fmla="*/ 645 h 656"/>
                <a:gd name="T40" fmla="*/ 362 w 656"/>
                <a:gd name="T41" fmla="*/ 654 h 656"/>
                <a:gd name="T42" fmla="*/ 311 w 656"/>
                <a:gd name="T43" fmla="*/ 655 h 656"/>
                <a:gd name="T44" fmla="*/ 262 w 656"/>
                <a:gd name="T45" fmla="*/ 649 h 656"/>
                <a:gd name="T46" fmla="*/ 215 w 656"/>
                <a:gd name="T47" fmla="*/ 637 h 656"/>
                <a:gd name="T48" fmla="*/ 172 w 656"/>
                <a:gd name="T49" fmla="*/ 617 h 656"/>
                <a:gd name="T50" fmla="*/ 132 w 656"/>
                <a:gd name="T51" fmla="*/ 591 h 656"/>
                <a:gd name="T52" fmla="*/ 96 w 656"/>
                <a:gd name="T53" fmla="*/ 560 h 656"/>
                <a:gd name="T54" fmla="*/ 65 w 656"/>
                <a:gd name="T55" fmla="*/ 524 h 656"/>
                <a:gd name="T56" fmla="*/ 39 w 656"/>
                <a:gd name="T57" fmla="*/ 485 h 656"/>
                <a:gd name="T58" fmla="*/ 19 w 656"/>
                <a:gd name="T59" fmla="*/ 441 h 656"/>
                <a:gd name="T60" fmla="*/ 7 w 656"/>
                <a:gd name="T61" fmla="*/ 394 h 656"/>
                <a:gd name="T62" fmla="*/ 1 w 656"/>
                <a:gd name="T63" fmla="*/ 345 h 656"/>
                <a:gd name="T64" fmla="*/ 2 w 656"/>
                <a:gd name="T65" fmla="*/ 294 h 656"/>
                <a:gd name="T66" fmla="*/ 11 w 656"/>
                <a:gd name="T67" fmla="*/ 246 h 656"/>
                <a:gd name="T68" fmla="*/ 26 w 656"/>
                <a:gd name="T69" fmla="*/ 200 h 656"/>
                <a:gd name="T70" fmla="*/ 48 w 656"/>
                <a:gd name="T71" fmla="*/ 158 h 656"/>
                <a:gd name="T72" fmla="*/ 75 w 656"/>
                <a:gd name="T73" fmla="*/ 119 h 656"/>
                <a:gd name="T74" fmla="*/ 107 w 656"/>
                <a:gd name="T75" fmla="*/ 85 h 656"/>
                <a:gd name="T76" fmla="*/ 144 w 656"/>
                <a:gd name="T77" fmla="*/ 56 h 656"/>
                <a:gd name="T78" fmla="*/ 186 w 656"/>
                <a:gd name="T79" fmla="*/ 32 h 656"/>
                <a:gd name="T80" fmla="*/ 231 w 656"/>
                <a:gd name="T81" fmla="*/ 15 h 656"/>
                <a:gd name="T82" fmla="*/ 278 w 656"/>
                <a:gd name="T83" fmla="*/ 4 h 656"/>
                <a:gd name="T84" fmla="*/ 329 w 656"/>
                <a:gd name="T85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6" h="656">
                  <a:moveTo>
                    <a:pt x="329" y="0"/>
                  </a:moveTo>
                  <a:lnTo>
                    <a:pt x="345" y="0"/>
                  </a:lnTo>
                  <a:lnTo>
                    <a:pt x="362" y="1"/>
                  </a:lnTo>
                  <a:lnTo>
                    <a:pt x="378" y="4"/>
                  </a:lnTo>
                  <a:lnTo>
                    <a:pt x="394" y="6"/>
                  </a:lnTo>
                  <a:lnTo>
                    <a:pt x="410" y="10"/>
                  </a:lnTo>
                  <a:lnTo>
                    <a:pt x="426" y="15"/>
                  </a:lnTo>
                  <a:lnTo>
                    <a:pt x="441" y="20"/>
                  </a:lnTo>
                  <a:lnTo>
                    <a:pt x="456" y="26"/>
                  </a:lnTo>
                  <a:lnTo>
                    <a:pt x="471" y="32"/>
                  </a:lnTo>
                  <a:lnTo>
                    <a:pt x="484" y="39"/>
                  </a:lnTo>
                  <a:lnTo>
                    <a:pt x="498" y="47"/>
                  </a:lnTo>
                  <a:lnTo>
                    <a:pt x="511" y="56"/>
                  </a:lnTo>
                  <a:lnTo>
                    <a:pt x="525" y="65"/>
                  </a:lnTo>
                  <a:lnTo>
                    <a:pt x="537" y="74"/>
                  </a:lnTo>
                  <a:lnTo>
                    <a:pt x="549" y="85"/>
                  </a:lnTo>
                  <a:lnTo>
                    <a:pt x="560" y="96"/>
                  </a:lnTo>
                  <a:lnTo>
                    <a:pt x="571" y="107"/>
                  </a:lnTo>
                  <a:lnTo>
                    <a:pt x="582" y="119"/>
                  </a:lnTo>
                  <a:lnTo>
                    <a:pt x="591" y="131"/>
                  </a:lnTo>
                  <a:lnTo>
                    <a:pt x="601" y="145"/>
                  </a:lnTo>
                  <a:lnTo>
                    <a:pt x="609" y="158"/>
                  </a:lnTo>
                  <a:lnTo>
                    <a:pt x="617" y="172"/>
                  </a:lnTo>
                  <a:lnTo>
                    <a:pt x="624" y="185"/>
                  </a:lnTo>
                  <a:lnTo>
                    <a:pt x="630" y="200"/>
                  </a:lnTo>
                  <a:lnTo>
                    <a:pt x="636" y="215"/>
                  </a:lnTo>
                  <a:lnTo>
                    <a:pt x="641" y="230"/>
                  </a:lnTo>
                  <a:lnTo>
                    <a:pt x="646" y="246"/>
                  </a:lnTo>
                  <a:lnTo>
                    <a:pt x="650" y="262"/>
                  </a:lnTo>
                  <a:lnTo>
                    <a:pt x="652" y="278"/>
                  </a:lnTo>
                  <a:lnTo>
                    <a:pt x="655" y="294"/>
                  </a:lnTo>
                  <a:lnTo>
                    <a:pt x="656" y="311"/>
                  </a:lnTo>
                  <a:lnTo>
                    <a:pt x="656" y="328"/>
                  </a:lnTo>
                  <a:lnTo>
                    <a:pt x="656" y="345"/>
                  </a:lnTo>
                  <a:lnTo>
                    <a:pt x="655" y="361"/>
                  </a:lnTo>
                  <a:lnTo>
                    <a:pt x="652" y="378"/>
                  </a:lnTo>
                  <a:lnTo>
                    <a:pt x="650" y="394"/>
                  </a:lnTo>
                  <a:lnTo>
                    <a:pt x="646" y="410"/>
                  </a:lnTo>
                  <a:lnTo>
                    <a:pt x="641" y="425"/>
                  </a:lnTo>
                  <a:lnTo>
                    <a:pt x="636" y="441"/>
                  </a:lnTo>
                  <a:lnTo>
                    <a:pt x="630" y="456"/>
                  </a:lnTo>
                  <a:lnTo>
                    <a:pt x="624" y="470"/>
                  </a:lnTo>
                  <a:lnTo>
                    <a:pt x="617" y="485"/>
                  </a:lnTo>
                  <a:lnTo>
                    <a:pt x="609" y="498"/>
                  </a:lnTo>
                  <a:lnTo>
                    <a:pt x="601" y="512"/>
                  </a:lnTo>
                  <a:lnTo>
                    <a:pt x="591" y="524"/>
                  </a:lnTo>
                  <a:lnTo>
                    <a:pt x="582" y="537"/>
                  </a:lnTo>
                  <a:lnTo>
                    <a:pt x="571" y="549"/>
                  </a:lnTo>
                  <a:lnTo>
                    <a:pt x="560" y="560"/>
                  </a:lnTo>
                  <a:lnTo>
                    <a:pt x="549" y="571"/>
                  </a:lnTo>
                  <a:lnTo>
                    <a:pt x="537" y="581"/>
                  </a:lnTo>
                  <a:lnTo>
                    <a:pt x="525" y="591"/>
                  </a:lnTo>
                  <a:lnTo>
                    <a:pt x="511" y="600"/>
                  </a:lnTo>
                  <a:lnTo>
                    <a:pt x="498" y="608"/>
                  </a:lnTo>
                  <a:lnTo>
                    <a:pt x="484" y="617"/>
                  </a:lnTo>
                  <a:lnTo>
                    <a:pt x="471" y="624"/>
                  </a:lnTo>
                  <a:lnTo>
                    <a:pt x="456" y="630"/>
                  </a:lnTo>
                  <a:lnTo>
                    <a:pt x="441" y="637"/>
                  </a:lnTo>
                  <a:lnTo>
                    <a:pt x="426" y="642"/>
                  </a:lnTo>
                  <a:lnTo>
                    <a:pt x="410" y="645"/>
                  </a:lnTo>
                  <a:lnTo>
                    <a:pt x="394" y="649"/>
                  </a:lnTo>
                  <a:lnTo>
                    <a:pt x="378" y="653"/>
                  </a:lnTo>
                  <a:lnTo>
                    <a:pt x="362" y="654"/>
                  </a:lnTo>
                  <a:lnTo>
                    <a:pt x="345" y="655"/>
                  </a:lnTo>
                  <a:lnTo>
                    <a:pt x="329" y="656"/>
                  </a:lnTo>
                  <a:lnTo>
                    <a:pt x="311" y="655"/>
                  </a:lnTo>
                  <a:lnTo>
                    <a:pt x="295" y="654"/>
                  </a:lnTo>
                  <a:lnTo>
                    <a:pt x="278" y="653"/>
                  </a:lnTo>
                  <a:lnTo>
                    <a:pt x="262" y="649"/>
                  </a:lnTo>
                  <a:lnTo>
                    <a:pt x="246" y="645"/>
                  </a:lnTo>
                  <a:lnTo>
                    <a:pt x="231" y="642"/>
                  </a:lnTo>
                  <a:lnTo>
                    <a:pt x="215" y="637"/>
                  </a:lnTo>
                  <a:lnTo>
                    <a:pt x="200" y="630"/>
                  </a:lnTo>
                  <a:lnTo>
                    <a:pt x="186" y="624"/>
                  </a:lnTo>
                  <a:lnTo>
                    <a:pt x="172" y="617"/>
                  </a:lnTo>
                  <a:lnTo>
                    <a:pt x="158" y="608"/>
                  </a:lnTo>
                  <a:lnTo>
                    <a:pt x="144" y="600"/>
                  </a:lnTo>
                  <a:lnTo>
                    <a:pt x="132" y="591"/>
                  </a:lnTo>
                  <a:lnTo>
                    <a:pt x="120" y="581"/>
                  </a:lnTo>
                  <a:lnTo>
                    <a:pt x="107" y="571"/>
                  </a:lnTo>
                  <a:lnTo>
                    <a:pt x="96" y="560"/>
                  </a:lnTo>
                  <a:lnTo>
                    <a:pt x="85" y="549"/>
                  </a:lnTo>
                  <a:lnTo>
                    <a:pt x="75" y="537"/>
                  </a:lnTo>
                  <a:lnTo>
                    <a:pt x="65" y="524"/>
                  </a:lnTo>
                  <a:lnTo>
                    <a:pt x="57" y="512"/>
                  </a:lnTo>
                  <a:lnTo>
                    <a:pt x="48" y="498"/>
                  </a:lnTo>
                  <a:lnTo>
                    <a:pt x="39" y="485"/>
                  </a:lnTo>
                  <a:lnTo>
                    <a:pt x="32" y="470"/>
                  </a:lnTo>
                  <a:lnTo>
                    <a:pt x="26" y="456"/>
                  </a:lnTo>
                  <a:lnTo>
                    <a:pt x="19" y="441"/>
                  </a:lnTo>
                  <a:lnTo>
                    <a:pt x="15" y="425"/>
                  </a:lnTo>
                  <a:lnTo>
                    <a:pt x="11" y="410"/>
                  </a:lnTo>
                  <a:lnTo>
                    <a:pt x="7" y="394"/>
                  </a:lnTo>
                  <a:lnTo>
                    <a:pt x="3" y="378"/>
                  </a:lnTo>
                  <a:lnTo>
                    <a:pt x="2" y="361"/>
                  </a:lnTo>
                  <a:lnTo>
                    <a:pt x="1" y="345"/>
                  </a:lnTo>
                  <a:lnTo>
                    <a:pt x="0" y="328"/>
                  </a:lnTo>
                  <a:lnTo>
                    <a:pt x="1" y="311"/>
                  </a:lnTo>
                  <a:lnTo>
                    <a:pt x="2" y="294"/>
                  </a:lnTo>
                  <a:lnTo>
                    <a:pt x="3" y="278"/>
                  </a:lnTo>
                  <a:lnTo>
                    <a:pt x="7" y="262"/>
                  </a:lnTo>
                  <a:lnTo>
                    <a:pt x="11" y="246"/>
                  </a:lnTo>
                  <a:lnTo>
                    <a:pt x="15" y="230"/>
                  </a:lnTo>
                  <a:lnTo>
                    <a:pt x="19" y="215"/>
                  </a:lnTo>
                  <a:lnTo>
                    <a:pt x="26" y="200"/>
                  </a:lnTo>
                  <a:lnTo>
                    <a:pt x="32" y="185"/>
                  </a:lnTo>
                  <a:lnTo>
                    <a:pt x="39" y="172"/>
                  </a:lnTo>
                  <a:lnTo>
                    <a:pt x="48" y="158"/>
                  </a:lnTo>
                  <a:lnTo>
                    <a:pt x="57" y="145"/>
                  </a:lnTo>
                  <a:lnTo>
                    <a:pt x="65" y="131"/>
                  </a:lnTo>
                  <a:lnTo>
                    <a:pt x="75" y="119"/>
                  </a:lnTo>
                  <a:lnTo>
                    <a:pt x="85" y="107"/>
                  </a:lnTo>
                  <a:lnTo>
                    <a:pt x="96" y="96"/>
                  </a:lnTo>
                  <a:lnTo>
                    <a:pt x="107" y="85"/>
                  </a:lnTo>
                  <a:lnTo>
                    <a:pt x="120" y="74"/>
                  </a:lnTo>
                  <a:lnTo>
                    <a:pt x="132" y="65"/>
                  </a:lnTo>
                  <a:lnTo>
                    <a:pt x="144" y="56"/>
                  </a:lnTo>
                  <a:lnTo>
                    <a:pt x="158" y="47"/>
                  </a:lnTo>
                  <a:lnTo>
                    <a:pt x="172" y="39"/>
                  </a:lnTo>
                  <a:lnTo>
                    <a:pt x="186" y="32"/>
                  </a:lnTo>
                  <a:lnTo>
                    <a:pt x="200" y="26"/>
                  </a:lnTo>
                  <a:lnTo>
                    <a:pt x="215" y="20"/>
                  </a:lnTo>
                  <a:lnTo>
                    <a:pt x="231" y="15"/>
                  </a:lnTo>
                  <a:lnTo>
                    <a:pt x="246" y="10"/>
                  </a:lnTo>
                  <a:lnTo>
                    <a:pt x="262" y="6"/>
                  </a:lnTo>
                  <a:lnTo>
                    <a:pt x="278" y="4"/>
                  </a:lnTo>
                  <a:lnTo>
                    <a:pt x="295" y="1"/>
                  </a:lnTo>
                  <a:lnTo>
                    <a:pt x="311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299"/>
            <p:cNvSpPr>
              <a:spLocks noEditPoints="1"/>
            </p:cNvSpPr>
            <p:nvPr/>
          </p:nvSpPr>
          <p:spPr bwMode="auto">
            <a:xfrm>
              <a:off x="7490430" y="2266540"/>
              <a:ext cx="249922" cy="250121"/>
            </a:xfrm>
            <a:custGeom>
              <a:avLst/>
              <a:gdLst>
                <a:gd name="T0" fmla="*/ 462 w 770"/>
                <a:gd name="T1" fmla="*/ 7 h 770"/>
                <a:gd name="T2" fmla="*/ 552 w 770"/>
                <a:gd name="T3" fmla="*/ 38 h 770"/>
                <a:gd name="T4" fmla="*/ 630 w 770"/>
                <a:gd name="T5" fmla="*/ 88 h 770"/>
                <a:gd name="T6" fmla="*/ 557 w 770"/>
                <a:gd name="T7" fmla="*/ 176 h 770"/>
                <a:gd name="T8" fmla="*/ 503 w 770"/>
                <a:gd name="T9" fmla="*/ 140 h 770"/>
                <a:gd name="T10" fmla="*/ 440 w 770"/>
                <a:gd name="T11" fmla="*/ 119 h 770"/>
                <a:gd name="T12" fmla="*/ 386 w 770"/>
                <a:gd name="T13" fmla="*/ 0 h 770"/>
                <a:gd name="T14" fmla="*/ 658 w 770"/>
                <a:gd name="T15" fmla="*/ 113 h 770"/>
                <a:gd name="T16" fmla="*/ 714 w 770"/>
                <a:gd name="T17" fmla="*/ 185 h 770"/>
                <a:gd name="T18" fmla="*/ 753 w 770"/>
                <a:gd name="T19" fmla="*/ 271 h 770"/>
                <a:gd name="T20" fmla="*/ 770 w 770"/>
                <a:gd name="T21" fmla="*/ 365 h 770"/>
                <a:gd name="T22" fmla="*/ 654 w 770"/>
                <a:gd name="T23" fmla="*/ 344 h 770"/>
                <a:gd name="T24" fmla="*/ 635 w 770"/>
                <a:gd name="T25" fmla="*/ 279 h 770"/>
                <a:gd name="T26" fmla="*/ 594 w 770"/>
                <a:gd name="T27" fmla="*/ 213 h 770"/>
                <a:gd name="T28" fmla="*/ 768 w 770"/>
                <a:gd name="T29" fmla="*/ 424 h 770"/>
                <a:gd name="T30" fmla="*/ 747 w 770"/>
                <a:gd name="T31" fmla="*/ 517 h 770"/>
                <a:gd name="T32" fmla="*/ 704 w 770"/>
                <a:gd name="T33" fmla="*/ 600 h 770"/>
                <a:gd name="T34" fmla="*/ 577 w 770"/>
                <a:gd name="T35" fmla="*/ 577 h 770"/>
                <a:gd name="T36" fmla="*/ 618 w 770"/>
                <a:gd name="T37" fmla="*/ 525 h 770"/>
                <a:gd name="T38" fmla="*/ 644 w 770"/>
                <a:gd name="T39" fmla="*/ 466 h 770"/>
                <a:gd name="T40" fmla="*/ 656 w 770"/>
                <a:gd name="T41" fmla="*/ 399 h 770"/>
                <a:gd name="T42" fmla="*/ 617 w 770"/>
                <a:gd name="T43" fmla="*/ 617 h 770"/>
                <a:gd name="T44" fmla="*/ 615 w 770"/>
                <a:gd name="T45" fmla="*/ 694 h 770"/>
                <a:gd name="T46" fmla="*/ 535 w 770"/>
                <a:gd name="T47" fmla="*/ 739 h 770"/>
                <a:gd name="T48" fmla="*/ 444 w 770"/>
                <a:gd name="T49" fmla="*/ 765 h 770"/>
                <a:gd name="T50" fmla="*/ 399 w 770"/>
                <a:gd name="T51" fmla="*/ 657 h 770"/>
                <a:gd name="T52" fmla="*/ 466 w 770"/>
                <a:gd name="T53" fmla="*/ 644 h 770"/>
                <a:gd name="T54" fmla="*/ 526 w 770"/>
                <a:gd name="T55" fmla="*/ 617 h 770"/>
                <a:gd name="T56" fmla="*/ 577 w 770"/>
                <a:gd name="T57" fmla="*/ 577 h 770"/>
                <a:gd name="T58" fmla="*/ 326 w 770"/>
                <a:gd name="T59" fmla="*/ 765 h 770"/>
                <a:gd name="T60" fmla="*/ 235 w 770"/>
                <a:gd name="T61" fmla="*/ 739 h 770"/>
                <a:gd name="T62" fmla="*/ 154 w 770"/>
                <a:gd name="T63" fmla="*/ 694 h 770"/>
                <a:gd name="T64" fmla="*/ 212 w 770"/>
                <a:gd name="T65" fmla="*/ 595 h 770"/>
                <a:gd name="T66" fmla="*/ 279 w 770"/>
                <a:gd name="T67" fmla="*/ 636 h 770"/>
                <a:gd name="T68" fmla="*/ 343 w 770"/>
                <a:gd name="T69" fmla="*/ 653 h 770"/>
                <a:gd name="T70" fmla="*/ 193 w 770"/>
                <a:gd name="T71" fmla="*/ 577 h 770"/>
                <a:gd name="T72" fmla="*/ 100 w 770"/>
                <a:gd name="T73" fmla="*/ 644 h 770"/>
                <a:gd name="T74" fmla="*/ 47 w 770"/>
                <a:gd name="T75" fmla="*/ 569 h 770"/>
                <a:gd name="T76" fmla="*/ 12 w 770"/>
                <a:gd name="T77" fmla="*/ 481 h 770"/>
                <a:gd name="T78" fmla="*/ 0 w 770"/>
                <a:gd name="T79" fmla="*/ 385 h 770"/>
                <a:gd name="T80" fmla="*/ 118 w 770"/>
                <a:gd name="T81" fmla="*/ 440 h 770"/>
                <a:gd name="T82" fmla="*/ 141 w 770"/>
                <a:gd name="T83" fmla="*/ 503 h 770"/>
                <a:gd name="T84" fmla="*/ 175 w 770"/>
                <a:gd name="T85" fmla="*/ 558 h 770"/>
                <a:gd name="T86" fmla="*/ 1 w 770"/>
                <a:gd name="T87" fmla="*/ 365 h 770"/>
                <a:gd name="T88" fmla="*/ 17 w 770"/>
                <a:gd name="T89" fmla="*/ 271 h 770"/>
                <a:gd name="T90" fmla="*/ 57 w 770"/>
                <a:gd name="T91" fmla="*/ 185 h 770"/>
                <a:gd name="T92" fmla="*/ 114 w 770"/>
                <a:gd name="T93" fmla="*/ 113 h 770"/>
                <a:gd name="T94" fmla="*/ 159 w 770"/>
                <a:gd name="T95" fmla="*/ 232 h 770"/>
                <a:gd name="T96" fmla="*/ 130 w 770"/>
                <a:gd name="T97" fmla="*/ 292 h 770"/>
                <a:gd name="T98" fmla="*/ 115 w 770"/>
                <a:gd name="T99" fmla="*/ 357 h 770"/>
                <a:gd name="T100" fmla="*/ 193 w 770"/>
                <a:gd name="T101" fmla="*/ 193 h 770"/>
                <a:gd name="T102" fmla="*/ 141 w 770"/>
                <a:gd name="T103" fmla="*/ 88 h 770"/>
                <a:gd name="T104" fmla="*/ 219 w 770"/>
                <a:gd name="T105" fmla="*/ 38 h 770"/>
                <a:gd name="T106" fmla="*/ 308 w 770"/>
                <a:gd name="T107" fmla="*/ 7 h 770"/>
                <a:gd name="T108" fmla="*/ 386 w 770"/>
                <a:gd name="T109" fmla="*/ 114 h 770"/>
                <a:gd name="T110" fmla="*/ 318 w 770"/>
                <a:gd name="T111" fmla="*/ 122 h 770"/>
                <a:gd name="T112" fmla="*/ 256 w 770"/>
                <a:gd name="T113" fmla="*/ 146 h 770"/>
                <a:gd name="T114" fmla="*/ 203 w 770"/>
                <a:gd name="T115" fmla="*/ 18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0" h="770">
                  <a:moveTo>
                    <a:pt x="386" y="0"/>
                  </a:moveTo>
                  <a:lnTo>
                    <a:pt x="405" y="0"/>
                  </a:lnTo>
                  <a:lnTo>
                    <a:pt x="424" y="2"/>
                  </a:lnTo>
                  <a:lnTo>
                    <a:pt x="444" y="5"/>
                  </a:lnTo>
                  <a:lnTo>
                    <a:pt x="462" y="7"/>
                  </a:lnTo>
                  <a:lnTo>
                    <a:pt x="481" y="12"/>
                  </a:lnTo>
                  <a:lnTo>
                    <a:pt x="499" y="17"/>
                  </a:lnTo>
                  <a:lnTo>
                    <a:pt x="518" y="23"/>
                  </a:lnTo>
                  <a:lnTo>
                    <a:pt x="535" y="31"/>
                  </a:lnTo>
                  <a:lnTo>
                    <a:pt x="552" y="38"/>
                  </a:lnTo>
                  <a:lnTo>
                    <a:pt x="568" y="47"/>
                  </a:lnTo>
                  <a:lnTo>
                    <a:pt x="585" y="56"/>
                  </a:lnTo>
                  <a:lnTo>
                    <a:pt x="601" y="66"/>
                  </a:lnTo>
                  <a:lnTo>
                    <a:pt x="615" y="77"/>
                  </a:lnTo>
                  <a:lnTo>
                    <a:pt x="630" y="88"/>
                  </a:lnTo>
                  <a:lnTo>
                    <a:pt x="644" y="100"/>
                  </a:lnTo>
                  <a:lnTo>
                    <a:pt x="658" y="113"/>
                  </a:lnTo>
                  <a:lnTo>
                    <a:pt x="577" y="193"/>
                  </a:lnTo>
                  <a:lnTo>
                    <a:pt x="567" y="184"/>
                  </a:lnTo>
                  <a:lnTo>
                    <a:pt x="557" y="176"/>
                  </a:lnTo>
                  <a:lnTo>
                    <a:pt x="547" y="167"/>
                  </a:lnTo>
                  <a:lnTo>
                    <a:pt x="538" y="160"/>
                  </a:lnTo>
                  <a:lnTo>
                    <a:pt x="526" y="152"/>
                  </a:lnTo>
                  <a:lnTo>
                    <a:pt x="514" y="146"/>
                  </a:lnTo>
                  <a:lnTo>
                    <a:pt x="503" y="140"/>
                  </a:lnTo>
                  <a:lnTo>
                    <a:pt x="491" y="135"/>
                  </a:lnTo>
                  <a:lnTo>
                    <a:pt x="478" y="130"/>
                  </a:lnTo>
                  <a:lnTo>
                    <a:pt x="466" y="126"/>
                  </a:lnTo>
                  <a:lnTo>
                    <a:pt x="454" y="122"/>
                  </a:lnTo>
                  <a:lnTo>
                    <a:pt x="440" y="119"/>
                  </a:lnTo>
                  <a:lnTo>
                    <a:pt x="426" y="116"/>
                  </a:lnTo>
                  <a:lnTo>
                    <a:pt x="413" y="115"/>
                  </a:lnTo>
                  <a:lnTo>
                    <a:pt x="399" y="114"/>
                  </a:lnTo>
                  <a:lnTo>
                    <a:pt x="386" y="114"/>
                  </a:lnTo>
                  <a:lnTo>
                    <a:pt x="386" y="0"/>
                  </a:lnTo>
                  <a:close/>
                  <a:moveTo>
                    <a:pt x="577" y="193"/>
                  </a:moveTo>
                  <a:lnTo>
                    <a:pt x="577" y="193"/>
                  </a:lnTo>
                  <a:lnTo>
                    <a:pt x="617" y="153"/>
                  </a:lnTo>
                  <a:lnTo>
                    <a:pt x="577" y="193"/>
                  </a:lnTo>
                  <a:close/>
                  <a:moveTo>
                    <a:pt x="658" y="113"/>
                  </a:moveTo>
                  <a:lnTo>
                    <a:pt x="670" y="126"/>
                  </a:lnTo>
                  <a:lnTo>
                    <a:pt x="682" y="140"/>
                  </a:lnTo>
                  <a:lnTo>
                    <a:pt x="693" y="155"/>
                  </a:lnTo>
                  <a:lnTo>
                    <a:pt x="704" y="169"/>
                  </a:lnTo>
                  <a:lnTo>
                    <a:pt x="714" y="185"/>
                  </a:lnTo>
                  <a:lnTo>
                    <a:pt x="723" y="202"/>
                  </a:lnTo>
                  <a:lnTo>
                    <a:pt x="732" y="218"/>
                  </a:lnTo>
                  <a:lnTo>
                    <a:pt x="740" y="235"/>
                  </a:lnTo>
                  <a:lnTo>
                    <a:pt x="747" y="252"/>
                  </a:lnTo>
                  <a:lnTo>
                    <a:pt x="753" y="271"/>
                  </a:lnTo>
                  <a:lnTo>
                    <a:pt x="758" y="289"/>
                  </a:lnTo>
                  <a:lnTo>
                    <a:pt x="763" y="308"/>
                  </a:lnTo>
                  <a:lnTo>
                    <a:pt x="765" y="326"/>
                  </a:lnTo>
                  <a:lnTo>
                    <a:pt x="768" y="345"/>
                  </a:lnTo>
                  <a:lnTo>
                    <a:pt x="770" y="365"/>
                  </a:lnTo>
                  <a:lnTo>
                    <a:pt x="770" y="385"/>
                  </a:lnTo>
                  <a:lnTo>
                    <a:pt x="656" y="385"/>
                  </a:lnTo>
                  <a:lnTo>
                    <a:pt x="656" y="371"/>
                  </a:lnTo>
                  <a:lnTo>
                    <a:pt x="655" y="357"/>
                  </a:lnTo>
                  <a:lnTo>
                    <a:pt x="654" y="344"/>
                  </a:lnTo>
                  <a:lnTo>
                    <a:pt x="651" y="330"/>
                  </a:lnTo>
                  <a:lnTo>
                    <a:pt x="648" y="317"/>
                  </a:lnTo>
                  <a:lnTo>
                    <a:pt x="644" y="304"/>
                  </a:lnTo>
                  <a:lnTo>
                    <a:pt x="640" y="292"/>
                  </a:lnTo>
                  <a:lnTo>
                    <a:pt x="635" y="279"/>
                  </a:lnTo>
                  <a:lnTo>
                    <a:pt x="630" y="267"/>
                  </a:lnTo>
                  <a:lnTo>
                    <a:pt x="624" y="256"/>
                  </a:lnTo>
                  <a:lnTo>
                    <a:pt x="617" y="244"/>
                  </a:lnTo>
                  <a:lnTo>
                    <a:pt x="611" y="234"/>
                  </a:lnTo>
                  <a:lnTo>
                    <a:pt x="594" y="213"/>
                  </a:lnTo>
                  <a:lnTo>
                    <a:pt x="577" y="193"/>
                  </a:lnTo>
                  <a:lnTo>
                    <a:pt x="658" y="113"/>
                  </a:lnTo>
                  <a:close/>
                  <a:moveTo>
                    <a:pt x="770" y="385"/>
                  </a:moveTo>
                  <a:lnTo>
                    <a:pt x="770" y="404"/>
                  </a:lnTo>
                  <a:lnTo>
                    <a:pt x="768" y="424"/>
                  </a:lnTo>
                  <a:lnTo>
                    <a:pt x="765" y="444"/>
                  </a:lnTo>
                  <a:lnTo>
                    <a:pt x="763" y="462"/>
                  </a:lnTo>
                  <a:lnTo>
                    <a:pt x="758" y="481"/>
                  </a:lnTo>
                  <a:lnTo>
                    <a:pt x="753" y="500"/>
                  </a:lnTo>
                  <a:lnTo>
                    <a:pt x="747" y="517"/>
                  </a:lnTo>
                  <a:lnTo>
                    <a:pt x="739" y="534"/>
                  </a:lnTo>
                  <a:lnTo>
                    <a:pt x="732" y="551"/>
                  </a:lnTo>
                  <a:lnTo>
                    <a:pt x="723" y="569"/>
                  </a:lnTo>
                  <a:lnTo>
                    <a:pt x="714" y="585"/>
                  </a:lnTo>
                  <a:lnTo>
                    <a:pt x="704" y="600"/>
                  </a:lnTo>
                  <a:lnTo>
                    <a:pt x="693" y="616"/>
                  </a:lnTo>
                  <a:lnTo>
                    <a:pt x="682" y="629"/>
                  </a:lnTo>
                  <a:lnTo>
                    <a:pt x="670" y="644"/>
                  </a:lnTo>
                  <a:lnTo>
                    <a:pt x="658" y="657"/>
                  </a:lnTo>
                  <a:lnTo>
                    <a:pt x="577" y="577"/>
                  </a:lnTo>
                  <a:lnTo>
                    <a:pt x="586" y="568"/>
                  </a:lnTo>
                  <a:lnTo>
                    <a:pt x="594" y="558"/>
                  </a:lnTo>
                  <a:lnTo>
                    <a:pt x="603" y="548"/>
                  </a:lnTo>
                  <a:lnTo>
                    <a:pt x="611" y="537"/>
                  </a:lnTo>
                  <a:lnTo>
                    <a:pt x="618" y="525"/>
                  </a:lnTo>
                  <a:lnTo>
                    <a:pt x="624" y="514"/>
                  </a:lnTo>
                  <a:lnTo>
                    <a:pt x="630" y="503"/>
                  </a:lnTo>
                  <a:lnTo>
                    <a:pt x="635" y="491"/>
                  </a:lnTo>
                  <a:lnTo>
                    <a:pt x="640" y="479"/>
                  </a:lnTo>
                  <a:lnTo>
                    <a:pt x="644" y="466"/>
                  </a:lnTo>
                  <a:lnTo>
                    <a:pt x="648" y="453"/>
                  </a:lnTo>
                  <a:lnTo>
                    <a:pt x="651" y="440"/>
                  </a:lnTo>
                  <a:lnTo>
                    <a:pt x="654" y="427"/>
                  </a:lnTo>
                  <a:lnTo>
                    <a:pt x="655" y="413"/>
                  </a:lnTo>
                  <a:lnTo>
                    <a:pt x="656" y="399"/>
                  </a:lnTo>
                  <a:lnTo>
                    <a:pt x="656" y="385"/>
                  </a:lnTo>
                  <a:lnTo>
                    <a:pt x="770" y="385"/>
                  </a:lnTo>
                  <a:close/>
                  <a:moveTo>
                    <a:pt x="577" y="577"/>
                  </a:moveTo>
                  <a:lnTo>
                    <a:pt x="577" y="577"/>
                  </a:lnTo>
                  <a:lnTo>
                    <a:pt x="617" y="617"/>
                  </a:lnTo>
                  <a:lnTo>
                    <a:pt x="577" y="577"/>
                  </a:lnTo>
                  <a:close/>
                  <a:moveTo>
                    <a:pt x="658" y="657"/>
                  </a:moveTo>
                  <a:lnTo>
                    <a:pt x="644" y="670"/>
                  </a:lnTo>
                  <a:lnTo>
                    <a:pt x="630" y="681"/>
                  </a:lnTo>
                  <a:lnTo>
                    <a:pt x="615" y="694"/>
                  </a:lnTo>
                  <a:lnTo>
                    <a:pt x="601" y="704"/>
                  </a:lnTo>
                  <a:lnTo>
                    <a:pt x="585" y="713"/>
                  </a:lnTo>
                  <a:lnTo>
                    <a:pt x="568" y="723"/>
                  </a:lnTo>
                  <a:lnTo>
                    <a:pt x="552" y="732"/>
                  </a:lnTo>
                  <a:lnTo>
                    <a:pt x="535" y="739"/>
                  </a:lnTo>
                  <a:lnTo>
                    <a:pt x="518" y="747"/>
                  </a:lnTo>
                  <a:lnTo>
                    <a:pt x="499" y="753"/>
                  </a:lnTo>
                  <a:lnTo>
                    <a:pt x="481" y="758"/>
                  </a:lnTo>
                  <a:lnTo>
                    <a:pt x="462" y="762"/>
                  </a:lnTo>
                  <a:lnTo>
                    <a:pt x="444" y="765"/>
                  </a:lnTo>
                  <a:lnTo>
                    <a:pt x="424" y="768"/>
                  </a:lnTo>
                  <a:lnTo>
                    <a:pt x="405" y="769"/>
                  </a:lnTo>
                  <a:lnTo>
                    <a:pt x="386" y="770"/>
                  </a:lnTo>
                  <a:lnTo>
                    <a:pt x="386" y="657"/>
                  </a:lnTo>
                  <a:lnTo>
                    <a:pt x="399" y="657"/>
                  </a:lnTo>
                  <a:lnTo>
                    <a:pt x="413" y="655"/>
                  </a:lnTo>
                  <a:lnTo>
                    <a:pt x="426" y="653"/>
                  </a:lnTo>
                  <a:lnTo>
                    <a:pt x="440" y="650"/>
                  </a:lnTo>
                  <a:lnTo>
                    <a:pt x="454" y="648"/>
                  </a:lnTo>
                  <a:lnTo>
                    <a:pt x="466" y="644"/>
                  </a:lnTo>
                  <a:lnTo>
                    <a:pt x="478" y="640"/>
                  </a:lnTo>
                  <a:lnTo>
                    <a:pt x="491" y="636"/>
                  </a:lnTo>
                  <a:lnTo>
                    <a:pt x="503" y="629"/>
                  </a:lnTo>
                  <a:lnTo>
                    <a:pt x="514" y="624"/>
                  </a:lnTo>
                  <a:lnTo>
                    <a:pt x="526" y="617"/>
                  </a:lnTo>
                  <a:lnTo>
                    <a:pt x="538" y="611"/>
                  </a:lnTo>
                  <a:lnTo>
                    <a:pt x="547" y="602"/>
                  </a:lnTo>
                  <a:lnTo>
                    <a:pt x="557" y="595"/>
                  </a:lnTo>
                  <a:lnTo>
                    <a:pt x="567" y="586"/>
                  </a:lnTo>
                  <a:lnTo>
                    <a:pt x="577" y="577"/>
                  </a:lnTo>
                  <a:lnTo>
                    <a:pt x="658" y="657"/>
                  </a:lnTo>
                  <a:close/>
                  <a:moveTo>
                    <a:pt x="386" y="770"/>
                  </a:moveTo>
                  <a:lnTo>
                    <a:pt x="366" y="769"/>
                  </a:lnTo>
                  <a:lnTo>
                    <a:pt x="346" y="768"/>
                  </a:lnTo>
                  <a:lnTo>
                    <a:pt x="326" y="765"/>
                  </a:lnTo>
                  <a:lnTo>
                    <a:pt x="308" y="762"/>
                  </a:lnTo>
                  <a:lnTo>
                    <a:pt x="289" y="758"/>
                  </a:lnTo>
                  <a:lnTo>
                    <a:pt x="271" y="753"/>
                  </a:lnTo>
                  <a:lnTo>
                    <a:pt x="253" y="747"/>
                  </a:lnTo>
                  <a:lnTo>
                    <a:pt x="235" y="739"/>
                  </a:lnTo>
                  <a:lnTo>
                    <a:pt x="219" y="732"/>
                  </a:lnTo>
                  <a:lnTo>
                    <a:pt x="201" y="723"/>
                  </a:lnTo>
                  <a:lnTo>
                    <a:pt x="185" y="715"/>
                  </a:lnTo>
                  <a:lnTo>
                    <a:pt x="170" y="704"/>
                  </a:lnTo>
                  <a:lnTo>
                    <a:pt x="154" y="694"/>
                  </a:lnTo>
                  <a:lnTo>
                    <a:pt x="141" y="683"/>
                  </a:lnTo>
                  <a:lnTo>
                    <a:pt x="126" y="670"/>
                  </a:lnTo>
                  <a:lnTo>
                    <a:pt x="114" y="657"/>
                  </a:lnTo>
                  <a:lnTo>
                    <a:pt x="193" y="577"/>
                  </a:lnTo>
                  <a:lnTo>
                    <a:pt x="212" y="595"/>
                  </a:lnTo>
                  <a:lnTo>
                    <a:pt x="233" y="610"/>
                  </a:lnTo>
                  <a:lnTo>
                    <a:pt x="245" y="617"/>
                  </a:lnTo>
                  <a:lnTo>
                    <a:pt x="256" y="623"/>
                  </a:lnTo>
                  <a:lnTo>
                    <a:pt x="267" y="629"/>
                  </a:lnTo>
                  <a:lnTo>
                    <a:pt x="279" y="636"/>
                  </a:lnTo>
                  <a:lnTo>
                    <a:pt x="292" y="640"/>
                  </a:lnTo>
                  <a:lnTo>
                    <a:pt x="304" y="644"/>
                  </a:lnTo>
                  <a:lnTo>
                    <a:pt x="318" y="648"/>
                  </a:lnTo>
                  <a:lnTo>
                    <a:pt x="330" y="650"/>
                  </a:lnTo>
                  <a:lnTo>
                    <a:pt x="343" y="653"/>
                  </a:lnTo>
                  <a:lnTo>
                    <a:pt x="357" y="655"/>
                  </a:lnTo>
                  <a:lnTo>
                    <a:pt x="371" y="657"/>
                  </a:lnTo>
                  <a:lnTo>
                    <a:pt x="386" y="657"/>
                  </a:lnTo>
                  <a:lnTo>
                    <a:pt x="386" y="770"/>
                  </a:lnTo>
                  <a:close/>
                  <a:moveTo>
                    <a:pt x="193" y="577"/>
                  </a:moveTo>
                  <a:lnTo>
                    <a:pt x="193" y="577"/>
                  </a:lnTo>
                  <a:lnTo>
                    <a:pt x="153" y="617"/>
                  </a:lnTo>
                  <a:lnTo>
                    <a:pt x="193" y="577"/>
                  </a:lnTo>
                  <a:close/>
                  <a:moveTo>
                    <a:pt x="114" y="657"/>
                  </a:moveTo>
                  <a:lnTo>
                    <a:pt x="100" y="644"/>
                  </a:lnTo>
                  <a:lnTo>
                    <a:pt x="89" y="629"/>
                  </a:lnTo>
                  <a:lnTo>
                    <a:pt x="76" y="616"/>
                  </a:lnTo>
                  <a:lnTo>
                    <a:pt x="67" y="600"/>
                  </a:lnTo>
                  <a:lnTo>
                    <a:pt x="57" y="585"/>
                  </a:lnTo>
                  <a:lnTo>
                    <a:pt x="47" y="569"/>
                  </a:lnTo>
                  <a:lnTo>
                    <a:pt x="38" y="551"/>
                  </a:lnTo>
                  <a:lnTo>
                    <a:pt x="31" y="534"/>
                  </a:lnTo>
                  <a:lnTo>
                    <a:pt x="23" y="517"/>
                  </a:lnTo>
                  <a:lnTo>
                    <a:pt x="17" y="500"/>
                  </a:lnTo>
                  <a:lnTo>
                    <a:pt x="12" y="481"/>
                  </a:lnTo>
                  <a:lnTo>
                    <a:pt x="8" y="462"/>
                  </a:lnTo>
                  <a:lnTo>
                    <a:pt x="5" y="444"/>
                  </a:lnTo>
                  <a:lnTo>
                    <a:pt x="2" y="424"/>
                  </a:lnTo>
                  <a:lnTo>
                    <a:pt x="1" y="404"/>
                  </a:lnTo>
                  <a:lnTo>
                    <a:pt x="0" y="385"/>
                  </a:lnTo>
                  <a:lnTo>
                    <a:pt x="114" y="385"/>
                  </a:lnTo>
                  <a:lnTo>
                    <a:pt x="114" y="399"/>
                  </a:lnTo>
                  <a:lnTo>
                    <a:pt x="115" y="413"/>
                  </a:lnTo>
                  <a:lnTo>
                    <a:pt x="117" y="427"/>
                  </a:lnTo>
                  <a:lnTo>
                    <a:pt x="118" y="440"/>
                  </a:lnTo>
                  <a:lnTo>
                    <a:pt x="122" y="453"/>
                  </a:lnTo>
                  <a:lnTo>
                    <a:pt x="126" y="466"/>
                  </a:lnTo>
                  <a:lnTo>
                    <a:pt x="130" y="479"/>
                  </a:lnTo>
                  <a:lnTo>
                    <a:pt x="135" y="491"/>
                  </a:lnTo>
                  <a:lnTo>
                    <a:pt x="141" y="503"/>
                  </a:lnTo>
                  <a:lnTo>
                    <a:pt x="146" y="514"/>
                  </a:lnTo>
                  <a:lnTo>
                    <a:pt x="153" y="525"/>
                  </a:lnTo>
                  <a:lnTo>
                    <a:pt x="159" y="537"/>
                  </a:lnTo>
                  <a:lnTo>
                    <a:pt x="168" y="548"/>
                  </a:lnTo>
                  <a:lnTo>
                    <a:pt x="175" y="558"/>
                  </a:lnTo>
                  <a:lnTo>
                    <a:pt x="184" y="568"/>
                  </a:lnTo>
                  <a:lnTo>
                    <a:pt x="193" y="577"/>
                  </a:lnTo>
                  <a:lnTo>
                    <a:pt x="114" y="657"/>
                  </a:lnTo>
                  <a:close/>
                  <a:moveTo>
                    <a:pt x="0" y="385"/>
                  </a:moveTo>
                  <a:lnTo>
                    <a:pt x="1" y="365"/>
                  </a:lnTo>
                  <a:lnTo>
                    <a:pt x="2" y="346"/>
                  </a:lnTo>
                  <a:lnTo>
                    <a:pt x="5" y="326"/>
                  </a:lnTo>
                  <a:lnTo>
                    <a:pt x="8" y="308"/>
                  </a:lnTo>
                  <a:lnTo>
                    <a:pt x="12" y="289"/>
                  </a:lnTo>
                  <a:lnTo>
                    <a:pt x="17" y="271"/>
                  </a:lnTo>
                  <a:lnTo>
                    <a:pt x="23" y="252"/>
                  </a:lnTo>
                  <a:lnTo>
                    <a:pt x="31" y="235"/>
                  </a:lnTo>
                  <a:lnTo>
                    <a:pt x="38" y="218"/>
                  </a:lnTo>
                  <a:lnTo>
                    <a:pt x="47" y="202"/>
                  </a:lnTo>
                  <a:lnTo>
                    <a:pt x="57" y="185"/>
                  </a:lnTo>
                  <a:lnTo>
                    <a:pt x="67" y="169"/>
                  </a:lnTo>
                  <a:lnTo>
                    <a:pt x="76" y="155"/>
                  </a:lnTo>
                  <a:lnTo>
                    <a:pt x="89" y="140"/>
                  </a:lnTo>
                  <a:lnTo>
                    <a:pt x="100" y="126"/>
                  </a:lnTo>
                  <a:lnTo>
                    <a:pt x="114" y="113"/>
                  </a:lnTo>
                  <a:lnTo>
                    <a:pt x="193" y="193"/>
                  </a:lnTo>
                  <a:lnTo>
                    <a:pt x="184" y="203"/>
                  </a:lnTo>
                  <a:lnTo>
                    <a:pt x="175" y="213"/>
                  </a:lnTo>
                  <a:lnTo>
                    <a:pt x="168" y="223"/>
                  </a:lnTo>
                  <a:lnTo>
                    <a:pt x="159" y="232"/>
                  </a:lnTo>
                  <a:lnTo>
                    <a:pt x="153" y="244"/>
                  </a:lnTo>
                  <a:lnTo>
                    <a:pt x="146" y="256"/>
                  </a:lnTo>
                  <a:lnTo>
                    <a:pt x="141" y="267"/>
                  </a:lnTo>
                  <a:lnTo>
                    <a:pt x="135" y="279"/>
                  </a:lnTo>
                  <a:lnTo>
                    <a:pt x="130" y="292"/>
                  </a:lnTo>
                  <a:lnTo>
                    <a:pt x="126" y="304"/>
                  </a:lnTo>
                  <a:lnTo>
                    <a:pt x="122" y="317"/>
                  </a:lnTo>
                  <a:lnTo>
                    <a:pt x="118" y="330"/>
                  </a:lnTo>
                  <a:lnTo>
                    <a:pt x="117" y="344"/>
                  </a:lnTo>
                  <a:lnTo>
                    <a:pt x="115" y="357"/>
                  </a:lnTo>
                  <a:lnTo>
                    <a:pt x="114" y="371"/>
                  </a:lnTo>
                  <a:lnTo>
                    <a:pt x="114" y="385"/>
                  </a:lnTo>
                  <a:lnTo>
                    <a:pt x="0" y="385"/>
                  </a:lnTo>
                  <a:close/>
                  <a:moveTo>
                    <a:pt x="193" y="193"/>
                  </a:moveTo>
                  <a:lnTo>
                    <a:pt x="193" y="193"/>
                  </a:lnTo>
                  <a:lnTo>
                    <a:pt x="153" y="153"/>
                  </a:lnTo>
                  <a:lnTo>
                    <a:pt x="193" y="193"/>
                  </a:lnTo>
                  <a:close/>
                  <a:moveTo>
                    <a:pt x="114" y="113"/>
                  </a:moveTo>
                  <a:lnTo>
                    <a:pt x="126" y="100"/>
                  </a:lnTo>
                  <a:lnTo>
                    <a:pt x="141" y="88"/>
                  </a:lnTo>
                  <a:lnTo>
                    <a:pt x="154" y="77"/>
                  </a:lnTo>
                  <a:lnTo>
                    <a:pt x="170" y="66"/>
                  </a:lnTo>
                  <a:lnTo>
                    <a:pt x="185" y="56"/>
                  </a:lnTo>
                  <a:lnTo>
                    <a:pt x="201" y="47"/>
                  </a:lnTo>
                  <a:lnTo>
                    <a:pt x="219" y="38"/>
                  </a:lnTo>
                  <a:lnTo>
                    <a:pt x="236" y="31"/>
                  </a:lnTo>
                  <a:lnTo>
                    <a:pt x="253" y="23"/>
                  </a:lnTo>
                  <a:lnTo>
                    <a:pt x="271" y="17"/>
                  </a:lnTo>
                  <a:lnTo>
                    <a:pt x="289" y="12"/>
                  </a:lnTo>
                  <a:lnTo>
                    <a:pt x="308" y="7"/>
                  </a:lnTo>
                  <a:lnTo>
                    <a:pt x="326" y="5"/>
                  </a:lnTo>
                  <a:lnTo>
                    <a:pt x="346" y="2"/>
                  </a:lnTo>
                  <a:lnTo>
                    <a:pt x="366" y="0"/>
                  </a:lnTo>
                  <a:lnTo>
                    <a:pt x="386" y="0"/>
                  </a:lnTo>
                  <a:lnTo>
                    <a:pt x="386" y="114"/>
                  </a:lnTo>
                  <a:lnTo>
                    <a:pt x="371" y="114"/>
                  </a:lnTo>
                  <a:lnTo>
                    <a:pt x="357" y="115"/>
                  </a:lnTo>
                  <a:lnTo>
                    <a:pt x="343" y="116"/>
                  </a:lnTo>
                  <a:lnTo>
                    <a:pt x="330" y="119"/>
                  </a:lnTo>
                  <a:lnTo>
                    <a:pt x="318" y="122"/>
                  </a:lnTo>
                  <a:lnTo>
                    <a:pt x="304" y="126"/>
                  </a:lnTo>
                  <a:lnTo>
                    <a:pt x="292" y="130"/>
                  </a:lnTo>
                  <a:lnTo>
                    <a:pt x="279" y="135"/>
                  </a:lnTo>
                  <a:lnTo>
                    <a:pt x="267" y="140"/>
                  </a:lnTo>
                  <a:lnTo>
                    <a:pt x="256" y="146"/>
                  </a:lnTo>
                  <a:lnTo>
                    <a:pt x="245" y="152"/>
                  </a:lnTo>
                  <a:lnTo>
                    <a:pt x="233" y="160"/>
                  </a:lnTo>
                  <a:lnTo>
                    <a:pt x="222" y="167"/>
                  </a:lnTo>
                  <a:lnTo>
                    <a:pt x="212" y="176"/>
                  </a:lnTo>
                  <a:lnTo>
                    <a:pt x="203" y="184"/>
                  </a:lnTo>
                  <a:lnTo>
                    <a:pt x="193" y="193"/>
                  </a:lnTo>
                  <a:lnTo>
                    <a:pt x="114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300"/>
            <p:cNvSpPr>
              <a:spLocks noEditPoints="1"/>
            </p:cNvSpPr>
            <p:nvPr/>
          </p:nvSpPr>
          <p:spPr bwMode="auto">
            <a:xfrm>
              <a:off x="7384944" y="2363990"/>
              <a:ext cx="254790" cy="254994"/>
            </a:xfrm>
            <a:custGeom>
              <a:avLst/>
              <a:gdLst>
                <a:gd name="T0" fmla="*/ 18 w 786"/>
                <a:gd name="T1" fmla="*/ 648 h 787"/>
                <a:gd name="T2" fmla="*/ 10 w 786"/>
                <a:gd name="T3" fmla="*/ 663 h 787"/>
                <a:gd name="T4" fmla="*/ 3 w 786"/>
                <a:gd name="T5" fmla="*/ 678 h 787"/>
                <a:gd name="T6" fmla="*/ 0 w 786"/>
                <a:gd name="T7" fmla="*/ 694 h 787"/>
                <a:gd name="T8" fmla="*/ 0 w 786"/>
                <a:gd name="T9" fmla="*/ 710 h 787"/>
                <a:gd name="T10" fmla="*/ 3 w 786"/>
                <a:gd name="T11" fmla="*/ 726 h 787"/>
                <a:gd name="T12" fmla="*/ 10 w 786"/>
                <a:gd name="T13" fmla="*/ 742 h 787"/>
                <a:gd name="T14" fmla="*/ 18 w 786"/>
                <a:gd name="T15" fmla="*/ 756 h 787"/>
                <a:gd name="T16" fmla="*/ 31 w 786"/>
                <a:gd name="T17" fmla="*/ 768 h 787"/>
                <a:gd name="T18" fmla="*/ 45 w 786"/>
                <a:gd name="T19" fmla="*/ 778 h 787"/>
                <a:gd name="T20" fmla="*/ 60 w 786"/>
                <a:gd name="T21" fmla="*/ 784 h 787"/>
                <a:gd name="T22" fmla="*/ 76 w 786"/>
                <a:gd name="T23" fmla="*/ 787 h 787"/>
                <a:gd name="T24" fmla="*/ 92 w 786"/>
                <a:gd name="T25" fmla="*/ 787 h 787"/>
                <a:gd name="T26" fmla="*/ 108 w 786"/>
                <a:gd name="T27" fmla="*/ 784 h 787"/>
                <a:gd name="T28" fmla="*/ 125 w 786"/>
                <a:gd name="T29" fmla="*/ 778 h 787"/>
                <a:gd name="T30" fmla="*/ 138 w 786"/>
                <a:gd name="T31" fmla="*/ 768 h 787"/>
                <a:gd name="T32" fmla="*/ 24 w 786"/>
                <a:gd name="T33" fmla="*/ 642 h 787"/>
                <a:gd name="T34" fmla="*/ 640 w 786"/>
                <a:gd name="T35" fmla="*/ 26 h 787"/>
                <a:gd name="T36" fmla="*/ 144 w 786"/>
                <a:gd name="T37" fmla="*/ 762 h 787"/>
                <a:gd name="T38" fmla="*/ 761 w 786"/>
                <a:gd name="T39" fmla="*/ 146 h 787"/>
                <a:gd name="T40" fmla="*/ 772 w 786"/>
                <a:gd name="T41" fmla="*/ 133 h 787"/>
                <a:gd name="T42" fmla="*/ 780 w 786"/>
                <a:gd name="T43" fmla="*/ 118 h 787"/>
                <a:gd name="T44" fmla="*/ 785 w 786"/>
                <a:gd name="T45" fmla="*/ 102 h 787"/>
                <a:gd name="T46" fmla="*/ 786 w 786"/>
                <a:gd name="T47" fmla="*/ 86 h 787"/>
                <a:gd name="T48" fmla="*/ 785 w 786"/>
                <a:gd name="T49" fmla="*/ 69 h 787"/>
                <a:gd name="T50" fmla="*/ 780 w 786"/>
                <a:gd name="T51" fmla="*/ 53 h 787"/>
                <a:gd name="T52" fmla="*/ 772 w 786"/>
                <a:gd name="T53" fmla="*/ 39 h 787"/>
                <a:gd name="T54" fmla="*/ 761 w 786"/>
                <a:gd name="T55" fmla="*/ 26 h 787"/>
                <a:gd name="T56" fmla="*/ 748 w 786"/>
                <a:gd name="T57" fmla="*/ 15 h 787"/>
                <a:gd name="T58" fmla="*/ 733 w 786"/>
                <a:gd name="T59" fmla="*/ 8 h 787"/>
                <a:gd name="T60" fmla="*/ 717 w 786"/>
                <a:gd name="T61" fmla="*/ 3 h 787"/>
                <a:gd name="T62" fmla="*/ 701 w 786"/>
                <a:gd name="T63" fmla="*/ 0 h 787"/>
                <a:gd name="T64" fmla="*/ 685 w 786"/>
                <a:gd name="T65" fmla="*/ 3 h 787"/>
                <a:gd name="T66" fmla="*/ 668 w 786"/>
                <a:gd name="T67" fmla="*/ 8 h 787"/>
                <a:gd name="T68" fmla="*/ 654 w 786"/>
                <a:gd name="T69" fmla="*/ 15 h 787"/>
                <a:gd name="T70" fmla="*/ 640 w 786"/>
                <a:gd name="T71" fmla="*/ 2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" h="787">
                  <a:moveTo>
                    <a:pt x="24" y="642"/>
                  </a:moveTo>
                  <a:lnTo>
                    <a:pt x="18" y="648"/>
                  </a:lnTo>
                  <a:lnTo>
                    <a:pt x="13" y="656"/>
                  </a:lnTo>
                  <a:lnTo>
                    <a:pt x="10" y="663"/>
                  </a:lnTo>
                  <a:lnTo>
                    <a:pt x="6" y="670"/>
                  </a:lnTo>
                  <a:lnTo>
                    <a:pt x="3" y="678"/>
                  </a:lnTo>
                  <a:lnTo>
                    <a:pt x="1" y="686"/>
                  </a:lnTo>
                  <a:lnTo>
                    <a:pt x="0" y="694"/>
                  </a:lnTo>
                  <a:lnTo>
                    <a:pt x="0" y="703"/>
                  </a:lnTo>
                  <a:lnTo>
                    <a:pt x="0" y="710"/>
                  </a:lnTo>
                  <a:lnTo>
                    <a:pt x="1" y="719"/>
                  </a:lnTo>
                  <a:lnTo>
                    <a:pt x="3" y="726"/>
                  </a:lnTo>
                  <a:lnTo>
                    <a:pt x="6" y="735"/>
                  </a:lnTo>
                  <a:lnTo>
                    <a:pt x="10" y="742"/>
                  </a:lnTo>
                  <a:lnTo>
                    <a:pt x="13" y="750"/>
                  </a:lnTo>
                  <a:lnTo>
                    <a:pt x="18" y="756"/>
                  </a:lnTo>
                  <a:lnTo>
                    <a:pt x="24" y="762"/>
                  </a:lnTo>
                  <a:lnTo>
                    <a:pt x="31" y="768"/>
                  </a:lnTo>
                  <a:lnTo>
                    <a:pt x="38" y="773"/>
                  </a:lnTo>
                  <a:lnTo>
                    <a:pt x="45" y="778"/>
                  </a:lnTo>
                  <a:lnTo>
                    <a:pt x="53" y="780"/>
                  </a:lnTo>
                  <a:lnTo>
                    <a:pt x="60" y="784"/>
                  </a:lnTo>
                  <a:lnTo>
                    <a:pt x="68" y="785"/>
                  </a:lnTo>
                  <a:lnTo>
                    <a:pt x="76" y="787"/>
                  </a:lnTo>
                  <a:lnTo>
                    <a:pt x="85" y="787"/>
                  </a:lnTo>
                  <a:lnTo>
                    <a:pt x="92" y="787"/>
                  </a:lnTo>
                  <a:lnTo>
                    <a:pt x="101" y="785"/>
                  </a:lnTo>
                  <a:lnTo>
                    <a:pt x="108" y="784"/>
                  </a:lnTo>
                  <a:lnTo>
                    <a:pt x="116" y="780"/>
                  </a:lnTo>
                  <a:lnTo>
                    <a:pt x="125" y="778"/>
                  </a:lnTo>
                  <a:lnTo>
                    <a:pt x="131" y="773"/>
                  </a:lnTo>
                  <a:lnTo>
                    <a:pt x="138" y="768"/>
                  </a:lnTo>
                  <a:lnTo>
                    <a:pt x="144" y="762"/>
                  </a:lnTo>
                  <a:lnTo>
                    <a:pt x="24" y="642"/>
                  </a:lnTo>
                  <a:close/>
                  <a:moveTo>
                    <a:pt x="24" y="642"/>
                  </a:moveTo>
                  <a:lnTo>
                    <a:pt x="640" y="26"/>
                  </a:lnTo>
                  <a:lnTo>
                    <a:pt x="761" y="146"/>
                  </a:lnTo>
                  <a:lnTo>
                    <a:pt x="144" y="762"/>
                  </a:lnTo>
                  <a:lnTo>
                    <a:pt x="24" y="642"/>
                  </a:lnTo>
                  <a:close/>
                  <a:moveTo>
                    <a:pt x="761" y="146"/>
                  </a:moveTo>
                  <a:lnTo>
                    <a:pt x="766" y="140"/>
                  </a:lnTo>
                  <a:lnTo>
                    <a:pt x="772" y="133"/>
                  </a:lnTo>
                  <a:lnTo>
                    <a:pt x="776" y="125"/>
                  </a:lnTo>
                  <a:lnTo>
                    <a:pt x="780" y="118"/>
                  </a:lnTo>
                  <a:lnTo>
                    <a:pt x="782" y="110"/>
                  </a:lnTo>
                  <a:lnTo>
                    <a:pt x="785" y="102"/>
                  </a:lnTo>
                  <a:lnTo>
                    <a:pt x="786" y="94"/>
                  </a:lnTo>
                  <a:lnTo>
                    <a:pt x="786" y="86"/>
                  </a:lnTo>
                  <a:lnTo>
                    <a:pt x="786" y="78"/>
                  </a:lnTo>
                  <a:lnTo>
                    <a:pt x="785" y="69"/>
                  </a:lnTo>
                  <a:lnTo>
                    <a:pt x="782" y="62"/>
                  </a:lnTo>
                  <a:lnTo>
                    <a:pt x="780" y="53"/>
                  </a:lnTo>
                  <a:lnTo>
                    <a:pt x="776" y="46"/>
                  </a:lnTo>
                  <a:lnTo>
                    <a:pt x="772" y="39"/>
                  </a:lnTo>
                  <a:lnTo>
                    <a:pt x="766" y="32"/>
                  </a:lnTo>
                  <a:lnTo>
                    <a:pt x="761" y="26"/>
                  </a:lnTo>
                  <a:lnTo>
                    <a:pt x="755" y="20"/>
                  </a:lnTo>
                  <a:lnTo>
                    <a:pt x="748" y="15"/>
                  </a:lnTo>
                  <a:lnTo>
                    <a:pt x="740" y="10"/>
                  </a:lnTo>
                  <a:lnTo>
                    <a:pt x="733" y="8"/>
                  </a:lnTo>
                  <a:lnTo>
                    <a:pt x="725" y="4"/>
                  </a:lnTo>
                  <a:lnTo>
                    <a:pt x="717" y="3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7" y="4"/>
                  </a:lnTo>
                  <a:lnTo>
                    <a:pt x="668" y="8"/>
                  </a:lnTo>
                  <a:lnTo>
                    <a:pt x="661" y="10"/>
                  </a:lnTo>
                  <a:lnTo>
                    <a:pt x="654" y="15"/>
                  </a:lnTo>
                  <a:lnTo>
                    <a:pt x="647" y="20"/>
                  </a:lnTo>
                  <a:lnTo>
                    <a:pt x="640" y="26"/>
                  </a:lnTo>
                  <a:lnTo>
                    <a:pt x="76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000004" y="1894871"/>
            <a:ext cx="687600" cy="311435"/>
            <a:chOff x="3452352" y="1321501"/>
            <a:chExt cx="687600" cy="311435"/>
          </a:xfrm>
        </p:grpSpPr>
        <p:cxnSp>
          <p:nvCxnSpPr>
            <p:cNvPr id="184" name="Прямая со стрелкой 183"/>
            <p:cNvCxnSpPr/>
            <p:nvPr/>
          </p:nvCxnSpPr>
          <p:spPr>
            <a:xfrm>
              <a:off x="3452352" y="1632936"/>
              <a:ext cx="687600" cy="0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5" name="Объект 1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823954"/>
                </p:ext>
              </p:extLst>
            </p:nvPr>
          </p:nvGraphicFramePr>
          <p:xfrm>
            <a:off x="3644241" y="1321501"/>
            <a:ext cx="228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0" name="Equation" r:id="rId5" imgW="228600" imgH="304560" progId="Equation.DSMT4">
                    <p:embed/>
                  </p:oleObj>
                </mc:Choice>
                <mc:Fallback>
                  <p:oleObj name="Equation" r:id="rId5" imgW="22860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44241" y="1321501"/>
                          <a:ext cx="2286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1" name="Прямая соединительная линия 80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 cmpd="thinThick">
            <a:solidFill>
              <a:srgbClr val="82600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000004" y="3075806"/>
            <a:ext cx="687600" cy="307378"/>
            <a:chOff x="1386357" y="2303724"/>
            <a:chExt cx="687600" cy="307378"/>
          </a:xfrm>
        </p:grpSpPr>
        <p:cxnSp>
          <p:nvCxnSpPr>
            <p:cNvPr id="188" name="Прямая со стрелкой 187"/>
            <p:cNvCxnSpPr/>
            <p:nvPr/>
          </p:nvCxnSpPr>
          <p:spPr>
            <a:xfrm>
              <a:off x="1386357" y="2611102"/>
              <a:ext cx="687600" cy="0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9" name="Объект 1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651353"/>
                </p:ext>
              </p:extLst>
            </p:nvPr>
          </p:nvGraphicFramePr>
          <p:xfrm>
            <a:off x="1554506" y="2303724"/>
            <a:ext cx="2413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01" name="Equation" r:id="rId7" imgW="241200" imgH="304560" progId="Equation.DSMT4">
                    <p:embed/>
                  </p:oleObj>
                </mc:Choice>
                <mc:Fallback>
                  <p:oleObj name="Equation" r:id="rId7" imgW="24120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54506" y="2303724"/>
                          <a:ext cx="2413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10"/>
          <p:cNvGrpSpPr/>
          <p:nvPr/>
        </p:nvGrpSpPr>
        <p:grpSpPr>
          <a:xfrm>
            <a:off x="248041" y="2315637"/>
            <a:ext cx="2438927" cy="803275"/>
            <a:chOff x="700389" y="1676569"/>
            <a:chExt cx="2438927" cy="803275"/>
          </a:xfrm>
        </p:grpSpPr>
        <p:grpSp>
          <p:nvGrpSpPr>
            <p:cNvPr id="153" name="Group 350"/>
            <p:cNvGrpSpPr>
              <a:grpSpLocks noChangeAspect="1"/>
            </p:cNvGrpSpPr>
            <p:nvPr/>
          </p:nvGrpSpPr>
          <p:grpSpPr bwMode="auto">
            <a:xfrm>
              <a:off x="700389" y="1676569"/>
              <a:ext cx="1920875" cy="803275"/>
              <a:chOff x="1101" y="1673"/>
              <a:chExt cx="1210" cy="506"/>
            </a:xfrm>
          </p:grpSpPr>
          <p:sp>
            <p:nvSpPr>
              <p:cNvPr id="159" name="AutoShape 349"/>
              <p:cNvSpPr>
                <a:spLocks noChangeAspect="1" noChangeArrowheads="1" noTextEdit="1"/>
              </p:cNvSpPr>
              <p:nvPr/>
            </p:nvSpPr>
            <p:spPr bwMode="auto">
              <a:xfrm>
                <a:off x="1101" y="1673"/>
                <a:ext cx="1210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Rectangle 351"/>
              <p:cNvSpPr>
                <a:spLocks noChangeArrowheads="1"/>
              </p:cNvSpPr>
              <p:nvPr/>
            </p:nvSpPr>
            <p:spPr bwMode="auto">
              <a:xfrm>
                <a:off x="1441" y="1675"/>
                <a:ext cx="530" cy="2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Rectangle 352"/>
              <p:cNvSpPr>
                <a:spLocks noChangeArrowheads="1"/>
              </p:cNvSpPr>
              <p:nvPr/>
            </p:nvSpPr>
            <p:spPr bwMode="auto">
              <a:xfrm>
                <a:off x="1441" y="1675"/>
                <a:ext cx="530" cy="238"/>
              </a:xfrm>
              <a:prstGeom prst="rect">
                <a:avLst/>
              </a:prstGeom>
              <a:noFill/>
              <a:ln w="4">
                <a:solidFill>
                  <a:srgbClr val="9966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Rectangle 354"/>
              <p:cNvSpPr>
                <a:spLocks noChangeArrowheads="1"/>
              </p:cNvSpPr>
              <p:nvPr/>
            </p:nvSpPr>
            <p:spPr bwMode="auto">
              <a:xfrm>
                <a:off x="1103" y="1915"/>
                <a:ext cx="1206" cy="26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Rectangle 355"/>
              <p:cNvSpPr>
                <a:spLocks noChangeArrowheads="1"/>
              </p:cNvSpPr>
              <p:nvPr/>
            </p:nvSpPr>
            <p:spPr bwMode="auto">
              <a:xfrm>
                <a:off x="1103" y="1915"/>
                <a:ext cx="1206" cy="262"/>
              </a:xfrm>
              <a:prstGeom prst="rect">
                <a:avLst/>
              </a:prstGeom>
              <a:noFill/>
              <a:ln w="4">
                <a:solidFill>
                  <a:srgbClr val="9966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621162" y="1891423"/>
              <a:ext cx="1518154" cy="413908"/>
              <a:chOff x="1621162" y="1891423"/>
              <a:chExt cx="1518154" cy="413908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1673761" y="1891423"/>
                <a:ext cx="1465555" cy="380750"/>
                <a:chOff x="2456003" y="3027724"/>
                <a:chExt cx="1465555" cy="380750"/>
              </a:xfrm>
            </p:grpSpPr>
            <p:cxnSp>
              <p:nvCxnSpPr>
                <p:cNvPr id="156" name="Прямая со стрелкой 155"/>
                <p:cNvCxnSpPr/>
                <p:nvPr/>
              </p:nvCxnSpPr>
              <p:spPr>
                <a:xfrm flipV="1">
                  <a:off x="2456003" y="3408473"/>
                  <a:ext cx="1425039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57" name="Объект 1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33122633"/>
                    </p:ext>
                  </p:extLst>
                </p:nvPr>
              </p:nvGraphicFramePr>
              <p:xfrm>
                <a:off x="3718358" y="3027724"/>
                <a:ext cx="203200" cy="292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002" name="Equation" r:id="rId9" imgW="203040" imgH="291960" progId="Equation.DSMT4">
                        <p:embed/>
                      </p:oleObj>
                    </mc:Choice>
                    <mc:Fallback>
                      <p:oleObj name="Equation" r:id="rId9" imgW="20304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18358" y="3027724"/>
                              <a:ext cx="203200" cy="292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2" name="Овал 81"/>
              <p:cNvSpPr/>
              <p:nvPr/>
            </p:nvSpPr>
            <p:spPr>
              <a:xfrm>
                <a:off x="1621162" y="2233331"/>
                <a:ext cx="72000" cy="72000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chemeClr val="bg2">
                    <a:lumMod val="1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16887" y="989399"/>
            <a:ext cx="552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 Какая сила сообщает ускорение верхнему бруску?</a:t>
            </a:r>
            <a:endParaRPr lang="ru-RU" sz="16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93369" y="4019121"/>
            <a:ext cx="1512168" cy="6408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1" y="3362393"/>
            <a:ext cx="1552154" cy="155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45459"/>
              </p:ext>
            </p:extLst>
          </p:nvPr>
        </p:nvGraphicFramePr>
        <p:xfrm>
          <a:off x="2333673" y="4092051"/>
          <a:ext cx="1231560" cy="49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3" name="Equation" r:id="rId13" imgW="1231560" imgH="495000" progId="Equation.DSMT4">
                  <p:embed/>
                </p:oleObj>
              </mc:Choice>
              <mc:Fallback>
                <p:oleObj name="Equation" r:id="rId13" imgW="1231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73" y="4092051"/>
                        <a:ext cx="1231560" cy="49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99399"/>
              </p:ext>
            </p:extLst>
          </p:nvPr>
        </p:nvGraphicFramePr>
        <p:xfrm>
          <a:off x="7166587" y="1033984"/>
          <a:ext cx="1143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4" name="Equation" r:id="rId15" imgW="1143000" imgH="304560" progId="Equation.DSMT4">
                  <p:embed/>
                </p:oleObj>
              </mc:Choice>
              <mc:Fallback>
                <p:oleObj name="Equation" r:id="rId15" imgW="1143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66587" y="1033984"/>
                        <a:ext cx="1143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 стрелкой 44"/>
          <p:cNvCxnSpPr/>
          <p:nvPr/>
        </p:nvCxnSpPr>
        <p:spPr>
          <a:xfrm rot="5400000">
            <a:off x="5136695" y="3701013"/>
            <a:ext cx="6876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41100"/>
              </p:ext>
            </p:extLst>
          </p:nvPr>
        </p:nvGraphicFramePr>
        <p:xfrm>
          <a:off x="5599235" y="3521626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" name="Equation" r:id="rId17" imgW="241200" imgH="304560" progId="Equation.DSMT4">
                  <p:embed/>
                </p:oleObj>
              </mc:Choice>
              <mc:Fallback>
                <p:oleObj name="Equation" r:id="rId17" imgW="241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99235" y="3521626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66599" y="1441108"/>
            <a:ext cx="197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Нить нерастяжима</a:t>
            </a:r>
            <a:endParaRPr lang="ru-RU" sz="1600" dirty="0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91799"/>
              </p:ext>
            </p:extLst>
          </p:nvPr>
        </p:nvGraphicFramePr>
        <p:xfrm>
          <a:off x="7166587" y="1457985"/>
          <a:ext cx="660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" name="Equation" r:id="rId19" imgW="660240" imgH="304560" progId="Equation.DSMT4">
                  <p:embed/>
                </p:oleObj>
              </mc:Choice>
              <mc:Fallback>
                <p:oleObj name="Equation" r:id="rId19" imgW="660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66587" y="1457985"/>
                        <a:ext cx="660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209"/>
          <p:cNvGrpSpPr>
            <a:grpSpLocks noChangeAspect="1"/>
          </p:cNvGrpSpPr>
          <p:nvPr/>
        </p:nvGrpSpPr>
        <p:grpSpPr bwMode="auto">
          <a:xfrm>
            <a:off x="1502727" y="2329602"/>
            <a:ext cx="2203295" cy="813600"/>
            <a:chOff x="785" y="2882"/>
            <a:chExt cx="1908" cy="715"/>
          </a:xfrm>
        </p:grpSpPr>
        <p:sp>
          <p:nvSpPr>
            <p:cNvPr id="65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785" y="2882"/>
              <a:ext cx="1908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210"/>
            <p:cNvSpPr>
              <a:spLocks noChangeArrowheads="1"/>
            </p:cNvSpPr>
            <p:nvPr/>
          </p:nvSpPr>
          <p:spPr bwMode="auto">
            <a:xfrm>
              <a:off x="922" y="3216"/>
              <a:ext cx="1645" cy="35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211"/>
            <p:cNvSpPr>
              <a:spLocks noChangeArrowheads="1"/>
            </p:cNvSpPr>
            <p:nvPr/>
          </p:nvSpPr>
          <p:spPr bwMode="auto">
            <a:xfrm>
              <a:off x="922" y="3216"/>
              <a:ext cx="1645" cy="358"/>
            </a:xfrm>
            <a:prstGeom prst="rect">
              <a:avLst/>
            </a:prstGeom>
            <a:noFill/>
            <a:ln w="5">
              <a:solidFill>
                <a:srgbClr val="9966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212"/>
            <p:cNvSpPr>
              <a:spLocks noChangeArrowheads="1"/>
            </p:cNvSpPr>
            <p:nvPr/>
          </p:nvSpPr>
          <p:spPr bwMode="auto">
            <a:xfrm>
              <a:off x="1383" y="2893"/>
              <a:ext cx="723" cy="3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213"/>
            <p:cNvSpPr>
              <a:spLocks noChangeArrowheads="1"/>
            </p:cNvSpPr>
            <p:nvPr/>
          </p:nvSpPr>
          <p:spPr bwMode="auto">
            <a:xfrm>
              <a:off x="1383" y="2893"/>
              <a:ext cx="723" cy="324"/>
            </a:xfrm>
            <a:prstGeom prst="rect">
              <a:avLst/>
            </a:prstGeom>
            <a:noFill/>
            <a:ln w="5">
              <a:solidFill>
                <a:srgbClr val="9966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28" y="1530690"/>
            <a:ext cx="325913" cy="50947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28" y="3264297"/>
            <a:ext cx="325913" cy="50947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>
            <a:off x="3278721" y="1910740"/>
            <a:ext cx="720080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Объект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397619"/>
              </p:ext>
            </p:extLst>
          </p:nvPr>
        </p:nvGraphicFramePr>
        <p:xfrm>
          <a:off x="3435350" y="1589088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" name="Equation" r:id="rId22" imgW="228600" imgH="304560" progId="Equation.DSMT4">
                  <p:embed/>
                </p:oleObj>
              </mc:Choice>
              <mc:Fallback>
                <p:oleObj name="Equation" r:id="rId22" imgW="228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35350" y="1589088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Прямая со стрелкой 73"/>
          <p:cNvCxnSpPr/>
          <p:nvPr/>
        </p:nvCxnSpPr>
        <p:spPr>
          <a:xfrm flipV="1">
            <a:off x="2620563" y="1582852"/>
            <a:ext cx="0" cy="917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Объект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21509"/>
              </p:ext>
            </p:extLst>
          </p:nvPr>
        </p:nvGraphicFramePr>
        <p:xfrm>
          <a:off x="2105025" y="1447800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" name="Equation" r:id="rId24" imgW="291960" imgH="330120" progId="Equation.DSMT4">
                  <p:embed/>
                </p:oleObj>
              </mc:Choice>
              <mc:Fallback>
                <p:oleObj name="Equation" r:id="rId24" imgW="291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05025" y="1447800"/>
                        <a:ext cx="292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290465"/>
              </p:ext>
            </p:extLst>
          </p:nvPr>
        </p:nvGraphicFramePr>
        <p:xfrm>
          <a:off x="2171700" y="3384550"/>
          <a:ext cx="44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" name="Equation" r:id="rId26" imgW="444240" imgH="304560" progId="Equation.DSMT4">
                  <p:embed/>
                </p:oleObj>
              </mc:Choice>
              <mc:Fallback>
                <p:oleObj name="Equation" r:id="rId26" imgW="444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71700" y="3384550"/>
                        <a:ext cx="444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Freeform 15"/>
          <p:cNvSpPr>
            <a:spLocks noEditPoints="1"/>
          </p:cNvSpPr>
          <p:nvPr/>
        </p:nvSpPr>
        <p:spPr bwMode="auto">
          <a:xfrm>
            <a:off x="4063184" y="2058346"/>
            <a:ext cx="163512" cy="752475"/>
          </a:xfrm>
          <a:custGeom>
            <a:avLst/>
            <a:gdLst>
              <a:gd name="T0" fmla="*/ 3412 w 3518"/>
              <a:gd name="T1" fmla="*/ 14846 h 16144"/>
              <a:gd name="T2" fmla="*/ 3273 w 3518"/>
              <a:gd name="T3" fmla="*/ 15230 h 16144"/>
              <a:gd name="T4" fmla="*/ 3037 w 3518"/>
              <a:gd name="T5" fmla="*/ 15569 h 16144"/>
              <a:gd name="T6" fmla="*/ 2718 w 3518"/>
              <a:gd name="T7" fmla="*/ 15850 h 16144"/>
              <a:gd name="T8" fmla="*/ 2364 w 3518"/>
              <a:gd name="T9" fmla="*/ 16038 h 16144"/>
              <a:gd name="T10" fmla="*/ 1976 w 3518"/>
              <a:gd name="T11" fmla="*/ 16132 h 16144"/>
              <a:gd name="T12" fmla="*/ 1552 w 3518"/>
              <a:gd name="T13" fmla="*/ 16132 h 16144"/>
              <a:gd name="T14" fmla="*/ 1147 w 3518"/>
              <a:gd name="T15" fmla="*/ 16035 h 16144"/>
              <a:gd name="T16" fmla="*/ 786 w 3518"/>
              <a:gd name="T17" fmla="*/ 15842 h 16144"/>
              <a:gd name="T18" fmla="*/ 472 w 3518"/>
              <a:gd name="T19" fmla="*/ 15556 h 16144"/>
              <a:gd name="T20" fmla="*/ 240 w 3518"/>
              <a:gd name="T21" fmla="*/ 15215 h 16144"/>
              <a:gd name="T22" fmla="*/ 106 w 3518"/>
              <a:gd name="T23" fmla="*/ 14836 h 16144"/>
              <a:gd name="T24" fmla="*/ 67 w 3518"/>
              <a:gd name="T25" fmla="*/ 14418 h 16144"/>
              <a:gd name="T26" fmla="*/ 125 w 3518"/>
              <a:gd name="T27" fmla="*/ 14017 h 16144"/>
              <a:gd name="T28" fmla="*/ 279 w 3518"/>
              <a:gd name="T29" fmla="*/ 13648 h 16144"/>
              <a:gd name="T30" fmla="*/ 529 w 3518"/>
              <a:gd name="T31" fmla="*/ 13313 h 16144"/>
              <a:gd name="T32" fmla="*/ 855 w 3518"/>
              <a:gd name="T33" fmla="*/ 13037 h 16144"/>
              <a:gd name="T34" fmla="*/ 1225 w 3518"/>
              <a:gd name="T35" fmla="*/ 12859 h 16144"/>
              <a:gd name="T36" fmla="*/ 1638 w 3518"/>
              <a:gd name="T37" fmla="*/ 12780 h 16144"/>
              <a:gd name="T38" fmla="*/ 2073 w 3518"/>
              <a:gd name="T39" fmla="*/ 12800 h 16144"/>
              <a:gd name="T40" fmla="*/ 2466 w 3518"/>
              <a:gd name="T41" fmla="*/ 12915 h 16144"/>
              <a:gd name="T42" fmla="*/ 2813 w 3518"/>
              <a:gd name="T43" fmla="*/ 13128 h 16144"/>
              <a:gd name="T44" fmla="*/ 3108 w 3518"/>
              <a:gd name="T45" fmla="*/ 13429 h 16144"/>
              <a:gd name="T46" fmla="*/ 3315 w 3518"/>
              <a:gd name="T47" fmla="*/ 13778 h 16144"/>
              <a:gd name="T48" fmla="*/ 3428 w 3518"/>
              <a:gd name="T49" fmla="*/ 14165 h 16144"/>
              <a:gd name="T50" fmla="*/ 1173 w 3518"/>
              <a:gd name="T51" fmla="*/ 8665 h 16144"/>
              <a:gd name="T52" fmla="*/ 1012 w 3518"/>
              <a:gd name="T53" fmla="*/ 7003 h 16144"/>
              <a:gd name="T54" fmla="*/ 819 w 3518"/>
              <a:gd name="T55" fmla="*/ 5963 h 16144"/>
              <a:gd name="T56" fmla="*/ 605 w 3518"/>
              <a:gd name="T57" fmla="*/ 5109 h 16144"/>
              <a:gd name="T58" fmla="*/ 478 w 3518"/>
              <a:gd name="T59" fmla="*/ 4661 h 16144"/>
              <a:gd name="T60" fmla="*/ 354 w 3518"/>
              <a:gd name="T61" fmla="*/ 4217 h 16144"/>
              <a:gd name="T62" fmla="*/ 235 w 3518"/>
              <a:gd name="T63" fmla="*/ 3698 h 16144"/>
              <a:gd name="T64" fmla="*/ 131 w 3518"/>
              <a:gd name="T65" fmla="*/ 3241 h 16144"/>
              <a:gd name="T66" fmla="*/ 61 w 3518"/>
              <a:gd name="T67" fmla="*/ 2784 h 16144"/>
              <a:gd name="T68" fmla="*/ 8 w 3518"/>
              <a:gd name="T69" fmla="*/ 2296 h 16144"/>
              <a:gd name="T70" fmla="*/ 8 w 3518"/>
              <a:gd name="T71" fmla="*/ 1851 h 16144"/>
              <a:gd name="T72" fmla="*/ 61 w 3518"/>
              <a:gd name="T73" fmla="*/ 1476 h 16144"/>
              <a:gd name="T74" fmla="*/ 184 w 3518"/>
              <a:gd name="T75" fmla="*/ 1054 h 16144"/>
              <a:gd name="T76" fmla="*/ 355 w 3518"/>
              <a:gd name="T77" fmla="*/ 712 h 16144"/>
              <a:gd name="T78" fmla="*/ 567 w 3518"/>
              <a:gd name="T79" fmla="*/ 454 h 16144"/>
              <a:gd name="T80" fmla="*/ 988 w 3518"/>
              <a:gd name="T81" fmla="*/ 173 h 16144"/>
              <a:gd name="T82" fmla="*/ 1376 w 3518"/>
              <a:gd name="T83" fmla="*/ 37 h 16144"/>
              <a:gd name="T84" fmla="*/ 1591 w 3518"/>
              <a:gd name="T85" fmla="*/ 1 h 16144"/>
              <a:gd name="T86" fmla="*/ 1804 w 3518"/>
              <a:gd name="T87" fmla="*/ 1 h 16144"/>
              <a:gd name="T88" fmla="*/ 2215 w 3518"/>
              <a:gd name="T89" fmla="*/ 46 h 16144"/>
              <a:gd name="T90" fmla="*/ 2614 w 3518"/>
              <a:gd name="T91" fmla="*/ 213 h 16144"/>
              <a:gd name="T92" fmla="*/ 2989 w 3518"/>
              <a:gd name="T93" fmla="*/ 513 h 16144"/>
              <a:gd name="T94" fmla="*/ 3176 w 3518"/>
              <a:gd name="T95" fmla="*/ 742 h 16144"/>
              <a:gd name="T96" fmla="*/ 3316 w 3518"/>
              <a:gd name="T97" fmla="*/ 1009 h 16144"/>
              <a:gd name="T98" fmla="*/ 3461 w 3518"/>
              <a:gd name="T99" fmla="*/ 1476 h 16144"/>
              <a:gd name="T100" fmla="*/ 3513 w 3518"/>
              <a:gd name="T101" fmla="*/ 1869 h 16144"/>
              <a:gd name="T102" fmla="*/ 3513 w 3518"/>
              <a:gd name="T103" fmla="*/ 2314 h 16144"/>
              <a:gd name="T104" fmla="*/ 3461 w 3518"/>
              <a:gd name="T105" fmla="*/ 2784 h 16144"/>
              <a:gd name="T106" fmla="*/ 3376 w 3518"/>
              <a:gd name="T107" fmla="*/ 3212 h 16144"/>
              <a:gd name="T108" fmla="*/ 3263 w 3518"/>
              <a:gd name="T109" fmla="*/ 3699 h 16144"/>
              <a:gd name="T110" fmla="*/ 3062 w 3518"/>
              <a:gd name="T111" fmla="*/ 4461 h 16144"/>
              <a:gd name="T112" fmla="*/ 2906 w 3518"/>
              <a:gd name="T113" fmla="*/ 5000 h 16144"/>
              <a:gd name="T114" fmla="*/ 2784 w 3518"/>
              <a:gd name="T115" fmla="*/ 5473 h 16144"/>
              <a:gd name="T116" fmla="*/ 2655 w 3518"/>
              <a:gd name="T117" fmla="*/ 6109 h 16144"/>
              <a:gd name="T118" fmla="*/ 2535 w 3518"/>
              <a:gd name="T119" fmla="*/ 6839 h 16144"/>
              <a:gd name="T120" fmla="*/ 2438 w 3518"/>
              <a:gd name="T121" fmla="*/ 7655 h 16144"/>
              <a:gd name="T122" fmla="*/ 2372 w 3518"/>
              <a:gd name="T123" fmla="*/ 8409 h 16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18" h="16144">
                <a:moveTo>
                  <a:pt x="3451" y="14460"/>
                </a:moveTo>
                <a:lnTo>
                  <a:pt x="3450" y="14504"/>
                </a:lnTo>
                <a:lnTo>
                  <a:pt x="3449" y="14549"/>
                </a:lnTo>
                <a:lnTo>
                  <a:pt x="3447" y="14593"/>
                </a:lnTo>
                <a:lnTo>
                  <a:pt x="3443" y="14636"/>
                </a:lnTo>
                <a:lnTo>
                  <a:pt x="3439" y="14679"/>
                </a:lnTo>
                <a:lnTo>
                  <a:pt x="3433" y="14721"/>
                </a:lnTo>
                <a:lnTo>
                  <a:pt x="3427" y="14763"/>
                </a:lnTo>
                <a:lnTo>
                  <a:pt x="3420" y="14805"/>
                </a:lnTo>
                <a:lnTo>
                  <a:pt x="3412" y="14846"/>
                </a:lnTo>
                <a:lnTo>
                  <a:pt x="3401" y="14887"/>
                </a:lnTo>
                <a:lnTo>
                  <a:pt x="3391" y="14926"/>
                </a:lnTo>
                <a:lnTo>
                  <a:pt x="3380" y="14966"/>
                </a:lnTo>
                <a:lnTo>
                  <a:pt x="3368" y="15005"/>
                </a:lnTo>
                <a:lnTo>
                  <a:pt x="3355" y="15044"/>
                </a:lnTo>
                <a:lnTo>
                  <a:pt x="3340" y="15081"/>
                </a:lnTo>
                <a:lnTo>
                  <a:pt x="3325" y="15119"/>
                </a:lnTo>
                <a:lnTo>
                  <a:pt x="3309" y="15157"/>
                </a:lnTo>
                <a:lnTo>
                  <a:pt x="3291" y="15194"/>
                </a:lnTo>
                <a:lnTo>
                  <a:pt x="3273" y="15230"/>
                </a:lnTo>
                <a:lnTo>
                  <a:pt x="3254" y="15266"/>
                </a:lnTo>
                <a:lnTo>
                  <a:pt x="3233" y="15302"/>
                </a:lnTo>
                <a:lnTo>
                  <a:pt x="3213" y="15336"/>
                </a:lnTo>
                <a:lnTo>
                  <a:pt x="3191" y="15371"/>
                </a:lnTo>
                <a:lnTo>
                  <a:pt x="3167" y="15405"/>
                </a:lnTo>
                <a:lnTo>
                  <a:pt x="3143" y="15438"/>
                </a:lnTo>
                <a:lnTo>
                  <a:pt x="3118" y="15472"/>
                </a:lnTo>
                <a:lnTo>
                  <a:pt x="3092" y="15505"/>
                </a:lnTo>
                <a:lnTo>
                  <a:pt x="3065" y="15537"/>
                </a:lnTo>
                <a:lnTo>
                  <a:pt x="3037" y="15569"/>
                </a:lnTo>
                <a:lnTo>
                  <a:pt x="3007" y="15601"/>
                </a:lnTo>
                <a:lnTo>
                  <a:pt x="2978" y="15631"/>
                </a:lnTo>
                <a:lnTo>
                  <a:pt x="2946" y="15662"/>
                </a:lnTo>
                <a:lnTo>
                  <a:pt x="2915" y="15691"/>
                </a:lnTo>
                <a:lnTo>
                  <a:pt x="2883" y="15720"/>
                </a:lnTo>
                <a:lnTo>
                  <a:pt x="2851" y="15748"/>
                </a:lnTo>
                <a:lnTo>
                  <a:pt x="2818" y="15774"/>
                </a:lnTo>
                <a:lnTo>
                  <a:pt x="2785" y="15801"/>
                </a:lnTo>
                <a:lnTo>
                  <a:pt x="2752" y="15825"/>
                </a:lnTo>
                <a:lnTo>
                  <a:pt x="2718" y="15850"/>
                </a:lnTo>
                <a:lnTo>
                  <a:pt x="2684" y="15872"/>
                </a:lnTo>
                <a:lnTo>
                  <a:pt x="2650" y="15894"/>
                </a:lnTo>
                <a:lnTo>
                  <a:pt x="2615" y="15916"/>
                </a:lnTo>
                <a:lnTo>
                  <a:pt x="2580" y="15936"/>
                </a:lnTo>
                <a:lnTo>
                  <a:pt x="2545" y="15956"/>
                </a:lnTo>
                <a:lnTo>
                  <a:pt x="2510" y="15974"/>
                </a:lnTo>
                <a:lnTo>
                  <a:pt x="2473" y="15991"/>
                </a:lnTo>
                <a:lnTo>
                  <a:pt x="2437" y="16008"/>
                </a:lnTo>
                <a:lnTo>
                  <a:pt x="2401" y="16023"/>
                </a:lnTo>
                <a:lnTo>
                  <a:pt x="2364" y="16038"/>
                </a:lnTo>
                <a:lnTo>
                  <a:pt x="2326" y="16051"/>
                </a:lnTo>
                <a:lnTo>
                  <a:pt x="2289" y="16065"/>
                </a:lnTo>
                <a:lnTo>
                  <a:pt x="2251" y="16076"/>
                </a:lnTo>
                <a:lnTo>
                  <a:pt x="2212" y="16087"/>
                </a:lnTo>
                <a:lnTo>
                  <a:pt x="2174" y="16097"/>
                </a:lnTo>
                <a:lnTo>
                  <a:pt x="2135" y="16106"/>
                </a:lnTo>
                <a:lnTo>
                  <a:pt x="2096" y="16114"/>
                </a:lnTo>
                <a:lnTo>
                  <a:pt x="2057" y="16121"/>
                </a:lnTo>
                <a:lnTo>
                  <a:pt x="2016" y="16127"/>
                </a:lnTo>
                <a:lnTo>
                  <a:pt x="1976" y="16132"/>
                </a:lnTo>
                <a:lnTo>
                  <a:pt x="1935" y="16136"/>
                </a:lnTo>
                <a:lnTo>
                  <a:pt x="1895" y="16140"/>
                </a:lnTo>
                <a:lnTo>
                  <a:pt x="1854" y="16142"/>
                </a:lnTo>
                <a:lnTo>
                  <a:pt x="1812" y="16143"/>
                </a:lnTo>
                <a:lnTo>
                  <a:pt x="1770" y="16144"/>
                </a:lnTo>
                <a:lnTo>
                  <a:pt x="1726" y="16143"/>
                </a:lnTo>
                <a:lnTo>
                  <a:pt x="1682" y="16142"/>
                </a:lnTo>
                <a:lnTo>
                  <a:pt x="1638" y="16139"/>
                </a:lnTo>
                <a:lnTo>
                  <a:pt x="1594" y="16136"/>
                </a:lnTo>
                <a:lnTo>
                  <a:pt x="1552" y="16132"/>
                </a:lnTo>
                <a:lnTo>
                  <a:pt x="1509" y="16127"/>
                </a:lnTo>
                <a:lnTo>
                  <a:pt x="1467" y="16121"/>
                </a:lnTo>
                <a:lnTo>
                  <a:pt x="1425" y="16113"/>
                </a:lnTo>
                <a:lnTo>
                  <a:pt x="1385" y="16105"/>
                </a:lnTo>
                <a:lnTo>
                  <a:pt x="1344" y="16095"/>
                </a:lnTo>
                <a:lnTo>
                  <a:pt x="1303" y="16085"/>
                </a:lnTo>
                <a:lnTo>
                  <a:pt x="1263" y="16075"/>
                </a:lnTo>
                <a:lnTo>
                  <a:pt x="1225" y="16063"/>
                </a:lnTo>
                <a:lnTo>
                  <a:pt x="1186" y="16049"/>
                </a:lnTo>
                <a:lnTo>
                  <a:pt x="1147" y="16035"/>
                </a:lnTo>
                <a:lnTo>
                  <a:pt x="1109" y="16021"/>
                </a:lnTo>
                <a:lnTo>
                  <a:pt x="1071" y="16005"/>
                </a:lnTo>
                <a:lnTo>
                  <a:pt x="1034" y="15987"/>
                </a:lnTo>
                <a:lnTo>
                  <a:pt x="998" y="15970"/>
                </a:lnTo>
                <a:lnTo>
                  <a:pt x="961" y="15950"/>
                </a:lnTo>
                <a:lnTo>
                  <a:pt x="925" y="15931"/>
                </a:lnTo>
                <a:lnTo>
                  <a:pt x="890" y="15911"/>
                </a:lnTo>
                <a:lnTo>
                  <a:pt x="855" y="15889"/>
                </a:lnTo>
                <a:lnTo>
                  <a:pt x="821" y="15866"/>
                </a:lnTo>
                <a:lnTo>
                  <a:pt x="786" y="15842"/>
                </a:lnTo>
                <a:lnTo>
                  <a:pt x="752" y="15818"/>
                </a:lnTo>
                <a:lnTo>
                  <a:pt x="720" y="15792"/>
                </a:lnTo>
                <a:lnTo>
                  <a:pt x="687" y="15766"/>
                </a:lnTo>
                <a:lnTo>
                  <a:pt x="655" y="15738"/>
                </a:lnTo>
                <a:lnTo>
                  <a:pt x="622" y="15710"/>
                </a:lnTo>
                <a:lnTo>
                  <a:pt x="592" y="15680"/>
                </a:lnTo>
                <a:lnTo>
                  <a:pt x="560" y="15650"/>
                </a:lnTo>
                <a:lnTo>
                  <a:pt x="529" y="15619"/>
                </a:lnTo>
                <a:lnTo>
                  <a:pt x="500" y="15587"/>
                </a:lnTo>
                <a:lnTo>
                  <a:pt x="472" y="15556"/>
                </a:lnTo>
                <a:lnTo>
                  <a:pt x="445" y="15523"/>
                </a:lnTo>
                <a:lnTo>
                  <a:pt x="418" y="15490"/>
                </a:lnTo>
                <a:lnTo>
                  <a:pt x="392" y="15458"/>
                </a:lnTo>
                <a:lnTo>
                  <a:pt x="368" y="15424"/>
                </a:lnTo>
                <a:lnTo>
                  <a:pt x="344" y="15391"/>
                </a:lnTo>
                <a:lnTo>
                  <a:pt x="322" y="15356"/>
                </a:lnTo>
                <a:lnTo>
                  <a:pt x="300" y="15322"/>
                </a:lnTo>
                <a:lnTo>
                  <a:pt x="279" y="15286"/>
                </a:lnTo>
                <a:lnTo>
                  <a:pt x="260" y="15251"/>
                </a:lnTo>
                <a:lnTo>
                  <a:pt x="240" y="15215"/>
                </a:lnTo>
                <a:lnTo>
                  <a:pt x="223" y="15179"/>
                </a:lnTo>
                <a:lnTo>
                  <a:pt x="207" y="15143"/>
                </a:lnTo>
                <a:lnTo>
                  <a:pt x="190" y="15106"/>
                </a:lnTo>
                <a:lnTo>
                  <a:pt x="175" y="15068"/>
                </a:lnTo>
                <a:lnTo>
                  <a:pt x="161" y="15030"/>
                </a:lnTo>
                <a:lnTo>
                  <a:pt x="149" y="14992"/>
                </a:lnTo>
                <a:lnTo>
                  <a:pt x="136" y="14954"/>
                </a:lnTo>
                <a:lnTo>
                  <a:pt x="125" y="14915"/>
                </a:lnTo>
                <a:lnTo>
                  <a:pt x="115" y="14875"/>
                </a:lnTo>
                <a:lnTo>
                  <a:pt x="106" y="14836"/>
                </a:lnTo>
                <a:lnTo>
                  <a:pt x="98" y="14796"/>
                </a:lnTo>
                <a:lnTo>
                  <a:pt x="91" y="14755"/>
                </a:lnTo>
                <a:lnTo>
                  <a:pt x="85" y="14714"/>
                </a:lnTo>
                <a:lnTo>
                  <a:pt x="79" y="14672"/>
                </a:lnTo>
                <a:lnTo>
                  <a:pt x="74" y="14631"/>
                </a:lnTo>
                <a:lnTo>
                  <a:pt x="71" y="14589"/>
                </a:lnTo>
                <a:lnTo>
                  <a:pt x="69" y="14546"/>
                </a:lnTo>
                <a:lnTo>
                  <a:pt x="67" y="14503"/>
                </a:lnTo>
                <a:lnTo>
                  <a:pt x="67" y="14460"/>
                </a:lnTo>
                <a:lnTo>
                  <a:pt x="67" y="14418"/>
                </a:lnTo>
                <a:lnTo>
                  <a:pt x="69" y="14377"/>
                </a:lnTo>
                <a:lnTo>
                  <a:pt x="71" y="14335"/>
                </a:lnTo>
                <a:lnTo>
                  <a:pt x="74" y="14294"/>
                </a:lnTo>
                <a:lnTo>
                  <a:pt x="79" y="14253"/>
                </a:lnTo>
                <a:lnTo>
                  <a:pt x="85" y="14213"/>
                </a:lnTo>
                <a:lnTo>
                  <a:pt x="91" y="14174"/>
                </a:lnTo>
                <a:lnTo>
                  <a:pt x="98" y="14134"/>
                </a:lnTo>
                <a:lnTo>
                  <a:pt x="106" y="14094"/>
                </a:lnTo>
                <a:lnTo>
                  <a:pt x="115" y="14055"/>
                </a:lnTo>
                <a:lnTo>
                  <a:pt x="125" y="14017"/>
                </a:lnTo>
                <a:lnTo>
                  <a:pt x="136" y="13979"/>
                </a:lnTo>
                <a:lnTo>
                  <a:pt x="149" y="13940"/>
                </a:lnTo>
                <a:lnTo>
                  <a:pt x="161" y="13902"/>
                </a:lnTo>
                <a:lnTo>
                  <a:pt x="175" y="13866"/>
                </a:lnTo>
                <a:lnTo>
                  <a:pt x="190" y="13829"/>
                </a:lnTo>
                <a:lnTo>
                  <a:pt x="207" y="13792"/>
                </a:lnTo>
                <a:lnTo>
                  <a:pt x="223" y="13755"/>
                </a:lnTo>
                <a:lnTo>
                  <a:pt x="240" y="13720"/>
                </a:lnTo>
                <a:lnTo>
                  <a:pt x="260" y="13684"/>
                </a:lnTo>
                <a:lnTo>
                  <a:pt x="279" y="13648"/>
                </a:lnTo>
                <a:lnTo>
                  <a:pt x="300" y="13614"/>
                </a:lnTo>
                <a:lnTo>
                  <a:pt x="322" y="13579"/>
                </a:lnTo>
                <a:lnTo>
                  <a:pt x="344" y="13544"/>
                </a:lnTo>
                <a:lnTo>
                  <a:pt x="368" y="13511"/>
                </a:lnTo>
                <a:lnTo>
                  <a:pt x="392" y="13477"/>
                </a:lnTo>
                <a:lnTo>
                  <a:pt x="418" y="13443"/>
                </a:lnTo>
                <a:lnTo>
                  <a:pt x="445" y="13410"/>
                </a:lnTo>
                <a:lnTo>
                  <a:pt x="472" y="13377"/>
                </a:lnTo>
                <a:lnTo>
                  <a:pt x="500" y="13344"/>
                </a:lnTo>
                <a:lnTo>
                  <a:pt x="529" y="13313"/>
                </a:lnTo>
                <a:lnTo>
                  <a:pt x="560" y="13281"/>
                </a:lnTo>
                <a:lnTo>
                  <a:pt x="592" y="13250"/>
                </a:lnTo>
                <a:lnTo>
                  <a:pt x="622" y="13220"/>
                </a:lnTo>
                <a:lnTo>
                  <a:pt x="655" y="13190"/>
                </a:lnTo>
                <a:lnTo>
                  <a:pt x="687" y="13163"/>
                </a:lnTo>
                <a:lnTo>
                  <a:pt x="720" y="13135"/>
                </a:lnTo>
                <a:lnTo>
                  <a:pt x="752" y="13110"/>
                </a:lnTo>
                <a:lnTo>
                  <a:pt x="786" y="13084"/>
                </a:lnTo>
                <a:lnTo>
                  <a:pt x="821" y="13060"/>
                </a:lnTo>
                <a:lnTo>
                  <a:pt x="855" y="13037"/>
                </a:lnTo>
                <a:lnTo>
                  <a:pt x="890" y="13015"/>
                </a:lnTo>
                <a:lnTo>
                  <a:pt x="925" y="12994"/>
                </a:lnTo>
                <a:lnTo>
                  <a:pt x="961" y="12973"/>
                </a:lnTo>
                <a:lnTo>
                  <a:pt x="998" y="12954"/>
                </a:lnTo>
                <a:lnTo>
                  <a:pt x="1034" y="12936"/>
                </a:lnTo>
                <a:lnTo>
                  <a:pt x="1071" y="12919"/>
                </a:lnTo>
                <a:lnTo>
                  <a:pt x="1109" y="12902"/>
                </a:lnTo>
                <a:lnTo>
                  <a:pt x="1147" y="12887"/>
                </a:lnTo>
                <a:lnTo>
                  <a:pt x="1186" y="12872"/>
                </a:lnTo>
                <a:lnTo>
                  <a:pt x="1225" y="12859"/>
                </a:lnTo>
                <a:lnTo>
                  <a:pt x="1263" y="12847"/>
                </a:lnTo>
                <a:lnTo>
                  <a:pt x="1303" y="12835"/>
                </a:lnTo>
                <a:lnTo>
                  <a:pt x="1344" y="12825"/>
                </a:lnTo>
                <a:lnTo>
                  <a:pt x="1385" y="12816"/>
                </a:lnTo>
                <a:lnTo>
                  <a:pt x="1425" y="12808"/>
                </a:lnTo>
                <a:lnTo>
                  <a:pt x="1467" y="12800"/>
                </a:lnTo>
                <a:lnTo>
                  <a:pt x="1509" y="12794"/>
                </a:lnTo>
                <a:lnTo>
                  <a:pt x="1552" y="12788"/>
                </a:lnTo>
                <a:lnTo>
                  <a:pt x="1594" y="12783"/>
                </a:lnTo>
                <a:lnTo>
                  <a:pt x="1638" y="12780"/>
                </a:lnTo>
                <a:lnTo>
                  <a:pt x="1682" y="12778"/>
                </a:lnTo>
                <a:lnTo>
                  <a:pt x="1726" y="12776"/>
                </a:lnTo>
                <a:lnTo>
                  <a:pt x="1770" y="12776"/>
                </a:lnTo>
                <a:lnTo>
                  <a:pt x="1815" y="12776"/>
                </a:lnTo>
                <a:lnTo>
                  <a:pt x="1859" y="12777"/>
                </a:lnTo>
                <a:lnTo>
                  <a:pt x="1903" y="12780"/>
                </a:lnTo>
                <a:lnTo>
                  <a:pt x="1946" y="12783"/>
                </a:lnTo>
                <a:lnTo>
                  <a:pt x="1988" y="12787"/>
                </a:lnTo>
                <a:lnTo>
                  <a:pt x="2031" y="12794"/>
                </a:lnTo>
                <a:lnTo>
                  <a:pt x="2073" y="12800"/>
                </a:lnTo>
                <a:lnTo>
                  <a:pt x="2114" y="12807"/>
                </a:lnTo>
                <a:lnTo>
                  <a:pt x="2155" y="12815"/>
                </a:lnTo>
                <a:lnTo>
                  <a:pt x="2195" y="12824"/>
                </a:lnTo>
                <a:lnTo>
                  <a:pt x="2236" y="12834"/>
                </a:lnTo>
                <a:lnTo>
                  <a:pt x="2275" y="12846"/>
                </a:lnTo>
                <a:lnTo>
                  <a:pt x="2314" y="12858"/>
                </a:lnTo>
                <a:lnTo>
                  <a:pt x="2353" y="12870"/>
                </a:lnTo>
                <a:lnTo>
                  <a:pt x="2390" y="12884"/>
                </a:lnTo>
                <a:lnTo>
                  <a:pt x="2429" y="12900"/>
                </a:lnTo>
                <a:lnTo>
                  <a:pt x="2466" y="12915"/>
                </a:lnTo>
                <a:lnTo>
                  <a:pt x="2502" y="12932"/>
                </a:lnTo>
                <a:lnTo>
                  <a:pt x="2539" y="12951"/>
                </a:lnTo>
                <a:lnTo>
                  <a:pt x="2575" y="12969"/>
                </a:lnTo>
                <a:lnTo>
                  <a:pt x="2610" y="12988"/>
                </a:lnTo>
                <a:lnTo>
                  <a:pt x="2645" y="13010"/>
                </a:lnTo>
                <a:lnTo>
                  <a:pt x="2680" y="13031"/>
                </a:lnTo>
                <a:lnTo>
                  <a:pt x="2713" y="13054"/>
                </a:lnTo>
                <a:lnTo>
                  <a:pt x="2747" y="13077"/>
                </a:lnTo>
                <a:lnTo>
                  <a:pt x="2780" y="13103"/>
                </a:lnTo>
                <a:lnTo>
                  <a:pt x="2813" y="13128"/>
                </a:lnTo>
                <a:lnTo>
                  <a:pt x="2846" y="13155"/>
                </a:lnTo>
                <a:lnTo>
                  <a:pt x="2877" y="13182"/>
                </a:lnTo>
                <a:lnTo>
                  <a:pt x="2908" y="13210"/>
                </a:lnTo>
                <a:lnTo>
                  <a:pt x="2939" y="13239"/>
                </a:lnTo>
                <a:lnTo>
                  <a:pt x="2969" y="13270"/>
                </a:lnTo>
                <a:lnTo>
                  <a:pt x="2999" y="13302"/>
                </a:lnTo>
                <a:lnTo>
                  <a:pt x="3028" y="13332"/>
                </a:lnTo>
                <a:lnTo>
                  <a:pt x="3055" y="13365"/>
                </a:lnTo>
                <a:lnTo>
                  <a:pt x="3082" y="13396"/>
                </a:lnTo>
                <a:lnTo>
                  <a:pt x="3108" y="13429"/>
                </a:lnTo>
                <a:lnTo>
                  <a:pt x="3133" y="13463"/>
                </a:lnTo>
                <a:lnTo>
                  <a:pt x="3157" y="13496"/>
                </a:lnTo>
                <a:lnTo>
                  <a:pt x="3180" y="13530"/>
                </a:lnTo>
                <a:lnTo>
                  <a:pt x="3202" y="13564"/>
                </a:lnTo>
                <a:lnTo>
                  <a:pt x="3223" y="13598"/>
                </a:lnTo>
                <a:lnTo>
                  <a:pt x="3244" y="13633"/>
                </a:lnTo>
                <a:lnTo>
                  <a:pt x="3263" y="13669"/>
                </a:lnTo>
                <a:lnTo>
                  <a:pt x="3281" y="13704"/>
                </a:lnTo>
                <a:lnTo>
                  <a:pt x="3299" y="13741"/>
                </a:lnTo>
                <a:lnTo>
                  <a:pt x="3315" y="13778"/>
                </a:lnTo>
                <a:lnTo>
                  <a:pt x="3330" y="13815"/>
                </a:lnTo>
                <a:lnTo>
                  <a:pt x="3345" y="13851"/>
                </a:lnTo>
                <a:lnTo>
                  <a:pt x="3359" y="13890"/>
                </a:lnTo>
                <a:lnTo>
                  <a:pt x="3372" y="13928"/>
                </a:lnTo>
                <a:lnTo>
                  <a:pt x="3383" y="13967"/>
                </a:lnTo>
                <a:lnTo>
                  <a:pt x="3394" y="14005"/>
                </a:lnTo>
                <a:lnTo>
                  <a:pt x="3404" y="14044"/>
                </a:lnTo>
                <a:lnTo>
                  <a:pt x="3413" y="14085"/>
                </a:lnTo>
                <a:lnTo>
                  <a:pt x="3421" y="14125"/>
                </a:lnTo>
                <a:lnTo>
                  <a:pt x="3428" y="14165"/>
                </a:lnTo>
                <a:lnTo>
                  <a:pt x="3434" y="14206"/>
                </a:lnTo>
                <a:lnTo>
                  <a:pt x="3439" y="14247"/>
                </a:lnTo>
                <a:lnTo>
                  <a:pt x="3443" y="14289"/>
                </a:lnTo>
                <a:lnTo>
                  <a:pt x="3447" y="14331"/>
                </a:lnTo>
                <a:lnTo>
                  <a:pt x="3449" y="14374"/>
                </a:lnTo>
                <a:lnTo>
                  <a:pt x="3450" y="14416"/>
                </a:lnTo>
                <a:lnTo>
                  <a:pt x="3451" y="14460"/>
                </a:lnTo>
                <a:close/>
                <a:moveTo>
                  <a:pt x="1389" y="11967"/>
                </a:moveTo>
                <a:lnTo>
                  <a:pt x="1187" y="8869"/>
                </a:lnTo>
                <a:lnTo>
                  <a:pt x="1173" y="8665"/>
                </a:lnTo>
                <a:lnTo>
                  <a:pt x="1159" y="8468"/>
                </a:lnTo>
                <a:lnTo>
                  <a:pt x="1144" y="8277"/>
                </a:lnTo>
                <a:lnTo>
                  <a:pt x="1129" y="8093"/>
                </a:lnTo>
                <a:lnTo>
                  <a:pt x="1113" y="7917"/>
                </a:lnTo>
                <a:lnTo>
                  <a:pt x="1098" y="7748"/>
                </a:lnTo>
                <a:lnTo>
                  <a:pt x="1081" y="7585"/>
                </a:lnTo>
                <a:lnTo>
                  <a:pt x="1064" y="7429"/>
                </a:lnTo>
                <a:lnTo>
                  <a:pt x="1048" y="7280"/>
                </a:lnTo>
                <a:lnTo>
                  <a:pt x="1030" y="7139"/>
                </a:lnTo>
                <a:lnTo>
                  <a:pt x="1012" y="7003"/>
                </a:lnTo>
                <a:lnTo>
                  <a:pt x="995" y="6876"/>
                </a:lnTo>
                <a:lnTo>
                  <a:pt x="975" y="6754"/>
                </a:lnTo>
                <a:lnTo>
                  <a:pt x="957" y="6641"/>
                </a:lnTo>
                <a:lnTo>
                  <a:pt x="938" y="6533"/>
                </a:lnTo>
                <a:lnTo>
                  <a:pt x="918" y="6433"/>
                </a:lnTo>
                <a:lnTo>
                  <a:pt x="899" y="6337"/>
                </a:lnTo>
                <a:lnTo>
                  <a:pt x="879" y="6241"/>
                </a:lnTo>
                <a:lnTo>
                  <a:pt x="859" y="6147"/>
                </a:lnTo>
                <a:lnTo>
                  <a:pt x="839" y="6054"/>
                </a:lnTo>
                <a:lnTo>
                  <a:pt x="819" y="5963"/>
                </a:lnTo>
                <a:lnTo>
                  <a:pt x="798" y="5872"/>
                </a:lnTo>
                <a:lnTo>
                  <a:pt x="777" y="5783"/>
                </a:lnTo>
                <a:lnTo>
                  <a:pt x="756" y="5694"/>
                </a:lnTo>
                <a:lnTo>
                  <a:pt x="735" y="5608"/>
                </a:lnTo>
                <a:lnTo>
                  <a:pt x="714" y="5522"/>
                </a:lnTo>
                <a:lnTo>
                  <a:pt x="692" y="5436"/>
                </a:lnTo>
                <a:lnTo>
                  <a:pt x="671" y="5353"/>
                </a:lnTo>
                <a:lnTo>
                  <a:pt x="649" y="5270"/>
                </a:lnTo>
                <a:lnTo>
                  <a:pt x="627" y="5189"/>
                </a:lnTo>
                <a:lnTo>
                  <a:pt x="605" y="5109"/>
                </a:lnTo>
                <a:lnTo>
                  <a:pt x="582" y="5029"/>
                </a:lnTo>
                <a:lnTo>
                  <a:pt x="571" y="4990"/>
                </a:lnTo>
                <a:lnTo>
                  <a:pt x="560" y="4950"/>
                </a:lnTo>
                <a:lnTo>
                  <a:pt x="549" y="4910"/>
                </a:lnTo>
                <a:lnTo>
                  <a:pt x="537" y="4869"/>
                </a:lnTo>
                <a:lnTo>
                  <a:pt x="525" y="4828"/>
                </a:lnTo>
                <a:lnTo>
                  <a:pt x="514" y="4788"/>
                </a:lnTo>
                <a:lnTo>
                  <a:pt x="502" y="4746"/>
                </a:lnTo>
                <a:lnTo>
                  <a:pt x="490" y="4704"/>
                </a:lnTo>
                <a:lnTo>
                  <a:pt x="478" y="4661"/>
                </a:lnTo>
                <a:lnTo>
                  <a:pt x="466" y="4619"/>
                </a:lnTo>
                <a:lnTo>
                  <a:pt x="454" y="4575"/>
                </a:lnTo>
                <a:lnTo>
                  <a:pt x="442" y="4533"/>
                </a:lnTo>
                <a:lnTo>
                  <a:pt x="430" y="4489"/>
                </a:lnTo>
                <a:lnTo>
                  <a:pt x="416" y="4445"/>
                </a:lnTo>
                <a:lnTo>
                  <a:pt x="404" y="4401"/>
                </a:lnTo>
                <a:lnTo>
                  <a:pt x="392" y="4356"/>
                </a:lnTo>
                <a:lnTo>
                  <a:pt x="380" y="4310"/>
                </a:lnTo>
                <a:lnTo>
                  <a:pt x="367" y="4264"/>
                </a:lnTo>
                <a:lnTo>
                  <a:pt x="354" y="4217"/>
                </a:lnTo>
                <a:lnTo>
                  <a:pt x="342" y="4169"/>
                </a:lnTo>
                <a:lnTo>
                  <a:pt x="330" y="4121"/>
                </a:lnTo>
                <a:lnTo>
                  <a:pt x="318" y="4071"/>
                </a:lnTo>
                <a:lnTo>
                  <a:pt x="305" y="4021"/>
                </a:lnTo>
                <a:lnTo>
                  <a:pt x="294" y="3969"/>
                </a:lnTo>
                <a:lnTo>
                  <a:pt x="282" y="3917"/>
                </a:lnTo>
                <a:lnTo>
                  <a:pt x="270" y="3863"/>
                </a:lnTo>
                <a:lnTo>
                  <a:pt x="259" y="3808"/>
                </a:lnTo>
                <a:lnTo>
                  <a:pt x="247" y="3753"/>
                </a:lnTo>
                <a:lnTo>
                  <a:pt x="235" y="3698"/>
                </a:lnTo>
                <a:lnTo>
                  <a:pt x="224" y="3641"/>
                </a:lnTo>
                <a:lnTo>
                  <a:pt x="213" y="3584"/>
                </a:lnTo>
                <a:lnTo>
                  <a:pt x="202" y="3525"/>
                </a:lnTo>
                <a:lnTo>
                  <a:pt x="190" y="3486"/>
                </a:lnTo>
                <a:lnTo>
                  <a:pt x="179" y="3446"/>
                </a:lnTo>
                <a:lnTo>
                  <a:pt x="169" y="3406"/>
                </a:lnTo>
                <a:lnTo>
                  <a:pt x="160" y="3365"/>
                </a:lnTo>
                <a:lnTo>
                  <a:pt x="150" y="3324"/>
                </a:lnTo>
                <a:lnTo>
                  <a:pt x="141" y="3283"/>
                </a:lnTo>
                <a:lnTo>
                  <a:pt x="131" y="3241"/>
                </a:lnTo>
                <a:lnTo>
                  <a:pt x="123" y="3199"/>
                </a:lnTo>
                <a:lnTo>
                  <a:pt x="115" y="3157"/>
                </a:lnTo>
                <a:lnTo>
                  <a:pt x="107" y="3113"/>
                </a:lnTo>
                <a:lnTo>
                  <a:pt x="100" y="3069"/>
                </a:lnTo>
                <a:lnTo>
                  <a:pt x="92" y="3023"/>
                </a:lnTo>
                <a:lnTo>
                  <a:pt x="86" y="2976"/>
                </a:lnTo>
                <a:lnTo>
                  <a:pt x="79" y="2928"/>
                </a:lnTo>
                <a:lnTo>
                  <a:pt x="72" y="2879"/>
                </a:lnTo>
                <a:lnTo>
                  <a:pt x="67" y="2829"/>
                </a:lnTo>
                <a:lnTo>
                  <a:pt x="61" y="2784"/>
                </a:lnTo>
                <a:lnTo>
                  <a:pt x="56" y="2738"/>
                </a:lnTo>
                <a:lnTo>
                  <a:pt x="50" y="2692"/>
                </a:lnTo>
                <a:lnTo>
                  <a:pt x="45" y="2644"/>
                </a:lnTo>
                <a:lnTo>
                  <a:pt x="39" y="2596"/>
                </a:lnTo>
                <a:lnTo>
                  <a:pt x="34" y="2547"/>
                </a:lnTo>
                <a:lnTo>
                  <a:pt x="28" y="2498"/>
                </a:lnTo>
                <a:lnTo>
                  <a:pt x="22" y="2448"/>
                </a:lnTo>
                <a:lnTo>
                  <a:pt x="16" y="2397"/>
                </a:lnTo>
                <a:lnTo>
                  <a:pt x="12" y="2347"/>
                </a:lnTo>
                <a:lnTo>
                  <a:pt x="8" y="2296"/>
                </a:lnTo>
                <a:lnTo>
                  <a:pt x="5" y="2246"/>
                </a:lnTo>
                <a:lnTo>
                  <a:pt x="3" y="2195"/>
                </a:lnTo>
                <a:lnTo>
                  <a:pt x="1" y="2144"/>
                </a:lnTo>
                <a:lnTo>
                  <a:pt x="0" y="2094"/>
                </a:lnTo>
                <a:lnTo>
                  <a:pt x="0" y="2043"/>
                </a:lnTo>
                <a:lnTo>
                  <a:pt x="0" y="2004"/>
                </a:lnTo>
                <a:lnTo>
                  <a:pt x="1" y="1965"/>
                </a:lnTo>
                <a:lnTo>
                  <a:pt x="3" y="1927"/>
                </a:lnTo>
                <a:lnTo>
                  <a:pt x="5" y="1889"/>
                </a:lnTo>
                <a:lnTo>
                  <a:pt x="8" y="1851"/>
                </a:lnTo>
                <a:lnTo>
                  <a:pt x="12" y="1813"/>
                </a:lnTo>
                <a:lnTo>
                  <a:pt x="16" y="1777"/>
                </a:lnTo>
                <a:lnTo>
                  <a:pt x="22" y="1740"/>
                </a:lnTo>
                <a:lnTo>
                  <a:pt x="28" y="1703"/>
                </a:lnTo>
                <a:lnTo>
                  <a:pt x="34" y="1666"/>
                </a:lnTo>
                <a:lnTo>
                  <a:pt x="39" y="1629"/>
                </a:lnTo>
                <a:lnTo>
                  <a:pt x="45" y="1591"/>
                </a:lnTo>
                <a:lnTo>
                  <a:pt x="50" y="1553"/>
                </a:lnTo>
                <a:lnTo>
                  <a:pt x="56" y="1514"/>
                </a:lnTo>
                <a:lnTo>
                  <a:pt x="61" y="1476"/>
                </a:lnTo>
                <a:lnTo>
                  <a:pt x="67" y="1437"/>
                </a:lnTo>
                <a:lnTo>
                  <a:pt x="78" y="1391"/>
                </a:lnTo>
                <a:lnTo>
                  <a:pt x="91" y="1346"/>
                </a:lnTo>
                <a:lnTo>
                  <a:pt x="103" y="1302"/>
                </a:lnTo>
                <a:lnTo>
                  <a:pt x="115" y="1258"/>
                </a:lnTo>
                <a:lnTo>
                  <a:pt x="128" y="1217"/>
                </a:lnTo>
                <a:lnTo>
                  <a:pt x="142" y="1175"/>
                </a:lnTo>
                <a:lnTo>
                  <a:pt x="156" y="1134"/>
                </a:lnTo>
                <a:lnTo>
                  <a:pt x="170" y="1094"/>
                </a:lnTo>
                <a:lnTo>
                  <a:pt x="184" y="1054"/>
                </a:lnTo>
                <a:lnTo>
                  <a:pt x="200" y="1017"/>
                </a:lnTo>
                <a:lnTo>
                  <a:pt x="216" y="979"/>
                </a:lnTo>
                <a:lnTo>
                  <a:pt x="231" y="942"/>
                </a:lnTo>
                <a:lnTo>
                  <a:pt x="247" y="908"/>
                </a:lnTo>
                <a:lnTo>
                  <a:pt x="265" y="872"/>
                </a:lnTo>
                <a:lnTo>
                  <a:pt x="282" y="838"/>
                </a:lnTo>
                <a:lnTo>
                  <a:pt x="299" y="806"/>
                </a:lnTo>
                <a:lnTo>
                  <a:pt x="318" y="773"/>
                </a:lnTo>
                <a:lnTo>
                  <a:pt x="336" y="741"/>
                </a:lnTo>
                <a:lnTo>
                  <a:pt x="355" y="712"/>
                </a:lnTo>
                <a:lnTo>
                  <a:pt x="375" y="682"/>
                </a:lnTo>
                <a:lnTo>
                  <a:pt x="394" y="653"/>
                </a:lnTo>
                <a:lnTo>
                  <a:pt x="414" y="625"/>
                </a:lnTo>
                <a:lnTo>
                  <a:pt x="435" y="597"/>
                </a:lnTo>
                <a:lnTo>
                  <a:pt x="455" y="572"/>
                </a:lnTo>
                <a:lnTo>
                  <a:pt x="478" y="546"/>
                </a:lnTo>
                <a:lnTo>
                  <a:pt x="499" y="522"/>
                </a:lnTo>
                <a:lnTo>
                  <a:pt x="521" y="499"/>
                </a:lnTo>
                <a:lnTo>
                  <a:pt x="544" y="475"/>
                </a:lnTo>
                <a:lnTo>
                  <a:pt x="567" y="454"/>
                </a:lnTo>
                <a:lnTo>
                  <a:pt x="591" y="432"/>
                </a:lnTo>
                <a:lnTo>
                  <a:pt x="614" y="412"/>
                </a:lnTo>
                <a:lnTo>
                  <a:pt x="638" y="392"/>
                </a:lnTo>
                <a:lnTo>
                  <a:pt x="687" y="356"/>
                </a:lnTo>
                <a:lnTo>
                  <a:pt x="737" y="321"/>
                </a:lnTo>
                <a:lnTo>
                  <a:pt x="787" y="287"/>
                </a:lnTo>
                <a:lnTo>
                  <a:pt x="837" y="256"/>
                </a:lnTo>
                <a:lnTo>
                  <a:pt x="887" y="226"/>
                </a:lnTo>
                <a:lnTo>
                  <a:pt x="938" y="199"/>
                </a:lnTo>
                <a:lnTo>
                  <a:pt x="988" y="173"/>
                </a:lnTo>
                <a:lnTo>
                  <a:pt x="1039" y="149"/>
                </a:lnTo>
                <a:lnTo>
                  <a:pt x="1090" y="126"/>
                </a:lnTo>
                <a:lnTo>
                  <a:pt x="1142" y="106"/>
                </a:lnTo>
                <a:lnTo>
                  <a:pt x="1193" y="87"/>
                </a:lnTo>
                <a:lnTo>
                  <a:pt x="1246" y="71"/>
                </a:lnTo>
                <a:lnTo>
                  <a:pt x="1272" y="63"/>
                </a:lnTo>
                <a:lnTo>
                  <a:pt x="1298" y="56"/>
                </a:lnTo>
                <a:lnTo>
                  <a:pt x="1325" y="49"/>
                </a:lnTo>
                <a:lnTo>
                  <a:pt x="1351" y="43"/>
                </a:lnTo>
                <a:lnTo>
                  <a:pt x="1376" y="37"/>
                </a:lnTo>
                <a:lnTo>
                  <a:pt x="1403" y="31"/>
                </a:lnTo>
                <a:lnTo>
                  <a:pt x="1430" y="27"/>
                </a:lnTo>
                <a:lnTo>
                  <a:pt x="1457" y="22"/>
                </a:lnTo>
                <a:lnTo>
                  <a:pt x="1474" y="17"/>
                </a:lnTo>
                <a:lnTo>
                  <a:pt x="1492" y="12"/>
                </a:lnTo>
                <a:lnTo>
                  <a:pt x="1510" y="9"/>
                </a:lnTo>
                <a:lnTo>
                  <a:pt x="1529" y="6"/>
                </a:lnTo>
                <a:lnTo>
                  <a:pt x="1550" y="3"/>
                </a:lnTo>
                <a:lnTo>
                  <a:pt x="1570" y="2"/>
                </a:lnTo>
                <a:lnTo>
                  <a:pt x="1591" y="1"/>
                </a:lnTo>
                <a:lnTo>
                  <a:pt x="1614" y="0"/>
                </a:lnTo>
                <a:lnTo>
                  <a:pt x="1635" y="0"/>
                </a:lnTo>
                <a:lnTo>
                  <a:pt x="1656" y="0"/>
                </a:lnTo>
                <a:lnTo>
                  <a:pt x="1678" y="0"/>
                </a:lnTo>
                <a:lnTo>
                  <a:pt x="1697" y="0"/>
                </a:lnTo>
                <a:lnTo>
                  <a:pt x="1716" y="0"/>
                </a:lnTo>
                <a:lnTo>
                  <a:pt x="1735" y="0"/>
                </a:lnTo>
                <a:lnTo>
                  <a:pt x="1753" y="0"/>
                </a:lnTo>
                <a:lnTo>
                  <a:pt x="1770" y="0"/>
                </a:lnTo>
                <a:lnTo>
                  <a:pt x="1804" y="1"/>
                </a:lnTo>
                <a:lnTo>
                  <a:pt x="1841" y="2"/>
                </a:lnTo>
                <a:lnTo>
                  <a:pt x="1877" y="3"/>
                </a:lnTo>
                <a:lnTo>
                  <a:pt x="1916" y="6"/>
                </a:lnTo>
                <a:lnTo>
                  <a:pt x="1956" y="9"/>
                </a:lnTo>
                <a:lnTo>
                  <a:pt x="1997" y="12"/>
                </a:lnTo>
                <a:lnTo>
                  <a:pt x="2040" y="17"/>
                </a:lnTo>
                <a:lnTo>
                  <a:pt x="2084" y="22"/>
                </a:lnTo>
                <a:lnTo>
                  <a:pt x="2129" y="28"/>
                </a:lnTo>
                <a:lnTo>
                  <a:pt x="2173" y="36"/>
                </a:lnTo>
                <a:lnTo>
                  <a:pt x="2215" y="46"/>
                </a:lnTo>
                <a:lnTo>
                  <a:pt x="2258" y="56"/>
                </a:lnTo>
                <a:lnTo>
                  <a:pt x="2300" y="68"/>
                </a:lnTo>
                <a:lnTo>
                  <a:pt x="2341" y="81"/>
                </a:lnTo>
                <a:lnTo>
                  <a:pt x="2380" y="96"/>
                </a:lnTo>
                <a:lnTo>
                  <a:pt x="2420" y="112"/>
                </a:lnTo>
                <a:lnTo>
                  <a:pt x="2460" y="129"/>
                </a:lnTo>
                <a:lnTo>
                  <a:pt x="2498" y="149"/>
                </a:lnTo>
                <a:lnTo>
                  <a:pt x="2537" y="169"/>
                </a:lnTo>
                <a:lnTo>
                  <a:pt x="2576" y="190"/>
                </a:lnTo>
                <a:lnTo>
                  <a:pt x="2614" y="213"/>
                </a:lnTo>
                <a:lnTo>
                  <a:pt x="2652" y="237"/>
                </a:lnTo>
                <a:lnTo>
                  <a:pt x="2691" y="262"/>
                </a:lnTo>
                <a:lnTo>
                  <a:pt x="2728" y="289"/>
                </a:lnTo>
                <a:lnTo>
                  <a:pt x="2766" y="317"/>
                </a:lnTo>
                <a:lnTo>
                  <a:pt x="2804" y="347"/>
                </a:lnTo>
                <a:lnTo>
                  <a:pt x="2841" y="377"/>
                </a:lnTo>
                <a:lnTo>
                  <a:pt x="2878" y="409"/>
                </a:lnTo>
                <a:lnTo>
                  <a:pt x="2915" y="442"/>
                </a:lnTo>
                <a:lnTo>
                  <a:pt x="2952" y="477"/>
                </a:lnTo>
                <a:lnTo>
                  <a:pt x="2989" y="513"/>
                </a:lnTo>
                <a:lnTo>
                  <a:pt x="3025" y="551"/>
                </a:lnTo>
                <a:lnTo>
                  <a:pt x="3043" y="569"/>
                </a:lnTo>
                <a:lnTo>
                  <a:pt x="3061" y="589"/>
                </a:lnTo>
                <a:lnTo>
                  <a:pt x="3079" y="610"/>
                </a:lnTo>
                <a:lnTo>
                  <a:pt x="3096" y="630"/>
                </a:lnTo>
                <a:lnTo>
                  <a:pt x="3112" y="652"/>
                </a:lnTo>
                <a:lnTo>
                  <a:pt x="3129" y="674"/>
                </a:lnTo>
                <a:lnTo>
                  <a:pt x="3145" y="696"/>
                </a:lnTo>
                <a:lnTo>
                  <a:pt x="3161" y="719"/>
                </a:lnTo>
                <a:lnTo>
                  <a:pt x="3176" y="742"/>
                </a:lnTo>
                <a:lnTo>
                  <a:pt x="3192" y="767"/>
                </a:lnTo>
                <a:lnTo>
                  <a:pt x="3207" y="791"/>
                </a:lnTo>
                <a:lnTo>
                  <a:pt x="3222" y="817"/>
                </a:lnTo>
                <a:lnTo>
                  <a:pt x="3236" y="842"/>
                </a:lnTo>
                <a:lnTo>
                  <a:pt x="3250" y="869"/>
                </a:lnTo>
                <a:lnTo>
                  <a:pt x="3264" y="895"/>
                </a:lnTo>
                <a:lnTo>
                  <a:pt x="3277" y="923"/>
                </a:lnTo>
                <a:lnTo>
                  <a:pt x="3290" y="951"/>
                </a:lnTo>
                <a:lnTo>
                  <a:pt x="3304" y="980"/>
                </a:lnTo>
                <a:lnTo>
                  <a:pt x="3316" y="1009"/>
                </a:lnTo>
                <a:lnTo>
                  <a:pt x="3328" y="1038"/>
                </a:lnTo>
                <a:lnTo>
                  <a:pt x="3340" y="1069"/>
                </a:lnTo>
                <a:lnTo>
                  <a:pt x="3351" y="1099"/>
                </a:lnTo>
                <a:lnTo>
                  <a:pt x="3363" y="1131"/>
                </a:lnTo>
                <a:lnTo>
                  <a:pt x="3374" y="1163"/>
                </a:lnTo>
                <a:lnTo>
                  <a:pt x="3395" y="1228"/>
                </a:lnTo>
                <a:lnTo>
                  <a:pt x="3415" y="1295"/>
                </a:lnTo>
                <a:lnTo>
                  <a:pt x="3434" y="1366"/>
                </a:lnTo>
                <a:lnTo>
                  <a:pt x="3451" y="1437"/>
                </a:lnTo>
                <a:lnTo>
                  <a:pt x="3461" y="1476"/>
                </a:lnTo>
                <a:lnTo>
                  <a:pt x="3472" y="1515"/>
                </a:lnTo>
                <a:lnTo>
                  <a:pt x="3480" y="1555"/>
                </a:lnTo>
                <a:lnTo>
                  <a:pt x="3487" y="1594"/>
                </a:lnTo>
                <a:lnTo>
                  <a:pt x="3494" y="1634"/>
                </a:lnTo>
                <a:lnTo>
                  <a:pt x="3499" y="1673"/>
                </a:lnTo>
                <a:lnTo>
                  <a:pt x="3503" y="1712"/>
                </a:lnTo>
                <a:lnTo>
                  <a:pt x="3507" y="1751"/>
                </a:lnTo>
                <a:lnTo>
                  <a:pt x="3509" y="1791"/>
                </a:lnTo>
                <a:lnTo>
                  <a:pt x="3512" y="1830"/>
                </a:lnTo>
                <a:lnTo>
                  <a:pt x="3513" y="1869"/>
                </a:lnTo>
                <a:lnTo>
                  <a:pt x="3515" y="1908"/>
                </a:lnTo>
                <a:lnTo>
                  <a:pt x="3516" y="1948"/>
                </a:lnTo>
                <a:lnTo>
                  <a:pt x="3517" y="1987"/>
                </a:lnTo>
                <a:lnTo>
                  <a:pt x="3518" y="2026"/>
                </a:lnTo>
                <a:lnTo>
                  <a:pt x="3518" y="2065"/>
                </a:lnTo>
                <a:lnTo>
                  <a:pt x="3518" y="2116"/>
                </a:lnTo>
                <a:lnTo>
                  <a:pt x="3517" y="2166"/>
                </a:lnTo>
                <a:lnTo>
                  <a:pt x="3516" y="2215"/>
                </a:lnTo>
                <a:lnTo>
                  <a:pt x="3515" y="2265"/>
                </a:lnTo>
                <a:lnTo>
                  <a:pt x="3513" y="2314"/>
                </a:lnTo>
                <a:lnTo>
                  <a:pt x="3512" y="2362"/>
                </a:lnTo>
                <a:lnTo>
                  <a:pt x="3509" y="2411"/>
                </a:lnTo>
                <a:lnTo>
                  <a:pt x="3507" y="2459"/>
                </a:lnTo>
                <a:lnTo>
                  <a:pt x="3503" y="2506"/>
                </a:lnTo>
                <a:lnTo>
                  <a:pt x="3499" y="2553"/>
                </a:lnTo>
                <a:lnTo>
                  <a:pt x="3494" y="2600"/>
                </a:lnTo>
                <a:lnTo>
                  <a:pt x="3487" y="2647"/>
                </a:lnTo>
                <a:lnTo>
                  <a:pt x="3480" y="2693"/>
                </a:lnTo>
                <a:lnTo>
                  <a:pt x="3472" y="2738"/>
                </a:lnTo>
                <a:lnTo>
                  <a:pt x="3461" y="2784"/>
                </a:lnTo>
                <a:lnTo>
                  <a:pt x="3451" y="2829"/>
                </a:lnTo>
                <a:lnTo>
                  <a:pt x="3442" y="2874"/>
                </a:lnTo>
                <a:lnTo>
                  <a:pt x="3434" y="2918"/>
                </a:lnTo>
                <a:lnTo>
                  <a:pt x="3426" y="2962"/>
                </a:lnTo>
                <a:lnTo>
                  <a:pt x="3418" y="3005"/>
                </a:lnTo>
                <a:lnTo>
                  <a:pt x="3408" y="3047"/>
                </a:lnTo>
                <a:lnTo>
                  <a:pt x="3400" y="3089"/>
                </a:lnTo>
                <a:lnTo>
                  <a:pt x="3392" y="3130"/>
                </a:lnTo>
                <a:lnTo>
                  <a:pt x="3384" y="3172"/>
                </a:lnTo>
                <a:lnTo>
                  <a:pt x="3376" y="3212"/>
                </a:lnTo>
                <a:lnTo>
                  <a:pt x="3367" y="3251"/>
                </a:lnTo>
                <a:lnTo>
                  <a:pt x="3359" y="3291"/>
                </a:lnTo>
                <a:lnTo>
                  <a:pt x="3350" y="3330"/>
                </a:lnTo>
                <a:lnTo>
                  <a:pt x="3342" y="3369"/>
                </a:lnTo>
                <a:lnTo>
                  <a:pt x="3333" y="3407"/>
                </a:lnTo>
                <a:lnTo>
                  <a:pt x="3325" y="3443"/>
                </a:lnTo>
                <a:lnTo>
                  <a:pt x="3317" y="3480"/>
                </a:lnTo>
                <a:lnTo>
                  <a:pt x="3300" y="3553"/>
                </a:lnTo>
                <a:lnTo>
                  <a:pt x="3281" y="3626"/>
                </a:lnTo>
                <a:lnTo>
                  <a:pt x="3263" y="3699"/>
                </a:lnTo>
                <a:lnTo>
                  <a:pt x="3244" y="3772"/>
                </a:lnTo>
                <a:lnTo>
                  <a:pt x="3224" y="3845"/>
                </a:lnTo>
                <a:lnTo>
                  <a:pt x="3203" y="3918"/>
                </a:lnTo>
                <a:lnTo>
                  <a:pt x="3181" y="3991"/>
                </a:lnTo>
                <a:lnTo>
                  <a:pt x="3160" y="4064"/>
                </a:lnTo>
                <a:lnTo>
                  <a:pt x="3143" y="4143"/>
                </a:lnTo>
                <a:lnTo>
                  <a:pt x="3124" y="4222"/>
                </a:lnTo>
                <a:lnTo>
                  <a:pt x="3104" y="4301"/>
                </a:lnTo>
                <a:lnTo>
                  <a:pt x="3084" y="4382"/>
                </a:lnTo>
                <a:lnTo>
                  <a:pt x="3062" y="4461"/>
                </a:lnTo>
                <a:lnTo>
                  <a:pt x="3040" y="4542"/>
                </a:lnTo>
                <a:lnTo>
                  <a:pt x="3017" y="4622"/>
                </a:lnTo>
                <a:lnTo>
                  <a:pt x="2991" y="4704"/>
                </a:lnTo>
                <a:lnTo>
                  <a:pt x="2979" y="4745"/>
                </a:lnTo>
                <a:lnTo>
                  <a:pt x="2967" y="4786"/>
                </a:lnTo>
                <a:lnTo>
                  <a:pt x="2954" y="4827"/>
                </a:lnTo>
                <a:lnTo>
                  <a:pt x="2942" y="4870"/>
                </a:lnTo>
                <a:lnTo>
                  <a:pt x="2930" y="4913"/>
                </a:lnTo>
                <a:lnTo>
                  <a:pt x="2918" y="4956"/>
                </a:lnTo>
                <a:lnTo>
                  <a:pt x="2906" y="5000"/>
                </a:lnTo>
                <a:lnTo>
                  <a:pt x="2893" y="5044"/>
                </a:lnTo>
                <a:lnTo>
                  <a:pt x="2882" y="5087"/>
                </a:lnTo>
                <a:lnTo>
                  <a:pt x="2870" y="5132"/>
                </a:lnTo>
                <a:lnTo>
                  <a:pt x="2859" y="5178"/>
                </a:lnTo>
                <a:lnTo>
                  <a:pt x="2847" y="5224"/>
                </a:lnTo>
                <a:lnTo>
                  <a:pt x="2835" y="5270"/>
                </a:lnTo>
                <a:lnTo>
                  <a:pt x="2824" y="5317"/>
                </a:lnTo>
                <a:lnTo>
                  <a:pt x="2812" y="5364"/>
                </a:lnTo>
                <a:lnTo>
                  <a:pt x="2801" y="5411"/>
                </a:lnTo>
                <a:lnTo>
                  <a:pt x="2784" y="5473"/>
                </a:lnTo>
                <a:lnTo>
                  <a:pt x="2769" y="5535"/>
                </a:lnTo>
                <a:lnTo>
                  <a:pt x="2754" y="5599"/>
                </a:lnTo>
                <a:lnTo>
                  <a:pt x="2740" y="5661"/>
                </a:lnTo>
                <a:lnTo>
                  <a:pt x="2725" y="5724"/>
                </a:lnTo>
                <a:lnTo>
                  <a:pt x="2713" y="5788"/>
                </a:lnTo>
                <a:lnTo>
                  <a:pt x="2701" y="5852"/>
                </a:lnTo>
                <a:lnTo>
                  <a:pt x="2689" y="5917"/>
                </a:lnTo>
                <a:lnTo>
                  <a:pt x="2678" y="5981"/>
                </a:lnTo>
                <a:lnTo>
                  <a:pt x="2666" y="6045"/>
                </a:lnTo>
                <a:lnTo>
                  <a:pt x="2655" y="6109"/>
                </a:lnTo>
                <a:lnTo>
                  <a:pt x="2644" y="6172"/>
                </a:lnTo>
                <a:lnTo>
                  <a:pt x="2633" y="6235"/>
                </a:lnTo>
                <a:lnTo>
                  <a:pt x="2622" y="6297"/>
                </a:lnTo>
                <a:lnTo>
                  <a:pt x="2610" y="6359"/>
                </a:lnTo>
                <a:lnTo>
                  <a:pt x="2599" y="6422"/>
                </a:lnTo>
                <a:lnTo>
                  <a:pt x="2586" y="6505"/>
                </a:lnTo>
                <a:lnTo>
                  <a:pt x="2573" y="6589"/>
                </a:lnTo>
                <a:lnTo>
                  <a:pt x="2559" y="6673"/>
                </a:lnTo>
                <a:lnTo>
                  <a:pt x="2547" y="6756"/>
                </a:lnTo>
                <a:lnTo>
                  <a:pt x="2535" y="6839"/>
                </a:lnTo>
                <a:lnTo>
                  <a:pt x="2524" y="6922"/>
                </a:lnTo>
                <a:lnTo>
                  <a:pt x="2512" y="7005"/>
                </a:lnTo>
                <a:lnTo>
                  <a:pt x="2501" y="7087"/>
                </a:lnTo>
                <a:lnTo>
                  <a:pt x="2491" y="7169"/>
                </a:lnTo>
                <a:lnTo>
                  <a:pt x="2481" y="7250"/>
                </a:lnTo>
                <a:lnTo>
                  <a:pt x="2472" y="7331"/>
                </a:lnTo>
                <a:lnTo>
                  <a:pt x="2463" y="7413"/>
                </a:lnTo>
                <a:lnTo>
                  <a:pt x="2455" y="7494"/>
                </a:lnTo>
                <a:lnTo>
                  <a:pt x="2446" y="7574"/>
                </a:lnTo>
                <a:lnTo>
                  <a:pt x="2438" y="7655"/>
                </a:lnTo>
                <a:lnTo>
                  <a:pt x="2431" y="7735"/>
                </a:lnTo>
                <a:lnTo>
                  <a:pt x="2424" y="7815"/>
                </a:lnTo>
                <a:lnTo>
                  <a:pt x="2418" y="7892"/>
                </a:lnTo>
                <a:lnTo>
                  <a:pt x="2411" y="7970"/>
                </a:lnTo>
                <a:lnTo>
                  <a:pt x="2404" y="8045"/>
                </a:lnTo>
                <a:lnTo>
                  <a:pt x="2398" y="8121"/>
                </a:lnTo>
                <a:lnTo>
                  <a:pt x="2390" y="8194"/>
                </a:lnTo>
                <a:lnTo>
                  <a:pt x="2384" y="8267"/>
                </a:lnTo>
                <a:lnTo>
                  <a:pt x="2378" y="8338"/>
                </a:lnTo>
                <a:lnTo>
                  <a:pt x="2372" y="8409"/>
                </a:lnTo>
                <a:lnTo>
                  <a:pt x="2366" y="8478"/>
                </a:lnTo>
                <a:lnTo>
                  <a:pt x="2360" y="8546"/>
                </a:lnTo>
                <a:lnTo>
                  <a:pt x="2354" y="8613"/>
                </a:lnTo>
                <a:lnTo>
                  <a:pt x="2348" y="8679"/>
                </a:lnTo>
                <a:lnTo>
                  <a:pt x="2342" y="8743"/>
                </a:lnTo>
                <a:lnTo>
                  <a:pt x="2336" y="8806"/>
                </a:lnTo>
                <a:lnTo>
                  <a:pt x="2330" y="8869"/>
                </a:lnTo>
                <a:lnTo>
                  <a:pt x="2129" y="11967"/>
                </a:lnTo>
                <a:lnTo>
                  <a:pt x="1389" y="1196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8" name="Freeform 16"/>
          <p:cNvSpPr>
            <a:spLocks/>
          </p:cNvSpPr>
          <p:nvPr/>
        </p:nvSpPr>
        <p:spPr bwMode="auto">
          <a:xfrm>
            <a:off x="4258978" y="2356003"/>
            <a:ext cx="157162" cy="157163"/>
          </a:xfrm>
          <a:custGeom>
            <a:avLst/>
            <a:gdLst>
              <a:gd name="T0" fmla="*/ 3376 w 3384"/>
              <a:gd name="T1" fmla="*/ 1860 h 3368"/>
              <a:gd name="T2" fmla="*/ 3345 w 3384"/>
              <a:gd name="T3" fmla="*/ 2070 h 3368"/>
              <a:gd name="T4" fmla="*/ 3288 w 3384"/>
              <a:gd name="T5" fmla="*/ 2268 h 3368"/>
              <a:gd name="T6" fmla="*/ 3206 w 3384"/>
              <a:gd name="T7" fmla="*/ 2454 h 3368"/>
              <a:gd name="T8" fmla="*/ 3100 w 3384"/>
              <a:gd name="T9" fmla="*/ 2629 h 3368"/>
              <a:gd name="T10" fmla="*/ 2970 w 3384"/>
              <a:gd name="T11" fmla="*/ 2793 h 3368"/>
              <a:gd name="T12" fmla="*/ 2816 w 3384"/>
              <a:gd name="T13" fmla="*/ 2944 h 3368"/>
              <a:gd name="T14" fmla="*/ 2651 w 3384"/>
              <a:gd name="T15" fmla="*/ 3074 h 3368"/>
              <a:gd name="T16" fmla="*/ 2478 w 3384"/>
              <a:gd name="T17" fmla="*/ 3180 h 3368"/>
              <a:gd name="T18" fmla="*/ 2297 w 3384"/>
              <a:gd name="T19" fmla="*/ 3262 h 3368"/>
              <a:gd name="T20" fmla="*/ 2107 w 3384"/>
              <a:gd name="T21" fmla="*/ 3321 h 3368"/>
              <a:gd name="T22" fmla="*/ 1909 w 3384"/>
              <a:gd name="T23" fmla="*/ 3356 h 3368"/>
              <a:gd name="T24" fmla="*/ 1703 w 3384"/>
              <a:gd name="T25" fmla="*/ 3368 h 3368"/>
              <a:gd name="T26" fmla="*/ 1485 w 3384"/>
              <a:gd name="T27" fmla="*/ 3356 h 3368"/>
              <a:gd name="T28" fmla="*/ 1277 w 3384"/>
              <a:gd name="T29" fmla="*/ 3319 h 3368"/>
              <a:gd name="T30" fmla="*/ 1080 w 3384"/>
              <a:gd name="T31" fmla="*/ 3259 h 3368"/>
              <a:gd name="T32" fmla="*/ 894 w 3384"/>
              <a:gd name="T33" fmla="*/ 3174 h 3368"/>
              <a:gd name="T34" fmla="*/ 719 w 3384"/>
              <a:gd name="T35" fmla="*/ 3066 h 3368"/>
              <a:gd name="T36" fmla="*/ 555 w 3384"/>
              <a:gd name="T37" fmla="*/ 2934 h 3368"/>
              <a:gd name="T38" fmla="*/ 405 w 3384"/>
              <a:gd name="T39" fmla="*/ 2780 h 3368"/>
              <a:gd name="T40" fmla="*/ 277 w 3384"/>
              <a:gd name="T41" fmla="*/ 2615 h 3368"/>
              <a:gd name="T42" fmla="*/ 173 w 3384"/>
              <a:gd name="T43" fmla="*/ 2439 h 3368"/>
              <a:gd name="T44" fmla="*/ 94 w 3384"/>
              <a:gd name="T45" fmla="*/ 2254 h 3368"/>
              <a:gd name="T46" fmla="*/ 39 w 3384"/>
              <a:gd name="T47" fmla="*/ 2060 h 3368"/>
              <a:gd name="T48" fmla="*/ 7 w 3384"/>
              <a:gd name="T49" fmla="*/ 1855 h 3368"/>
              <a:gd name="T50" fmla="*/ 0 w 3384"/>
              <a:gd name="T51" fmla="*/ 1642 h 3368"/>
              <a:gd name="T52" fmla="*/ 18 w 3384"/>
              <a:gd name="T53" fmla="*/ 1437 h 3368"/>
              <a:gd name="T54" fmla="*/ 58 w 3384"/>
              <a:gd name="T55" fmla="*/ 1241 h 3368"/>
              <a:gd name="T56" fmla="*/ 123 w 3384"/>
              <a:gd name="T57" fmla="*/ 1053 h 3368"/>
              <a:gd name="T58" fmla="*/ 212 w 3384"/>
              <a:gd name="T59" fmla="*/ 872 h 3368"/>
              <a:gd name="T60" fmla="*/ 325 w 3384"/>
              <a:gd name="T61" fmla="*/ 701 h 3368"/>
              <a:gd name="T62" fmla="*/ 462 w 3384"/>
              <a:gd name="T63" fmla="*/ 537 h 3368"/>
              <a:gd name="T64" fmla="*/ 620 w 3384"/>
              <a:gd name="T65" fmla="*/ 387 h 3368"/>
              <a:gd name="T66" fmla="*/ 788 w 3384"/>
              <a:gd name="T67" fmla="*/ 261 h 3368"/>
              <a:gd name="T68" fmla="*/ 967 w 3384"/>
              <a:gd name="T69" fmla="*/ 160 h 3368"/>
              <a:gd name="T70" fmla="*/ 1158 w 3384"/>
              <a:gd name="T71" fmla="*/ 83 h 3368"/>
              <a:gd name="T72" fmla="*/ 1358 w 3384"/>
              <a:gd name="T73" fmla="*/ 32 h 3368"/>
              <a:gd name="T74" fmla="*/ 1571 w 3384"/>
              <a:gd name="T75" fmla="*/ 4 h 3368"/>
              <a:gd name="T76" fmla="*/ 1792 w 3384"/>
              <a:gd name="T77" fmla="*/ 1 h 3368"/>
              <a:gd name="T78" fmla="*/ 2006 w 3384"/>
              <a:gd name="T79" fmla="*/ 24 h 3368"/>
              <a:gd name="T80" fmla="*/ 2208 w 3384"/>
              <a:gd name="T81" fmla="*/ 70 h 3368"/>
              <a:gd name="T82" fmla="*/ 2399 w 3384"/>
              <a:gd name="T83" fmla="*/ 139 h 3368"/>
              <a:gd name="T84" fmla="*/ 2578 w 3384"/>
              <a:gd name="T85" fmla="*/ 234 h 3368"/>
              <a:gd name="T86" fmla="*/ 2746 w 3384"/>
              <a:gd name="T87" fmla="*/ 352 h 3368"/>
              <a:gd name="T88" fmla="*/ 2902 w 3384"/>
              <a:gd name="T89" fmla="*/ 494 h 3368"/>
              <a:gd name="T90" fmla="*/ 3041 w 3384"/>
              <a:gd name="T91" fmla="*/ 653 h 3368"/>
              <a:gd name="T92" fmla="*/ 3156 w 3384"/>
              <a:gd name="T93" fmla="*/ 822 h 3368"/>
              <a:gd name="T94" fmla="*/ 3248 w 3384"/>
              <a:gd name="T95" fmla="*/ 1002 h 3368"/>
              <a:gd name="T96" fmla="*/ 3316 w 3384"/>
              <a:gd name="T97" fmla="*/ 1191 h 3368"/>
              <a:gd name="T98" fmla="*/ 3361 w 3384"/>
              <a:gd name="T99" fmla="*/ 1389 h 3368"/>
              <a:gd name="T100" fmla="*/ 3382 w 3384"/>
              <a:gd name="T101" fmla="*/ 1598 h 3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4" h="3368">
                <a:moveTo>
                  <a:pt x="3384" y="1684"/>
                </a:moveTo>
                <a:lnTo>
                  <a:pt x="3383" y="1728"/>
                </a:lnTo>
                <a:lnTo>
                  <a:pt x="3382" y="1773"/>
                </a:lnTo>
                <a:lnTo>
                  <a:pt x="3380" y="1817"/>
                </a:lnTo>
                <a:lnTo>
                  <a:pt x="3376" y="1860"/>
                </a:lnTo>
                <a:lnTo>
                  <a:pt x="3372" y="1903"/>
                </a:lnTo>
                <a:lnTo>
                  <a:pt x="3366" y="1945"/>
                </a:lnTo>
                <a:lnTo>
                  <a:pt x="3360" y="1987"/>
                </a:lnTo>
                <a:lnTo>
                  <a:pt x="3353" y="2029"/>
                </a:lnTo>
                <a:lnTo>
                  <a:pt x="3345" y="2070"/>
                </a:lnTo>
                <a:lnTo>
                  <a:pt x="3334" y="2111"/>
                </a:lnTo>
                <a:lnTo>
                  <a:pt x="3324" y="2150"/>
                </a:lnTo>
                <a:lnTo>
                  <a:pt x="3313" y="2190"/>
                </a:lnTo>
                <a:lnTo>
                  <a:pt x="3301" y="2229"/>
                </a:lnTo>
                <a:lnTo>
                  <a:pt x="3288" y="2268"/>
                </a:lnTo>
                <a:lnTo>
                  <a:pt x="3273" y="2305"/>
                </a:lnTo>
                <a:lnTo>
                  <a:pt x="3258" y="2343"/>
                </a:lnTo>
                <a:lnTo>
                  <a:pt x="3242" y="2381"/>
                </a:lnTo>
                <a:lnTo>
                  <a:pt x="3224" y="2418"/>
                </a:lnTo>
                <a:lnTo>
                  <a:pt x="3206" y="2454"/>
                </a:lnTo>
                <a:lnTo>
                  <a:pt x="3187" y="2490"/>
                </a:lnTo>
                <a:lnTo>
                  <a:pt x="3166" y="2526"/>
                </a:lnTo>
                <a:lnTo>
                  <a:pt x="3146" y="2560"/>
                </a:lnTo>
                <a:lnTo>
                  <a:pt x="3124" y="2595"/>
                </a:lnTo>
                <a:lnTo>
                  <a:pt x="3100" y="2629"/>
                </a:lnTo>
                <a:lnTo>
                  <a:pt x="3076" y="2662"/>
                </a:lnTo>
                <a:lnTo>
                  <a:pt x="3051" y="2696"/>
                </a:lnTo>
                <a:lnTo>
                  <a:pt x="3025" y="2729"/>
                </a:lnTo>
                <a:lnTo>
                  <a:pt x="2998" y="2761"/>
                </a:lnTo>
                <a:lnTo>
                  <a:pt x="2970" y="2793"/>
                </a:lnTo>
                <a:lnTo>
                  <a:pt x="2940" y="2825"/>
                </a:lnTo>
                <a:lnTo>
                  <a:pt x="2911" y="2855"/>
                </a:lnTo>
                <a:lnTo>
                  <a:pt x="2879" y="2886"/>
                </a:lnTo>
                <a:lnTo>
                  <a:pt x="2848" y="2915"/>
                </a:lnTo>
                <a:lnTo>
                  <a:pt x="2816" y="2944"/>
                </a:lnTo>
                <a:lnTo>
                  <a:pt x="2784" y="2972"/>
                </a:lnTo>
                <a:lnTo>
                  <a:pt x="2751" y="2998"/>
                </a:lnTo>
                <a:lnTo>
                  <a:pt x="2718" y="3025"/>
                </a:lnTo>
                <a:lnTo>
                  <a:pt x="2685" y="3049"/>
                </a:lnTo>
                <a:lnTo>
                  <a:pt x="2651" y="3074"/>
                </a:lnTo>
                <a:lnTo>
                  <a:pt x="2617" y="3096"/>
                </a:lnTo>
                <a:lnTo>
                  <a:pt x="2583" y="3118"/>
                </a:lnTo>
                <a:lnTo>
                  <a:pt x="2548" y="3140"/>
                </a:lnTo>
                <a:lnTo>
                  <a:pt x="2513" y="3160"/>
                </a:lnTo>
                <a:lnTo>
                  <a:pt x="2478" y="3180"/>
                </a:lnTo>
                <a:lnTo>
                  <a:pt x="2443" y="3198"/>
                </a:lnTo>
                <a:lnTo>
                  <a:pt x="2406" y="3215"/>
                </a:lnTo>
                <a:lnTo>
                  <a:pt x="2370" y="3232"/>
                </a:lnTo>
                <a:lnTo>
                  <a:pt x="2334" y="3247"/>
                </a:lnTo>
                <a:lnTo>
                  <a:pt x="2297" y="3262"/>
                </a:lnTo>
                <a:lnTo>
                  <a:pt x="2259" y="3275"/>
                </a:lnTo>
                <a:lnTo>
                  <a:pt x="2222" y="3289"/>
                </a:lnTo>
                <a:lnTo>
                  <a:pt x="2184" y="3300"/>
                </a:lnTo>
                <a:lnTo>
                  <a:pt x="2145" y="3311"/>
                </a:lnTo>
                <a:lnTo>
                  <a:pt x="2107" y="3321"/>
                </a:lnTo>
                <a:lnTo>
                  <a:pt x="2068" y="3330"/>
                </a:lnTo>
                <a:lnTo>
                  <a:pt x="2029" y="3338"/>
                </a:lnTo>
                <a:lnTo>
                  <a:pt x="1990" y="3345"/>
                </a:lnTo>
                <a:lnTo>
                  <a:pt x="1949" y="3351"/>
                </a:lnTo>
                <a:lnTo>
                  <a:pt x="1909" y="3356"/>
                </a:lnTo>
                <a:lnTo>
                  <a:pt x="1868" y="3360"/>
                </a:lnTo>
                <a:lnTo>
                  <a:pt x="1828" y="3364"/>
                </a:lnTo>
                <a:lnTo>
                  <a:pt x="1787" y="3366"/>
                </a:lnTo>
                <a:lnTo>
                  <a:pt x="1745" y="3367"/>
                </a:lnTo>
                <a:lnTo>
                  <a:pt x="1703" y="3368"/>
                </a:lnTo>
                <a:lnTo>
                  <a:pt x="1659" y="3367"/>
                </a:lnTo>
                <a:lnTo>
                  <a:pt x="1615" y="3366"/>
                </a:lnTo>
                <a:lnTo>
                  <a:pt x="1571" y="3363"/>
                </a:lnTo>
                <a:lnTo>
                  <a:pt x="1527" y="3360"/>
                </a:lnTo>
                <a:lnTo>
                  <a:pt x="1485" y="3356"/>
                </a:lnTo>
                <a:lnTo>
                  <a:pt x="1442" y="3351"/>
                </a:lnTo>
                <a:lnTo>
                  <a:pt x="1400" y="3345"/>
                </a:lnTo>
                <a:lnTo>
                  <a:pt x="1358" y="3337"/>
                </a:lnTo>
                <a:lnTo>
                  <a:pt x="1318" y="3329"/>
                </a:lnTo>
                <a:lnTo>
                  <a:pt x="1277" y="3319"/>
                </a:lnTo>
                <a:lnTo>
                  <a:pt x="1236" y="3309"/>
                </a:lnTo>
                <a:lnTo>
                  <a:pt x="1196" y="3299"/>
                </a:lnTo>
                <a:lnTo>
                  <a:pt x="1158" y="3287"/>
                </a:lnTo>
                <a:lnTo>
                  <a:pt x="1119" y="3273"/>
                </a:lnTo>
                <a:lnTo>
                  <a:pt x="1080" y="3259"/>
                </a:lnTo>
                <a:lnTo>
                  <a:pt x="1042" y="3245"/>
                </a:lnTo>
                <a:lnTo>
                  <a:pt x="1004" y="3229"/>
                </a:lnTo>
                <a:lnTo>
                  <a:pt x="967" y="3211"/>
                </a:lnTo>
                <a:lnTo>
                  <a:pt x="931" y="3194"/>
                </a:lnTo>
                <a:lnTo>
                  <a:pt x="894" y="3174"/>
                </a:lnTo>
                <a:lnTo>
                  <a:pt x="858" y="3155"/>
                </a:lnTo>
                <a:lnTo>
                  <a:pt x="823" y="3135"/>
                </a:lnTo>
                <a:lnTo>
                  <a:pt x="788" y="3113"/>
                </a:lnTo>
                <a:lnTo>
                  <a:pt x="754" y="3090"/>
                </a:lnTo>
                <a:lnTo>
                  <a:pt x="719" y="3066"/>
                </a:lnTo>
                <a:lnTo>
                  <a:pt x="685" y="3042"/>
                </a:lnTo>
                <a:lnTo>
                  <a:pt x="653" y="3016"/>
                </a:lnTo>
                <a:lnTo>
                  <a:pt x="620" y="2990"/>
                </a:lnTo>
                <a:lnTo>
                  <a:pt x="588" y="2962"/>
                </a:lnTo>
                <a:lnTo>
                  <a:pt x="555" y="2934"/>
                </a:lnTo>
                <a:lnTo>
                  <a:pt x="525" y="2904"/>
                </a:lnTo>
                <a:lnTo>
                  <a:pt x="493" y="2874"/>
                </a:lnTo>
                <a:lnTo>
                  <a:pt x="462" y="2843"/>
                </a:lnTo>
                <a:lnTo>
                  <a:pt x="433" y="2811"/>
                </a:lnTo>
                <a:lnTo>
                  <a:pt x="405" y="2780"/>
                </a:lnTo>
                <a:lnTo>
                  <a:pt x="378" y="2747"/>
                </a:lnTo>
                <a:lnTo>
                  <a:pt x="351" y="2714"/>
                </a:lnTo>
                <a:lnTo>
                  <a:pt x="325" y="2682"/>
                </a:lnTo>
                <a:lnTo>
                  <a:pt x="301" y="2648"/>
                </a:lnTo>
                <a:lnTo>
                  <a:pt x="277" y="2615"/>
                </a:lnTo>
                <a:lnTo>
                  <a:pt x="255" y="2580"/>
                </a:lnTo>
                <a:lnTo>
                  <a:pt x="233" y="2546"/>
                </a:lnTo>
                <a:lnTo>
                  <a:pt x="212" y="2510"/>
                </a:lnTo>
                <a:lnTo>
                  <a:pt x="193" y="2475"/>
                </a:lnTo>
                <a:lnTo>
                  <a:pt x="173" y="2439"/>
                </a:lnTo>
                <a:lnTo>
                  <a:pt x="156" y="2403"/>
                </a:lnTo>
                <a:lnTo>
                  <a:pt x="140" y="2367"/>
                </a:lnTo>
                <a:lnTo>
                  <a:pt x="123" y="2330"/>
                </a:lnTo>
                <a:lnTo>
                  <a:pt x="108" y="2292"/>
                </a:lnTo>
                <a:lnTo>
                  <a:pt x="94" y="2254"/>
                </a:lnTo>
                <a:lnTo>
                  <a:pt x="82" y="2216"/>
                </a:lnTo>
                <a:lnTo>
                  <a:pt x="69" y="2178"/>
                </a:lnTo>
                <a:lnTo>
                  <a:pt x="58" y="2139"/>
                </a:lnTo>
                <a:lnTo>
                  <a:pt x="48" y="2099"/>
                </a:lnTo>
                <a:lnTo>
                  <a:pt x="39" y="2060"/>
                </a:lnTo>
                <a:lnTo>
                  <a:pt x="31" y="2020"/>
                </a:lnTo>
                <a:lnTo>
                  <a:pt x="24" y="1979"/>
                </a:lnTo>
                <a:lnTo>
                  <a:pt x="18" y="1938"/>
                </a:lnTo>
                <a:lnTo>
                  <a:pt x="12" y="1896"/>
                </a:lnTo>
                <a:lnTo>
                  <a:pt x="7" y="1855"/>
                </a:lnTo>
                <a:lnTo>
                  <a:pt x="4" y="1813"/>
                </a:lnTo>
                <a:lnTo>
                  <a:pt x="2" y="1770"/>
                </a:lnTo>
                <a:lnTo>
                  <a:pt x="0" y="1727"/>
                </a:lnTo>
                <a:lnTo>
                  <a:pt x="0" y="1684"/>
                </a:lnTo>
                <a:lnTo>
                  <a:pt x="0" y="1642"/>
                </a:lnTo>
                <a:lnTo>
                  <a:pt x="2" y="1601"/>
                </a:lnTo>
                <a:lnTo>
                  <a:pt x="4" y="1559"/>
                </a:lnTo>
                <a:lnTo>
                  <a:pt x="7" y="1518"/>
                </a:lnTo>
                <a:lnTo>
                  <a:pt x="12" y="1477"/>
                </a:lnTo>
                <a:lnTo>
                  <a:pt x="18" y="1437"/>
                </a:lnTo>
                <a:lnTo>
                  <a:pt x="24" y="1398"/>
                </a:lnTo>
                <a:lnTo>
                  <a:pt x="31" y="1358"/>
                </a:lnTo>
                <a:lnTo>
                  <a:pt x="39" y="1318"/>
                </a:lnTo>
                <a:lnTo>
                  <a:pt x="48" y="1279"/>
                </a:lnTo>
                <a:lnTo>
                  <a:pt x="58" y="1241"/>
                </a:lnTo>
                <a:lnTo>
                  <a:pt x="69" y="1203"/>
                </a:lnTo>
                <a:lnTo>
                  <a:pt x="82" y="1164"/>
                </a:lnTo>
                <a:lnTo>
                  <a:pt x="94" y="1126"/>
                </a:lnTo>
                <a:lnTo>
                  <a:pt x="108" y="1090"/>
                </a:lnTo>
                <a:lnTo>
                  <a:pt x="123" y="1053"/>
                </a:lnTo>
                <a:lnTo>
                  <a:pt x="140" y="1016"/>
                </a:lnTo>
                <a:lnTo>
                  <a:pt x="156" y="979"/>
                </a:lnTo>
                <a:lnTo>
                  <a:pt x="173" y="944"/>
                </a:lnTo>
                <a:lnTo>
                  <a:pt x="193" y="908"/>
                </a:lnTo>
                <a:lnTo>
                  <a:pt x="212" y="872"/>
                </a:lnTo>
                <a:lnTo>
                  <a:pt x="233" y="838"/>
                </a:lnTo>
                <a:lnTo>
                  <a:pt x="255" y="803"/>
                </a:lnTo>
                <a:lnTo>
                  <a:pt x="277" y="768"/>
                </a:lnTo>
                <a:lnTo>
                  <a:pt x="301" y="735"/>
                </a:lnTo>
                <a:lnTo>
                  <a:pt x="325" y="701"/>
                </a:lnTo>
                <a:lnTo>
                  <a:pt x="351" y="667"/>
                </a:lnTo>
                <a:lnTo>
                  <a:pt x="378" y="634"/>
                </a:lnTo>
                <a:lnTo>
                  <a:pt x="405" y="601"/>
                </a:lnTo>
                <a:lnTo>
                  <a:pt x="433" y="568"/>
                </a:lnTo>
                <a:lnTo>
                  <a:pt x="462" y="537"/>
                </a:lnTo>
                <a:lnTo>
                  <a:pt x="493" y="505"/>
                </a:lnTo>
                <a:lnTo>
                  <a:pt x="525" y="474"/>
                </a:lnTo>
                <a:lnTo>
                  <a:pt x="555" y="444"/>
                </a:lnTo>
                <a:lnTo>
                  <a:pt x="588" y="414"/>
                </a:lnTo>
                <a:lnTo>
                  <a:pt x="620" y="387"/>
                </a:lnTo>
                <a:lnTo>
                  <a:pt x="653" y="359"/>
                </a:lnTo>
                <a:lnTo>
                  <a:pt x="685" y="334"/>
                </a:lnTo>
                <a:lnTo>
                  <a:pt x="719" y="308"/>
                </a:lnTo>
                <a:lnTo>
                  <a:pt x="754" y="284"/>
                </a:lnTo>
                <a:lnTo>
                  <a:pt x="788" y="261"/>
                </a:lnTo>
                <a:lnTo>
                  <a:pt x="823" y="239"/>
                </a:lnTo>
                <a:lnTo>
                  <a:pt x="858" y="218"/>
                </a:lnTo>
                <a:lnTo>
                  <a:pt x="894" y="197"/>
                </a:lnTo>
                <a:lnTo>
                  <a:pt x="931" y="178"/>
                </a:lnTo>
                <a:lnTo>
                  <a:pt x="967" y="160"/>
                </a:lnTo>
                <a:lnTo>
                  <a:pt x="1004" y="143"/>
                </a:lnTo>
                <a:lnTo>
                  <a:pt x="1042" y="126"/>
                </a:lnTo>
                <a:lnTo>
                  <a:pt x="1080" y="111"/>
                </a:lnTo>
                <a:lnTo>
                  <a:pt x="1119" y="96"/>
                </a:lnTo>
                <a:lnTo>
                  <a:pt x="1158" y="83"/>
                </a:lnTo>
                <a:lnTo>
                  <a:pt x="1196" y="71"/>
                </a:lnTo>
                <a:lnTo>
                  <a:pt x="1236" y="59"/>
                </a:lnTo>
                <a:lnTo>
                  <a:pt x="1277" y="49"/>
                </a:lnTo>
                <a:lnTo>
                  <a:pt x="1318" y="40"/>
                </a:lnTo>
                <a:lnTo>
                  <a:pt x="1358" y="32"/>
                </a:lnTo>
                <a:lnTo>
                  <a:pt x="1400" y="24"/>
                </a:lnTo>
                <a:lnTo>
                  <a:pt x="1442" y="18"/>
                </a:lnTo>
                <a:lnTo>
                  <a:pt x="1485" y="12"/>
                </a:lnTo>
                <a:lnTo>
                  <a:pt x="1527" y="7"/>
                </a:lnTo>
                <a:lnTo>
                  <a:pt x="1571" y="4"/>
                </a:lnTo>
                <a:lnTo>
                  <a:pt x="1615" y="2"/>
                </a:lnTo>
                <a:lnTo>
                  <a:pt x="1659" y="0"/>
                </a:lnTo>
                <a:lnTo>
                  <a:pt x="1703" y="0"/>
                </a:lnTo>
                <a:lnTo>
                  <a:pt x="1748" y="0"/>
                </a:lnTo>
                <a:lnTo>
                  <a:pt x="1792" y="1"/>
                </a:lnTo>
                <a:lnTo>
                  <a:pt x="1836" y="4"/>
                </a:lnTo>
                <a:lnTo>
                  <a:pt x="1879" y="7"/>
                </a:lnTo>
                <a:lnTo>
                  <a:pt x="1921" y="11"/>
                </a:lnTo>
                <a:lnTo>
                  <a:pt x="1964" y="18"/>
                </a:lnTo>
                <a:lnTo>
                  <a:pt x="2006" y="24"/>
                </a:lnTo>
                <a:lnTo>
                  <a:pt x="2047" y="31"/>
                </a:lnTo>
                <a:lnTo>
                  <a:pt x="2088" y="39"/>
                </a:lnTo>
                <a:lnTo>
                  <a:pt x="2128" y="48"/>
                </a:lnTo>
                <a:lnTo>
                  <a:pt x="2169" y="58"/>
                </a:lnTo>
                <a:lnTo>
                  <a:pt x="2208" y="70"/>
                </a:lnTo>
                <a:lnTo>
                  <a:pt x="2247" y="82"/>
                </a:lnTo>
                <a:lnTo>
                  <a:pt x="2286" y="94"/>
                </a:lnTo>
                <a:lnTo>
                  <a:pt x="2323" y="108"/>
                </a:lnTo>
                <a:lnTo>
                  <a:pt x="2362" y="124"/>
                </a:lnTo>
                <a:lnTo>
                  <a:pt x="2399" y="139"/>
                </a:lnTo>
                <a:lnTo>
                  <a:pt x="2435" y="156"/>
                </a:lnTo>
                <a:lnTo>
                  <a:pt x="2472" y="175"/>
                </a:lnTo>
                <a:lnTo>
                  <a:pt x="2508" y="193"/>
                </a:lnTo>
                <a:lnTo>
                  <a:pt x="2543" y="212"/>
                </a:lnTo>
                <a:lnTo>
                  <a:pt x="2578" y="234"/>
                </a:lnTo>
                <a:lnTo>
                  <a:pt x="2613" y="255"/>
                </a:lnTo>
                <a:lnTo>
                  <a:pt x="2646" y="278"/>
                </a:lnTo>
                <a:lnTo>
                  <a:pt x="2680" y="301"/>
                </a:lnTo>
                <a:lnTo>
                  <a:pt x="2713" y="327"/>
                </a:lnTo>
                <a:lnTo>
                  <a:pt x="2746" y="352"/>
                </a:lnTo>
                <a:lnTo>
                  <a:pt x="2779" y="379"/>
                </a:lnTo>
                <a:lnTo>
                  <a:pt x="2810" y="406"/>
                </a:lnTo>
                <a:lnTo>
                  <a:pt x="2841" y="434"/>
                </a:lnTo>
                <a:lnTo>
                  <a:pt x="2872" y="463"/>
                </a:lnTo>
                <a:lnTo>
                  <a:pt x="2902" y="494"/>
                </a:lnTo>
                <a:lnTo>
                  <a:pt x="2932" y="526"/>
                </a:lnTo>
                <a:lnTo>
                  <a:pt x="2961" y="556"/>
                </a:lnTo>
                <a:lnTo>
                  <a:pt x="2988" y="589"/>
                </a:lnTo>
                <a:lnTo>
                  <a:pt x="3015" y="620"/>
                </a:lnTo>
                <a:lnTo>
                  <a:pt x="3041" y="653"/>
                </a:lnTo>
                <a:lnTo>
                  <a:pt x="3066" y="687"/>
                </a:lnTo>
                <a:lnTo>
                  <a:pt x="3090" y="720"/>
                </a:lnTo>
                <a:lnTo>
                  <a:pt x="3113" y="754"/>
                </a:lnTo>
                <a:lnTo>
                  <a:pt x="3135" y="788"/>
                </a:lnTo>
                <a:lnTo>
                  <a:pt x="3156" y="822"/>
                </a:lnTo>
                <a:lnTo>
                  <a:pt x="3177" y="857"/>
                </a:lnTo>
                <a:lnTo>
                  <a:pt x="3196" y="893"/>
                </a:lnTo>
                <a:lnTo>
                  <a:pt x="3214" y="928"/>
                </a:lnTo>
                <a:lnTo>
                  <a:pt x="3232" y="965"/>
                </a:lnTo>
                <a:lnTo>
                  <a:pt x="3248" y="1002"/>
                </a:lnTo>
                <a:lnTo>
                  <a:pt x="3263" y="1039"/>
                </a:lnTo>
                <a:lnTo>
                  <a:pt x="3278" y="1075"/>
                </a:lnTo>
                <a:lnTo>
                  <a:pt x="3292" y="1114"/>
                </a:lnTo>
                <a:lnTo>
                  <a:pt x="3305" y="1152"/>
                </a:lnTo>
                <a:lnTo>
                  <a:pt x="3316" y="1191"/>
                </a:lnTo>
                <a:lnTo>
                  <a:pt x="3327" y="1229"/>
                </a:lnTo>
                <a:lnTo>
                  <a:pt x="3337" y="1268"/>
                </a:lnTo>
                <a:lnTo>
                  <a:pt x="3346" y="1309"/>
                </a:lnTo>
                <a:lnTo>
                  <a:pt x="3354" y="1349"/>
                </a:lnTo>
                <a:lnTo>
                  <a:pt x="3361" y="1389"/>
                </a:lnTo>
                <a:lnTo>
                  <a:pt x="3367" y="1430"/>
                </a:lnTo>
                <a:lnTo>
                  <a:pt x="3372" y="1471"/>
                </a:lnTo>
                <a:lnTo>
                  <a:pt x="3376" y="1513"/>
                </a:lnTo>
                <a:lnTo>
                  <a:pt x="3380" y="1555"/>
                </a:lnTo>
                <a:lnTo>
                  <a:pt x="3382" y="1598"/>
                </a:lnTo>
                <a:lnTo>
                  <a:pt x="3383" y="1640"/>
                </a:lnTo>
                <a:lnTo>
                  <a:pt x="3384" y="1684"/>
                </a:lnTo>
                <a:close/>
              </a:path>
            </a:pathLst>
          </a:custGeom>
          <a:noFill/>
          <a:ln w="5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2635506" y="2533459"/>
            <a:ext cx="59250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89722"/>
              </p:ext>
            </p:extLst>
          </p:nvPr>
        </p:nvGraphicFramePr>
        <p:xfrm>
          <a:off x="3069259" y="2083147"/>
          <a:ext cx="31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" name="Equation" r:id="rId28" imgW="317160" imgH="355320" progId="Equation.DSMT4">
                  <p:embed/>
                </p:oleObj>
              </mc:Choice>
              <mc:Fallback>
                <p:oleObj name="Equation" r:id="rId28" imgW="317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069259" y="2083147"/>
                        <a:ext cx="317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Прямая со стрелкой 83"/>
          <p:cNvCxnSpPr/>
          <p:nvPr/>
        </p:nvCxnSpPr>
        <p:spPr>
          <a:xfrm>
            <a:off x="2620563" y="2531331"/>
            <a:ext cx="0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2584563" y="2497459"/>
            <a:ext cx="72000" cy="72000"/>
          </a:xfrm>
          <a:prstGeom prst="ellipse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31153"/>
              </p:ext>
            </p:extLst>
          </p:nvPr>
        </p:nvGraphicFramePr>
        <p:xfrm>
          <a:off x="4608015" y="2395538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" name="Equation" r:id="rId30" imgW="152280" imgH="241200" progId="Equation.DSMT4">
                  <p:embed/>
                </p:oleObj>
              </mc:Choice>
              <mc:Fallback>
                <p:oleObj name="Equation" r:id="rId30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608015" y="2395538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97979" y="2320764"/>
            <a:ext cx="2201947" cy="812907"/>
            <a:chOff x="274689" y="2319707"/>
            <a:chExt cx="2201947" cy="812907"/>
          </a:xfrm>
        </p:grpSpPr>
        <p:grpSp>
          <p:nvGrpSpPr>
            <p:cNvPr id="95" name="Group 209"/>
            <p:cNvGrpSpPr>
              <a:grpSpLocks noChangeAspect="1"/>
            </p:cNvGrpSpPr>
            <p:nvPr/>
          </p:nvGrpSpPr>
          <p:grpSpPr bwMode="auto">
            <a:xfrm>
              <a:off x="274689" y="2319707"/>
              <a:ext cx="2201947" cy="812907"/>
              <a:chOff x="785" y="2882"/>
              <a:chExt cx="1908" cy="715"/>
            </a:xfrm>
          </p:grpSpPr>
          <p:sp>
            <p:nvSpPr>
              <p:cNvPr id="96" name="AutoShape 208"/>
              <p:cNvSpPr>
                <a:spLocks noChangeAspect="1" noChangeArrowheads="1" noTextEdit="1"/>
              </p:cNvSpPr>
              <p:nvPr/>
            </p:nvSpPr>
            <p:spPr bwMode="auto">
              <a:xfrm>
                <a:off x="785" y="2882"/>
                <a:ext cx="1908" cy="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Rectangle 210"/>
              <p:cNvSpPr>
                <a:spLocks noChangeArrowheads="1"/>
              </p:cNvSpPr>
              <p:nvPr/>
            </p:nvSpPr>
            <p:spPr bwMode="auto">
              <a:xfrm>
                <a:off x="922" y="3216"/>
                <a:ext cx="1645" cy="3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Rectangle 211"/>
              <p:cNvSpPr>
                <a:spLocks noChangeArrowheads="1"/>
              </p:cNvSpPr>
              <p:nvPr/>
            </p:nvSpPr>
            <p:spPr bwMode="auto">
              <a:xfrm>
                <a:off x="922" y="3216"/>
                <a:ext cx="1645" cy="358"/>
              </a:xfrm>
              <a:prstGeom prst="rect">
                <a:avLst/>
              </a:prstGeom>
              <a:noFill/>
              <a:ln w="5">
                <a:solidFill>
                  <a:srgbClr val="9966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Rectangle 212"/>
              <p:cNvSpPr>
                <a:spLocks noChangeArrowheads="1"/>
              </p:cNvSpPr>
              <p:nvPr/>
            </p:nvSpPr>
            <p:spPr bwMode="auto">
              <a:xfrm>
                <a:off x="1383" y="2891"/>
                <a:ext cx="723" cy="32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Rectangle 213"/>
              <p:cNvSpPr>
                <a:spLocks noChangeArrowheads="1"/>
              </p:cNvSpPr>
              <p:nvPr/>
            </p:nvSpPr>
            <p:spPr bwMode="auto">
              <a:xfrm>
                <a:off x="1383" y="2890"/>
                <a:ext cx="723" cy="324"/>
              </a:xfrm>
              <a:prstGeom prst="rect">
                <a:avLst/>
              </a:prstGeom>
              <a:noFill/>
              <a:ln w="5">
                <a:solidFill>
                  <a:srgbClr val="9966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7155990"/>
                </p:ext>
              </p:extLst>
            </p:nvPr>
          </p:nvGraphicFramePr>
          <p:xfrm>
            <a:off x="1235960" y="2340377"/>
            <a:ext cx="292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2" name="Equation" r:id="rId32" imgW="291960" imgH="304560" progId="Equation.DSMT4">
                    <p:embed/>
                  </p:oleObj>
                </mc:Choice>
                <mc:Fallback>
                  <p:oleObj name="Equation" r:id="rId32" imgW="29196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235960" y="2340377"/>
                          <a:ext cx="292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Объект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2286475"/>
                </p:ext>
              </p:extLst>
            </p:nvPr>
          </p:nvGraphicFramePr>
          <p:xfrm>
            <a:off x="1223963" y="275113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3" name="Equation" r:id="rId34" imgW="304560" imgH="304560" progId="Equation.DSMT4">
                    <p:embed/>
                  </p:oleObj>
                </mc:Choice>
                <mc:Fallback>
                  <p:oleObj name="Equation" r:id="rId34" imgW="30456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223963" y="2751138"/>
                          <a:ext cx="3048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" name="Объект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13042"/>
              </p:ext>
            </p:extLst>
          </p:nvPr>
        </p:nvGraphicFramePr>
        <p:xfrm>
          <a:off x="7166587" y="1997834"/>
          <a:ext cx="114300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" name="Equation" r:id="rId36" imgW="1143000" imgH="419040" progId="Equation.DSMT4">
                  <p:embed/>
                </p:oleObj>
              </mc:Choice>
              <mc:Fallback>
                <p:oleObj name="Equation" r:id="rId36" imgW="1143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587" y="1997834"/>
                        <a:ext cx="1143000" cy="4190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94670"/>
              </p:ext>
            </p:extLst>
          </p:nvPr>
        </p:nvGraphicFramePr>
        <p:xfrm>
          <a:off x="5732463" y="2813050"/>
          <a:ext cx="1181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" name="Equation" r:id="rId38" imgW="1180800" imgH="749160" progId="Equation.DSMT4">
                  <p:embed/>
                </p:oleObj>
              </mc:Choice>
              <mc:Fallback>
                <p:oleObj name="Equation" r:id="rId38" imgW="1180800" imgH="74916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813050"/>
                        <a:ext cx="1181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27133"/>
              </p:ext>
            </p:extLst>
          </p:nvPr>
        </p:nvGraphicFramePr>
        <p:xfrm>
          <a:off x="6970713" y="2998788"/>
          <a:ext cx="1435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" name="Equation" r:id="rId40" imgW="1434960" imgH="304560" progId="Equation.DSMT4">
                  <p:embed/>
                </p:oleObj>
              </mc:Choice>
              <mc:Fallback>
                <p:oleObj name="Equation" r:id="rId40" imgW="1434960" imgH="30456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2998788"/>
                        <a:ext cx="1435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47136"/>
              </p:ext>
            </p:extLst>
          </p:nvPr>
        </p:nvGraphicFramePr>
        <p:xfrm>
          <a:off x="7304088" y="3592513"/>
          <a:ext cx="952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" name="Equation" r:id="rId42" imgW="952200" imgH="634680" progId="Equation.DSMT4">
                  <p:embed/>
                </p:oleObj>
              </mc:Choice>
              <mc:Fallback>
                <p:oleObj name="Equation" r:id="rId42" imgW="952200" imgH="63468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3592513"/>
                        <a:ext cx="952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5053247" y="1914967"/>
            <a:ext cx="206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Сила трения – сила трения покоя! </a:t>
            </a:r>
            <a:endParaRPr lang="ru-RU" sz="1600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22833"/>
              </p:ext>
            </p:extLst>
          </p:nvPr>
        </p:nvGraphicFramePr>
        <p:xfrm>
          <a:off x="7812360" y="3330229"/>
          <a:ext cx="17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" name="Equation" r:id="rId44" imgW="177480" imgH="279360" progId="Equation.DSMT4">
                  <p:embed/>
                </p:oleObj>
              </mc:Choice>
              <mc:Fallback>
                <p:oleObj name="Equation" r:id="rId44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812360" y="3330229"/>
                        <a:ext cx="17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61624"/>
              </p:ext>
            </p:extLst>
          </p:nvPr>
        </p:nvGraphicFramePr>
        <p:xfrm>
          <a:off x="4775200" y="2395538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9" name="Equation" r:id="rId46" imgW="152280" imgH="241200" progId="Equation.DSMT4">
                  <p:embed/>
                </p:oleObj>
              </mc:Choice>
              <mc:Fallback>
                <p:oleObj name="Equation" r:id="rId46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775200" y="2395538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50793"/>
              </p:ext>
            </p:extLst>
          </p:nvPr>
        </p:nvGraphicFramePr>
        <p:xfrm>
          <a:off x="5726113" y="4416425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0" name="Equation" r:id="rId47" imgW="990360" imgH="304560" progId="Equation.DSMT4">
                  <p:embed/>
                </p:oleObj>
              </mc:Choice>
              <mc:Fallback>
                <p:oleObj name="Equation" r:id="rId47" imgW="990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726113" y="4416425"/>
                        <a:ext cx="990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43268"/>
              </p:ext>
            </p:extLst>
          </p:nvPr>
        </p:nvGraphicFramePr>
        <p:xfrm>
          <a:off x="7427168" y="4416209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1" name="Equation" r:id="rId49" imgW="914400" imgH="304560" progId="Equation.DSMT4">
                  <p:embed/>
                </p:oleObj>
              </mc:Choice>
              <mc:Fallback>
                <p:oleObj name="Equation" r:id="rId49" imgW="914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427168" y="4416209"/>
                        <a:ext cx="914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88149"/>
              </p:ext>
            </p:extLst>
          </p:nvPr>
        </p:nvGraphicFramePr>
        <p:xfrm>
          <a:off x="6876256" y="4473359"/>
          <a:ext cx="266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2" name="Equation" r:id="rId51" imgW="266400" imgH="190440" progId="Equation.DSMT4">
                  <p:embed/>
                </p:oleObj>
              </mc:Choice>
              <mc:Fallback>
                <p:oleObj name="Equation" r:id="rId51" imgW="266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876256" y="4473359"/>
                        <a:ext cx="266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016500" y="3211210"/>
            <a:ext cx="304800" cy="971790"/>
            <a:chOff x="5016500" y="3211210"/>
            <a:chExt cx="304800" cy="97179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025438" y="3211210"/>
              <a:ext cx="288032" cy="97179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6" name="Объект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5918002"/>
                </p:ext>
              </p:extLst>
            </p:nvPr>
          </p:nvGraphicFramePr>
          <p:xfrm>
            <a:off x="5016500" y="3548063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23" name="Equation" r:id="rId53" imgW="304560" imgH="304560" progId="Equation.DSMT4">
                    <p:embed/>
                  </p:oleObj>
                </mc:Choice>
                <mc:Fallback>
                  <p:oleObj name="Equation" r:id="rId53" imgW="30456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4"/>
                        <a:stretch>
                          <a:fillRect/>
                        </a:stretch>
                      </p:blipFill>
                      <p:spPr>
                        <a:xfrm>
                          <a:off x="5016500" y="3548063"/>
                          <a:ext cx="3048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158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6"/>
    </mc:Choice>
    <mc:Fallback xmlns="">
      <p:transition spd="slow" advTm="3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3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8025E-6 L 0.15746 3.58025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3129E-6 L 2.22222E-6 0.159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" grpId="0" animBg="1"/>
      <p:bldP spid="12" grpId="1" animBg="1"/>
      <p:bldP spid="39" grpId="0" animBg="1"/>
      <p:bldP spid="17" grpId="0"/>
      <p:bldP spid="77" grpId="0" animBg="1"/>
      <p:bldP spid="77" grpId="1" animBg="1"/>
      <p:bldP spid="85" grpId="0" animBg="1"/>
      <p:bldP spid="110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" y="1481977"/>
            <a:ext cx="4433271" cy="3264704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5856920" y="3576509"/>
            <a:ext cx="1800200" cy="8004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948264" y="622022"/>
            <a:ext cx="136815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8788" y="12561"/>
            <a:ext cx="80464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На гладком горизонтальном столе лежит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=1 кг, а на нем — другой брусок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=0,5 кг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нижнему бруску привязана легкая нерастяжимая нить, переброшенная через блок, а к нити подвешен груз массой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itchFamily="2" charset="-79"/>
              </a:rPr>
              <a:t>m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 Трением в блоке можно пренебречь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.</a:t>
            </a:r>
          </a:p>
          <a:p>
            <a:r>
              <a:rPr lang="ru-RU" sz="1200" b="1" dirty="0" smtClean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При </a:t>
            </a:r>
            <a:r>
              <a:rPr lang="ru-RU" sz="1200" b="1" dirty="0">
                <a:solidFill>
                  <a:srgbClr val="663300"/>
                </a:solidFill>
                <a:latin typeface="Trebuchet MS" pitchFamily="34" charset="0"/>
                <a:cs typeface="Aharoni" pitchFamily="2" charset="-79"/>
              </a:rPr>
              <a:t>каких значениях коэффициента трения μ между брусками они будут двигаться как единое целое? </a:t>
            </a:r>
            <a:endParaRPr lang="ru-RU" sz="12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40529"/>
              </p:ext>
            </p:extLst>
          </p:nvPr>
        </p:nvGraphicFramePr>
        <p:xfrm>
          <a:off x="5580112" y="1465510"/>
          <a:ext cx="32130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2" name="Equation" r:id="rId6" imgW="3213000" imgH="482400" progId="Equation.DSMT4">
                  <p:embed/>
                </p:oleObj>
              </mc:Choice>
              <mc:Fallback>
                <p:oleObj name="Equation" r:id="rId6" imgW="3213000" imgH="4824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465510"/>
                        <a:ext cx="3213000" cy="48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19050" cmpd="thinThick">
            <a:solidFill>
              <a:srgbClr val="82600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14073" y="85095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2. </a:t>
            </a:r>
            <a:r>
              <a:rPr lang="ru-RU" sz="1600" b="1" dirty="0"/>
              <a:t>Как найти ускорение всей системы?</a:t>
            </a:r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627805"/>
              </p:ext>
            </p:extLst>
          </p:nvPr>
        </p:nvGraphicFramePr>
        <p:xfrm>
          <a:off x="1310680" y="1062038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3" name="Equation" r:id="rId8" imgW="380880" imgH="355320" progId="Equation.DSMT4">
                  <p:embed/>
                </p:oleObj>
              </mc:Choice>
              <mc:Fallback>
                <p:oleObj name="Equation" r:id="rId8" imgW="380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0680" y="1062038"/>
                        <a:ext cx="381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Объект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551210"/>
              </p:ext>
            </p:extLst>
          </p:nvPr>
        </p:nvGraphicFramePr>
        <p:xfrm>
          <a:off x="1249363" y="2781300"/>
          <a:ext cx="1193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4" name="Equation" r:id="rId10" imgW="1193760" imgH="342720" progId="Equation.DSMT4">
                  <p:embed/>
                </p:oleObj>
              </mc:Choice>
              <mc:Fallback>
                <p:oleObj name="Equation" r:id="rId10" imgW="1193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9363" y="2781300"/>
                        <a:ext cx="1193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Прямая со стрелкой 74"/>
          <p:cNvCxnSpPr/>
          <p:nvPr/>
        </p:nvCxnSpPr>
        <p:spPr>
          <a:xfrm>
            <a:off x="937718" y="1891020"/>
            <a:ext cx="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191734" y="2142411"/>
            <a:ext cx="1211948" cy="0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4300928" y="3804089"/>
            <a:ext cx="0" cy="129977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1175460" y="1189510"/>
            <a:ext cx="4086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177503" y="2142380"/>
            <a:ext cx="0" cy="918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4300077" y="2444665"/>
            <a:ext cx="1702" cy="135942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387747"/>
              </p:ext>
            </p:extLst>
          </p:nvPr>
        </p:nvGraphicFramePr>
        <p:xfrm>
          <a:off x="2219325" y="1614488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5" name="Equation" r:id="rId12" imgW="368280" imgH="380880" progId="Equation.DSMT4">
                  <p:embed/>
                </p:oleObj>
              </mc:Choice>
              <mc:Fallback>
                <p:oleObj name="Equation" r:id="rId12" imgW="368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19325" y="1614488"/>
                        <a:ext cx="36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Объект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58000"/>
              </p:ext>
            </p:extLst>
          </p:nvPr>
        </p:nvGraphicFramePr>
        <p:xfrm>
          <a:off x="4421188" y="2451100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6" name="Equation" r:id="rId14" imgW="368280" imgH="380880" progId="Equation.DSMT4">
                  <p:embed/>
                </p:oleObj>
              </mc:Choice>
              <mc:Fallback>
                <p:oleObj name="Equation" r:id="rId14" imgW="368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1188" y="2451100"/>
                        <a:ext cx="36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68026"/>
              </p:ext>
            </p:extLst>
          </p:nvPr>
        </p:nvGraphicFramePr>
        <p:xfrm>
          <a:off x="4416425" y="4746625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7" name="Equation" r:id="rId16" imgW="444240" imgH="317160" progId="Equation.DSMT4">
                  <p:embed/>
                </p:oleObj>
              </mc:Choice>
              <mc:Fallback>
                <p:oleObj name="Equation" r:id="rId16" imgW="444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16425" y="4746625"/>
                        <a:ext cx="444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Овал 83"/>
          <p:cNvSpPr/>
          <p:nvPr/>
        </p:nvSpPr>
        <p:spPr>
          <a:xfrm>
            <a:off x="1139460" y="2098486"/>
            <a:ext cx="72000" cy="72000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264928" y="3771725"/>
            <a:ext cx="72000" cy="72000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150186" y="3385311"/>
            <a:ext cx="1850876" cy="1298865"/>
            <a:chOff x="344860" y="4974270"/>
            <a:chExt cx="1850876" cy="1731820"/>
          </a:xfrm>
        </p:grpSpPr>
        <p:cxnSp>
          <p:nvCxnSpPr>
            <p:cNvPr id="87" name="Прямая со стрелкой 86"/>
            <p:cNvCxnSpPr/>
            <p:nvPr/>
          </p:nvCxnSpPr>
          <p:spPr>
            <a:xfrm>
              <a:off x="611560" y="5229200"/>
              <a:ext cx="15841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622193" y="5229200"/>
              <a:ext cx="0" cy="14768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" name="Объект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32161"/>
                </p:ext>
              </p:extLst>
            </p:nvPr>
          </p:nvGraphicFramePr>
          <p:xfrm>
            <a:off x="344860" y="4974270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8" name="Equation" r:id="rId18" imgW="266400" imgH="291960" progId="Equation.DSMT4">
                    <p:embed/>
                  </p:oleObj>
                </mc:Choice>
                <mc:Fallback>
                  <p:oleObj name="Equation" r:id="rId18" imgW="26640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44860" y="4974270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Объект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0760932"/>
                </p:ext>
              </p:extLst>
            </p:nvPr>
          </p:nvGraphicFramePr>
          <p:xfrm>
            <a:off x="1920528" y="5301332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39" name="Equation" r:id="rId20" imgW="203040" imgH="215640" progId="Equation.DSMT4">
                    <p:embed/>
                  </p:oleObj>
                </mc:Choice>
                <mc:Fallback>
                  <p:oleObj name="Equation" r:id="rId20" imgW="20304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920528" y="5301332"/>
                          <a:ext cx="203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Объект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2702149"/>
                </p:ext>
              </p:extLst>
            </p:nvPr>
          </p:nvGraphicFramePr>
          <p:xfrm>
            <a:off x="755576" y="6426690"/>
            <a:ext cx="2159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40" name="Equation" r:id="rId22" imgW="215640" imgH="279360" progId="Equation.DSMT4">
                    <p:embed/>
                  </p:oleObj>
                </mc:Choice>
                <mc:Fallback>
                  <p:oleObj name="Equation" r:id="rId22" imgW="2156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55576" y="6426690"/>
                          <a:ext cx="2159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2" name="Прямая со стрелкой 91"/>
          <p:cNvCxnSpPr/>
          <p:nvPr/>
        </p:nvCxnSpPr>
        <p:spPr>
          <a:xfrm>
            <a:off x="2616260" y="1491630"/>
            <a:ext cx="720080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63810"/>
              </p:ext>
            </p:extLst>
          </p:nvPr>
        </p:nvGraphicFramePr>
        <p:xfrm>
          <a:off x="2805113" y="1141413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1" name="Equation" r:id="rId24" imgW="228600" imgH="304560" progId="Equation.DSMT4">
                  <p:embed/>
                </p:oleObj>
              </mc:Choice>
              <mc:Fallback>
                <p:oleObj name="Equation" r:id="rId24" imgW="228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05113" y="1141413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Прямая со стрелкой 93"/>
          <p:cNvCxnSpPr/>
          <p:nvPr/>
        </p:nvCxnSpPr>
        <p:spPr>
          <a:xfrm rot="5400000">
            <a:off x="4397492" y="3777628"/>
            <a:ext cx="6876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Объект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62805"/>
              </p:ext>
            </p:extLst>
          </p:nvPr>
        </p:nvGraphicFramePr>
        <p:xfrm>
          <a:off x="4859338" y="3598863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Equation" r:id="rId26" imgW="241200" imgH="304560" progId="Equation.DSMT4">
                  <p:embed/>
                </p:oleObj>
              </mc:Choice>
              <mc:Fallback>
                <p:oleObj name="Equation" r:id="rId26" imgW="241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59338" y="3598863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073177"/>
              </p:ext>
            </p:extLst>
          </p:nvPr>
        </p:nvGraphicFramePr>
        <p:xfrm>
          <a:off x="5568950" y="2251075"/>
          <a:ext cx="23749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Equation" r:id="rId28" imgW="2374560" imgH="698400" progId="Equation.DSMT4">
                  <p:embed/>
                </p:oleObj>
              </mc:Choice>
              <mc:Fallback>
                <p:oleObj name="Equation" r:id="rId28" imgW="2374560" imgH="698400" progId="Equation.DSMT4">
                  <p:embed/>
                  <p:pic>
                    <p:nvPicPr>
                      <p:cNvPr id="0" name="Object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251075"/>
                        <a:ext cx="2374900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Объект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70725"/>
              </p:ext>
            </p:extLst>
          </p:nvPr>
        </p:nvGraphicFramePr>
        <p:xfrm>
          <a:off x="5988670" y="3690170"/>
          <a:ext cx="15367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" name="Equation" r:id="rId30" imgW="1536480" imgH="571320" progId="Equation.DSMT4">
                  <p:embed/>
                </p:oleObj>
              </mc:Choice>
              <mc:Fallback>
                <p:oleObj name="Equation" r:id="rId30" imgW="15364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670" y="3690170"/>
                        <a:ext cx="1536700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71757"/>
              </p:ext>
            </p:extLst>
          </p:nvPr>
        </p:nvGraphicFramePr>
        <p:xfrm>
          <a:off x="6668120" y="3124377"/>
          <a:ext cx="17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" name="Equation" r:id="rId32" imgW="177480" imgH="279360" progId="Equation.DSMT4">
                  <p:embed/>
                </p:oleObj>
              </mc:Choice>
              <mc:Fallback>
                <p:oleObj name="Equation" r:id="rId32" imgW="177480" imgH="27936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120" y="3124377"/>
                        <a:ext cx="17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233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6"/>
    </mc:Choice>
    <mc:Fallback xmlns="">
      <p:transition spd="slow" advTm="3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84" grpId="0" animBg="1"/>
      <p:bldP spid="85" grpId="0" animBg="1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0ecb525223642d94214a82338abc5041e5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1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5.4|1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5.4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5.4|1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5.4|1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5.4|19.4"/>
</p:tagLst>
</file>

<file path=ppt/theme/theme1.xml><?xml version="1.0" encoding="utf-8"?>
<a:theme xmlns:a="http://schemas.openxmlformats.org/drawingml/2006/main" name="2011-11-14=1">
  <a:themeElements>
    <a:clrScheme name="Другая 8">
      <a:dk1>
        <a:srgbClr val="32323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SchoolBookCTT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2011-11-14=1</Template>
  <TotalTime>2107</TotalTime>
  <Words>812</Words>
  <Application>Microsoft Office PowerPoint</Application>
  <PresentationFormat>Экран (16:9)</PresentationFormat>
  <Paragraphs>71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2011-11-14=1</vt:lpstr>
      <vt:lpstr>20_Специальное оформление</vt:lpstr>
      <vt:lpstr>Equation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Анжелика</cp:lastModifiedBy>
  <cp:revision>203</cp:revision>
  <dcterms:created xsi:type="dcterms:W3CDTF">2011-08-08T11:09:43Z</dcterms:created>
  <dcterms:modified xsi:type="dcterms:W3CDTF">2017-11-06T13:45:56Z</dcterms:modified>
</cp:coreProperties>
</file>