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681" r:id="rId2"/>
  </p:sldMasterIdLst>
  <p:notesMasterIdLst>
    <p:notesMasterId r:id="rId25"/>
  </p:notesMasterIdLst>
  <p:sldIdLst>
    <p:sldId id="294" r:id="rId3"/>
    <p:sldId id="293" r:id="rId4"/>
    <p:sldId id="306" r:id="rId5"/>
    <p:sldId id="307" r:id="rId6"/>
    <p:sldId id="308" r:id="rId7"/>
    <p:sldId id="309" r:id="rId8"/>
    <p:sldId id="310" r:id="rId9"/>
    <p:sldId id="296" r:id="rId10"/>
    <p:sldId id="312" r:id="rId11"/>
    <p:sldId id="311" r:id="rId12"/>
    <p:sldId id="313" r:id="rId13"/>
    <p:sldId id="314" r:id="rId14"/>
    <p:sldId id="297" r:id="rId15"/>
    <p:sldId id="298" r:id="rId16"/>
    <p:sldId id="299" r:id="rId17"/>
    <p:sldId id="300" r:id="rId18"/>
    <p:sldId id="315" r:id="rId19"/>
    <p:sldId id="316" r:id="rId20"/>
    <p:sldId id="303" r:id="rId21"/>
    <p:sldId id="317" r:id="rId22"/>
    <p:sldId id="319" r:id="rId23"/>
    <p:sldId id="305" r:id="rId2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270" autoAdjust="0"/>
  </p:normalViewPr>
  <p:slideViewPr>
    <p:cSldViewPr snapToGrid="0">
      <p:cViewPr varScale="1">
        <p:scale>
          <a:sx n="60" d="100"/>
          <a:sy n="60" d="100"/>
        </p:scale>
        <p:origin x="4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1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02D76-6EE3-4717-AE26-3B375BD7243C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4A40-DDF8-427E-B7A0-E0B769F37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75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4">
              <a:buFontTx/>
              <a:buChar char="-"/>
            </a:pPr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48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98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76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47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17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41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54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2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578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9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94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61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57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20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2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36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85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99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05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2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2962-D421-4512-927D-4300A15A4522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07AA1-6B3E-4811-AC15-448CECB02AF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4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7239-8285-4C55-88EF-4477C2993BCD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42D5C-98EF-4E8A-8586-2C4ED765BA1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4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814B-0BD0-40AB-967E-F46461A28D00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700A-4CC4-4506-9109-49BEB2713E4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8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2962-D421-4512-927D-4300A15A4522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07AA1-6B3E-4811-AC15-448CECB02AF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0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1446-8367-4DF9-AE2D-9B3310B34AB7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A2F0E-7D5C-4DB6-8798-CE57AD4E736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54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56AF-40C9-405F-9DE0-BEC1F5B0DF0D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D0A2A-2C34-4C9D-8B3B-F280DD93B5D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1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54DE2-A59C-427E-9644-F93D6D8E6A46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952F2-87D5-4ED8-9170-7265B7D715B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99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3E5CE-A5EE-4E0F-9B4C-DB4E9BDB6936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74316-D98F-4811-848D-0EA806FCDB1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45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6CA8-CC9D-448B-90E7-CF467032B764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5E678-608B-43A6-BD89-2ED1B00AEE7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32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C706E-AB57-48DB-B3FE-A619105E3FBF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48E58-4C38-4865-A4FB-FC6E12C0C76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9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6480-AB32-445A-AC84-C6C91DAB98A7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F3609-E46D-4409-9AAC-083D75E89F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6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1446-8367-4DF9-AE2D-9B3310B34AB7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A2F0E-7D5C-4DB6-8798-CE57AD4E736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7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400F-C693-4F8D-A50C-2762EE184509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5BF62-9ED6-470B-844D-09C1769F3D8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9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7239-8285-4C55-88EF-4477C2993BCD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42D5C-98EF-4E8A-8586-2C4ED765BA1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78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814B-0BD0-40AB-967E-F46461A28D00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700A-4CC4-4506-9109-49BEB2713E4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56AF-40C9-405F-9DE0-BEC1F5B0DF0D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D0A2A-2C34-4C9D-8B3B-F280DD93B5D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6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54DE2-A59C-427E-9644-F93D6D8E6A46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952F2-87D5-4ED8-9170-7265B7D715B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8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3E5CE-A5EE-4E0F-9B4C-DB4E9BDB6936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74316-D98F-4811-848D-0EA806FCDB1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8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6CA8-CC9D-448B-90E7-CF467032B764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5E678-608B-43A6-BD89-2ED1B00AEE7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0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C706E-AB57-48DB-B3FE-A619105E3FBF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48E58-4C38-4865-A4FB-FC6E12C0C76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6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6480-AB32-445A-AC84-C6C91DAB98A7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F3609-E46D-4409-9AAC-083D75E89F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3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400F-C693-4F8D-A50C-2762EE184509}" type="datetime1">
              <a:rPr lang="ru-RU">
                <a:solidFill>
                  <a:srgbClr val="000000"/>
                </a:solidFill>
              </a:rPr>
              <a:pPr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5BF62-9ED6-470B-844D-09C1769F3D8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8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smtClean="0">
                <a:latin typeface="Arial" charset="0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fld id="{7F553698-3C39-4263-ACCE-5DC0439FCCC5}" type="datetime1">
              <a:rPr lang="ru-RU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/>
            </a:lvl1pPr>
          </a:lstStyle>
          <a:p>
            <a:pPr algn="ctr" defTabSz="914400" fontAlgn="base"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/>
            </a:lvl1pPr>
          </a:lstStyle>
          <a:p>
            <a:pPr defTabSz="914400" fontAlgn="base">
              <a:spcAft>
                <a:spcPct val="0"/>
              </a:spcAft>
            </a:pPr>
            <a:fld id="{BD3B8C81-2768-4B0A-BCA3-0225BE1D8BEC}" type="slidenum">
              <a:rPr lang="ru-RU" altLang="ru-RU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0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smtClean="0">
                <a:latin typeface="Arial" charset="0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fld id="{7F553698-3C39-4263-ACCE-5DC0439FCCC5}" type="datetime1">
              <a:rPr lang="ru-RU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  <a:defRPr/>
              </a:pPr>
              <a:t>04.05.2017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/>
            </a:lvl1pPr>
          </a:lstStyle>
          <a:p>
            <a:pPr algn="ctr" defTabSz="914400" fontAlgn="base"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/>
            </a:lvl1pPr>
          </a:lstStyle>
          <a:p>
            <a:pPr defTabSz="914400" fontAlgn="base">
              <a:spcAft>
                <a:spcPct val="0"/>
              </a:spcAft>
            </a:pPr>
            <a:fld id="{BD3B8C81-2768-4B0A-BCA3-0225BE1D8BEC}" type="slidenum">
              <a:rPr lang="ru-RU" altLang="ru-RU" smtClean="0">
                <a:solidFill>
                  <a:srgbClr val="000000"/>
                </a:solidFill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1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dirty="0" smtClean="0"/>
              <a:t>   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34963" y="107951"/>
            <a:ext cx="10153651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Государственное автономное учреждение Архангельской области «Центр оценки качества образования»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774826" y="1700213"/>
            <a:ext cx="83534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000000"/>
                </a:solidFill>
              </a:rPr>
              <a:t>Функции руководителя ППЭ и члена </a:t>
            </a:r>
            <a:r>
              <a:rPr lang="ru-RU" altLang="ru-RU" sz="3200" b="1" dirty="0">
                <a:solidFill>
                  <a:srgbClr val="000000"/>
                </a:solidFill>
              </a:rPr>
              <a:t>ГЭК </a:t>
            </a:r>
            <a:r>
              <a:rPr lang="ru-RU" altLang="ru-RU" sz="3200" b="1" dirty="0" smtClean="0">
                <a:solidFill>
                  <a:srgbClr val="000000"/>
                </a:solidFill>
              </a:rPr>
              <a:t>при подготовке </a:t>
            </a:r>
            <a:r>
              <a:rPr lang="ru-RU" altLang="ru-RU" sz="3200" b="1" dirty="0">
                <a:solidFill>
                  <a:srgbClr val="000000"/>
                </a:solidFill>
              </a:rPr>
              <a:t>и 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000000"/>
                </a:solidFill>
              </a:rPr>
              <a:t>проведении  </a:t>
            </a:r>
            <a:r>
              <a:rPr lang="ru-RU" altLang="ru-RU" sz="3200" b="1" dirty="0">
                <a:solidFill>
                  <a:srgbClr val="000000"/>
                </a:solidFill>
              </a:rPr>
              <a:t>государственной итоговой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0000"/>
                </a:solidFill>
              </a:rPr>
              <a:t>аттестации по образовательным программам </a:t>
            </a:r>
            <a:r>
              <a:rPr lang="ru-RU" altLang="ru-RU" sz="3200" b="1" dirty="0" smtClean="0">
                <a:solidFill>
                  <a:srgbClr val="000000"/>
                </a:solidFill>
              </a:rPr>
              <a:t>среднего общего образования в форме государственного выпускного экзамена (ГВЭ)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20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056904"/>
            <a:ext cx="8821387" cy="237506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1800" b="1" dirty="0"/>
              <a:t> </a:t>
            </a: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34" y="1056904"/>
            <a:ext cx="11162806" cy="5664529"/>
          </a:xfrm>
        </p:spPr>
        <p:txBody>
          <a:bodyPr/>
          <a:lstStyle/>
          <a:p>
            <a:endParaRPr lang="ru-RU" sz="2000" dirty="0"/>
          </a:p>
          <a:p>
            <a:r>
              <a:rPr lang="ru-RU" sz="2000" dirty="0" smtClean="0"/>
              <a:t>обеспечить </a:t>
            </a:r>
            <a:r>
              <a:rPr lang="ru-RU" sz="2000" dirty="0"/>
              <a:t>контроль за регистрацией работников ППЭ в день экзамена (в случае неявки распределенных в данный ППЭ работников ППЭ, произвести замену работников ППЭ по форме ППЭ-19);</a:t>
            </a:r>
          </a:p>
          <a:p>
            <a:r>
              <a:rPr lang="ru-RU" sz="2000" dirty="0"/>
              <a:t>проверить готовность аудиторий к проведению ГВЭ;</a:t>
            </a:r>
          </a:p>
          <a:p>
            <a:r>
              <a:rPr lang="ru-RU" sz="2000" dirty="0"/>
              <a:t>дать распоряжение техническим специалистам, отвечающим за организацию видеонаблюдения в ППЭ, о начале видеонаблюдения (в Штабе ППЭ до получения ЭМ, в аудиториях ППЭ </a:t>
            </a:r>
            <a:r>
              <a:rPr lang="ru-RU" sz="2000" b="1" dirty="0"/>
              <a:t>в 09.00 по местному времени</a:t>
            </a:r>
            <a:r>
              <a:rPr lang="ru-RU" sz="2000" dirty="0" smtClean="0"/>
              <a:t>).</a:t>
            </a:r>
          </a:p>
          <a:p>
            <a:r>
              <a:rPr lang="ru-RU" sz="2000" b="1" dirty="0"/>
              <a:t>Не ранее 8.15 по местному времени</a:t>
            </a:r>
            <a:r>
              <a:rPr lang="ru-RU" sz="2000" dirty="0"/>
              <a:t> начать проведение инструктажа по процедуре проведения экзамена для работников ППЭ, выдать ответственному организатору вне аудитории формы ППЭ-06-01 «Список участников ГИА образовательной организации» и ППЭ-06-02 «Список участников ГИА в ППЭ по алфавиту» для размещения на информационном стенде при входе в ППЭ.</a:t>
            </a:r>
          </a:p>
          <a:p>
            <a:r>
              <a:rPr lang="ru-RU" sz="2000" dirty="0"/>
              <a:t>Назначить ответственного организатора в каждой аудитории и направить организаторов всех категорий на рабочие места в соответствии с формой ППЭ-07 «Список работников ППЭ».</a:t>
            </a:r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191754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056904"/>
            <a:ext cx="8821387" cy="237506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1800" b="1" dirty="0"/>
              <a:t> </a:t>
            </a: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34" y="950026"/>
            <a:ext cx="11162806" cy="5771407"/>
          </a:xfrm>
        </p:spPr>
        <p:txBody>
          <a:bodyPr/>
          <a:lstStyle/>
          <a:p>
            <a:endParaRPr lang="ru-RU" sz="2000" dirty="0"/>
          </a:p>
          <a:p>
            <a:pPr marL="0" indent="0">
              <a:buNone/>
            </a:pPr>
            <a:r>
              <a:rPr lang="ru-RU" sz="1800" b="1" dirty="0"/>
              <a:t>Выдать ответственным организаторам в аудитории:</a:t>
            </a:r>
          </a:p>
          <a:p>
            <a:r>
              <a:rPr lang="ru-RU" sz="1800" dirty="0"/>
              <a:t>форму ППЭ-05-01-ГВЭ </a:t>
            </a:r>
            <a:r>
              <a:rPr lang="ru-RU" sz="1800" b="1" dirty="0"/>
              <a:t>«</a:t>
            </a:r>
            <a:r>
              <a:rPr lang="ru-RU" sz="1800" dirty="0"/>
              <a:t>Список участников ГВЭ в аудитории ППЭ»                            (2 экземпляра); </a:t>
            </a:r>
          </a:p>
          <a:p>
            <a:r>
              <a:rPr lang="ru-RU" sz="1800" dirty="0"/>
              <a:t>форму ППЭ-05-02-ГВЭ</a:t>
            </a:r>
            <a:r>
              <a:rPr lang="ru-RU" sz="1800" b="1" dirty="0"/>
              <a:t> </a:t>
            </a:r>
            <a:r>
              <a:rPr lang="ru-RU" sz="1800" dirty="0"/>
              <a:t>«Протокол проведения ГВЭ в аудитории»;</a:t>
            </a:r>
          </a:p>
          <a:p>
            <a:r>
              <a:rPr lang="ru-RU" sz="1800" dirty="0"/>
              <a:t>форму ППЭ-12-02 «Ведомость коррекции персональных данных участников ГИА в аудитории»;</a:t>
            </a:r>
          </a:p>
          <a:p>
            <a:r>
              <a:rPr lang="ru-RU" sz="1800" dirty="0"/>
              <a:t>форму ППЭ-16</a:t>
            </a:r>
            <a:r>
              <a:rPr lang="ru-RU" sz="1800" b="1" dirty="0"/>
              <a:t> «</a:t>
            </a:r>
            <a:r>
              <a:rPr lang="ru-RU" sz="1800" dirty="0"/>
              <a:t>Расшифровка кодов образовательных организаций ППЭ»;</a:t>
            </a:r>
          </a:p>
          <a:p>
            <a:r>
              <a:rPr lang="ru-RU" sz="1800" dirty="0"/>
              <a:t>инструкцию для участников ГВЭ, зачитываемую организатором в аудитории перед началом экзамена (одна инструкция на аудиторию); </a:t>
            </a:r>
          </a:p>
          <a:p>
            <a:r>
              <a:rPr lang="ru-RU" sz="1800" dirty="0"/>
              <a:t>таблички с номерами аудиторий; </a:t>
            </a:r>
          </a:p>
          <a:p>
            <a:r>
              <a:rPr lang="ru-RU" sz="1800" dirty="0"/>
              <a:t>черновики со  штампом образовательной организации, на базе которой расположен ППЭ  </a:t>
            </a:r>
            <a:r>
              <a:rPr lang="ru-RU" sz="1800" i="1" dirty="0"/>
              <a:t>(минимальное количество черновиков – два на одного участника);</a:t>
            </a:r>
            <a:endParaRPr lang="ru-RU" sz="1800" dirty="0"/>
          </a:p>
          <a:p>
            <a:r>
              <a:rPr lang="ru-RU" sz="1800" dirty="0"/>
              <a:t>конверты для упаковки использованных черновиков и КИМ (два конверта на аудиторию);</a:t>
            </a:r>
          </a:p>
          <a:p>
            <a:r>
              <a:rPr lang="ru-RU" sz="1800" dirty="0"/>
              <a:t>внешние носители для перенесения записанных устных ответов участников ГВЭ (в случае проведения ГВЭ в устной форме).</a:t>
            </a:r>
          </a:p>
          <a:p>
            <a:r>
              <a:rPr lang="ru-RU" sz="1800" dirty="0"/>
              <a:t>Передать медицинскому работнику инструкцию, определяющую порядок его работы во время проведения ГВЭ в ППЭ, журнал учета участников ГВЭ, обратившихся к медицинскому работнику.</a:t>
            </a:r>
          </a:p>
          <a:p>
            <a:r>
              <a:rPr lang="ru-RU" sz="1800" dirty="0" smtClean="0"/>
              <a:t>Назначить </a:t>
            </a:r>
            <a:r>
              <a:rPr lang="ru-RU" sz="1800" dirty="0"/>
              <a:t>ответственного организатора в каждой аудитории и направить организаторов всех категорий на рабочие места в соответствии с формой ППЭ-07 «Список работников ППЭ».</a:t>
            </a:r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808070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056904"/>
            <a:ext cx="8821387" cy="237506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1800" b="1" dirty="0"/>
              <a:t> </a:t>
            </a: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34" y="950026"/>
            <a:ext cx="11162806" cy="5771407"/>
          </a:xfrm>
        </p:spPr>
        <p:txBody>
          <a:bodyPr/>
          <a:lstStyle/>
          <a:p>
            <a:endParaRPr lang="ru-RU" sz="2000" dirty="0"/>
          </a:p>
          <a:p>
            <a:pPr marL="0" indent="0">
              <a:buNone/>
            </a:pPr>
            <a:r>
              <a:rPr lang="ru-RU" sz="1800" b="1" dirty="0"/>
              <a:t>Не ранее 09.00 по местному времени</a:t>
            </a:r>
            <a:r>
              <a:rPr lang="ru-RU" sz="1800" dirty="0"/>
              <a:t> обеспечить допуск:</a:t>
            </a:r>
          </a:p>
          <a:p>
            <a:r>
              <a:rPr lang="ru-RU" sz="1800" dirty="0"/>
              <a:t>участников ГВЭ согласно спискам распределения; </a:t>
            </a:r>
          </a:p>
          <a:p>
            <a:r>
              <a:rPr lang="ru-RU" sz="1800" dirty="0"/>
              <a:t>лиц, сопровождающих обучающихся (присутствуют в день экзамена в помещении, которое организуется до входа в ППЭ).</a:t>
            </a:r>
          </a:p>
          <a:p>
            <a:r>
              <a:rPr lang="ru-RU" sz="1800" dirty="0"/>
              <a:t>При отсутствии участника в списках распределения в данный ППЭ, участник в ППЭ не допускается, </a:t>
            </a:r>
            <a:r>
              <a:rPr lang="ru-RU" sz="1800" b="1" dirty="0"/>
              <a:t>член ГЭК </a:t>
            </a:r>
            <a:r>
              <a:rPr lang="ru-RU" sz="1800" dirty="0"/>
              <a:t>фиксирует данный факт для дальнейшего принятия решения.</a:t>
            </a:r>
          </a:p>
          <a:p>
            <a:r>
              <a:rPr lang="ru-RU" sz="1800" b="1" dirty="0"/>
              <a:t>Не позднее 09.45</a:t>
            </a:r>
            <a:r>
              <a:rPr lang="ru-RU" sz="1800" dirty="0"/>
              <a:t> по местному времени выдать в Штабе ППЭ ответственным организаторам в аудиториях ЭМ по форме ППЭ-14-02-ГВЭ «Ведомость выдачи и возврата экзаменационных материалов по аудиториям ППЭ</a:t>
            </a:r>
            <a:r>
              <a:rPr lang="ru-RU" sz="1800" dirty="0" smtClean="0"/>
              <a:t>».</a:t>
            </a:r>
          </a:p>
          <a:p>
            <a:pPr marL="0" indent="0">
              <a:buNone/>
            </a:pPr>
            <a:r>
              <a:rPr lang="ru-RU" sz="1800" b="1" dirty="0" smtClean="0"/>
              <a:t>ЧЛЕН ГЭК:</a:t>
            </a:r>
          </a:p>
          <a:p>
            <a:r>
              <a:rPr lang="ru-RU" sz="1800" dirty="0"/>
              <a:t>присутствует при проведении </a:t>
            </a:r>
            <a:r>
              <a:rPr lang="ru-RU" sz="1800" b="1" dirty="0"/>
              <a:t>руководителем ППЭ </a:t>
            </a:r>
            <a:r>
              <a:rPr lang="ru-RU" sz="1800" dirty="0"/>
              <a:t>инструктажа организаторов ППЭ, который проводится не ранее 8.15 по местному времени;</a:t>
            </a:r>
          </a:p>
          <a:p>
            <a:r>
              <a:rPr lang="ru-RU" sz="1800" dirty="0"/>
              <a:t> присутствует при заполнении сопровождающим формы ППЭ-20 «Акт об идентификации личности участника ГИА» в случае отсутствия у обучающегося документа, удостоверяющего </a:t>
            </a:r>
            <a:r>
              <a:rPr lang="ru-RU" sz="1800" dirty="0" smtClean="0"/>
              <a:t>личность.  </a:t>
            </a:r>
            <a:endParaRPr lang="ru-RU" sz="1800" dirty="0"/>
          </a:p>
          <a:p>
            <a:pPr marL="0" indent="0">
              <a:buNone/>
            </a:pPr>
            <a:endParaRPr lang="ru-RU" sz="1800" b="1" dirty="0"/>
          </a:p>
          <a:p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841648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644" y="1417638"/>
            <a:ext cx="10901548" cy="489109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r>
              <a:rPr lang="ru-RU" sz="2000" dirty="0"/>
              <a:t>контролирует соблюдение порядка проведения ГИА в ППЭ;</a:t>
            </a:r>
            <a:r>
              <a:rPr lang="ru-RU" sz="2000" u="sng" dirty="0"/>
              <a:t> </a:t>
            </a:r>
            <a:endParaRPr lang="ru-RU" sz="2000" dirty="0"/>
          </a:p>
          <a:p>
            <a:r>
              <a:rPr lang="ru-RU" sz="2000" dirty="0"/>
              <a:t>оказывает содействие </a:t>
            </a:r>
            <a:r>
              <a:rPr lang="ru-RU" sz="2000" b="1" dirty="0"/>
              <a:t>руководителю ППЭ </a:t>
            </a:r>
            <a:r>
              <a:rPr lang="ru-RU" sz="2000" dirty="0"/>
              <a:t>в решении возникающих в процессе экзамена ситуаций, не регламентированных нормативными правовыми </a:t>
            </a:r>
            <a:r>
              <a:rPr lang="ru-RU" sz="2000" dirty="0" smtClean="0"/>
              <a:t>актами; </a:t>
            </a:r>
          </a:p>
          <a:p>
            <a:r>
              <a:rPr lang="ru-RU" sz="2000" dirty="0"/>
              <a:t>в случае принятия решения об удалении с экзамена участника ГВЭ совместно с </a:t>
            </a:r>
            <a:r>
              <a:rPr lang="ru-RU" sz="2000" b="1" dirty="0"/>
              <a:t>руководителем ППЭ </a:t>
            </a:r>
            <a:r>
              <a:rPr lang="ru-RU" sz="2000" dirty="0"/>
              <a:t>и ответственным организатором в аудитории заполняет форму ППЭ-21 «Акт об удалении участника ГИА с экзамена» в Штабе ППЭ в зоне видимости камер видеонаблюдения;</a:t>
            </a:r>
          </a:p>
          <a:p>
            <a:r>
              <a:rPr lang="ru-RU" sz="2000" dirty="0"/>
              <a:t>по приглашению организатора вне аудитории приходит в медицинский кабинет (в случае если участник ГВЭ по состоянию здоровья или другим объективным причинам не может завершить выполнение экзаменационной работы) для контроля подтверждения (</a:t>
            </a:r>
            <a:r>
              <a:rPr lang="ru-RU" sz="2000" dirty="0" err="1"/>
              <a:t>неподтверждения</a:t>
            </a:r>
            <a:r>
              <a:rPr lang="ru-RU" sz="2000" dirty="0"/>
              <a:t>) медицинским работником ухудшения состояния здоровья участника ГВЭ;</a:t>
            </a:r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177677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518" y="1223159"/>
            <a:ext cx="10865923" cy="508556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r>
              <a:rPr lang="ru-RU" sz="2000" dirty="0"/>
              <a:t>в случае технического сбоя при сдаче ГВЭ в устной форме, подтверждения медицинским работником ухудшения состояния здоровья участника ГВЭ и  при согласии участника ГВЭ досрочно завершить </a:t>
            </a:r>
            <a:r>
              <a:rPr lang="ru-RU" sz="2000" dirty="0" smtClean="0"/>
              <a:t>экзамен,  </a:t>
            </a:r>
            <a:r>
              <a:rPr lang="ru-RU" sz="2000" dirty="0"/>
              <a:t>совместно с медицинским работником заполнить соответствующие поля формы ППЭ-22 «Акт о досрочном завершении экзамена по объективным причинам» в медицинском кабинете. Ответственный организатор и руководитель ППЭ ставят свою подпись в указанном акте; </a:t>
            </a:r>
          </a:p>
          <a:p>
            <a:r>
              <a:rPr lang="ru-RU" sz="2000" dirty="0"/>
              <a:t>в случае заполнения форм ППЭ-21 «Акт об удалении участника ГИА с экзамена» и (или) ППЭ-22 «Акт о досрочном завершении экзамена по объективным причинам» осуществляет контроль наличия соответствующих отметок, поставленных ответственным организатором в аудитории («Удален с экзамена в связи с нарушением порядка проведения экзамена» и (или) «Не закончил экзамен по уважительной причине»), в бланках регистрации таких участников ГВЭ;</a:t>
            </a:r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55806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886" y="1125537"/>
            <a:ext cx="11530940" cy="5183189"/>
          </a:xfrm>
        </p:spPr>
        <p:txBody>
          <a:bodyPr/>
          <a:lstStyle/>
          <a:p>
            <a:r>
              <a:rPr lang="ru-RU" sz="2000" dirty="0" smtClean="0"/>
              <a:t>принимает </a:t>
            </a:r>
            <a:r>
              <a:rPr lang="ru-RU" sz="2000" dirty="0"/>
              <a:t>от участника ГВЭ апелляцию о нарушении установленного порядка проведения ГИА в двух экземплярах по форме ППЭ-02 в Штабе ППЭ в зоне видимости камер видеонаблюдения;</a:t>
            </a:r>
          </a:p>
          <a:p>
            <a:r>
              <a:rPr lang="ru-RU" sz="2000" dirty="0"/>
              <a:t>организует проведение проверки, изложенных в апелляции сведений, о нарушении порядка проведения ГИА при участии организаторов, не задействованных в аудитории, в которой сдавал экзамен участник </a:t>
            </a:r>
            <a:r>
              <a:rPr lang="ru-RU" sz="2000" dirty="0" smtClean="0"/>
              <a:t>ГВЭ, </a:t>
            </a:r>
            <a:r>
              <a:rPr lang="ru-RU" sz="2000" dirty="0"/>
              <a:t>технических специалистов, ассистентов, общественных наблюдателей (при наличии), сотрудников, осуществляющих охрану правопорядка, и (или) сотрудников органов внутренних дел (полиции), медицинских работников и заполняет форму ППЭ-03 «Протокол рассмотрения апелляции о нарушении установленного Порядка проведения ГИА» в Штабе ППЭ в зоне видимости камер видеонаблюдения; </a:t>
            </a:r>
            <a:endParaRPr lang="ru-RU" sz="2000" dirty="0" smtClean="0"/>
          </a:p>
          <a:p>
            <a:r>
              <a:rPr lang="ru-RU" sz="2000" dirty="0"/>
              <a:t>принимает решение об остановке экзамена в ППЭ или в отдельных аудиториях ППЭ по согласованию с председателем ГЭК (заместителем председателя ГЭК) в случае отсутствия средств видеонаблюдения, неисправного состояния или отключения указанных средств во время проведения экзамена, которое приравнивается к отсутствию видеозаписи экзамена, а также при форс-мажорных обстоятельствах с последующим составлением соответствующих актов в свободной форме.</a:t>
            </a:r>
          </a:p>
          <a:p>
            <a:endParaRPr lang="ru-RU" sz="2000" dirty="0"/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620270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281" y="1793173"/>
            <a:ext cx="9963398" cy="4515553"/>
          </a:xfrm>
        </p:spPr>
        <p:txBody>
          <a:bodyPr/>
          <a:lstStyle/>
          <a:p>
            <a:r>
              <a:rPr lang="ru-RU" sz="2000" dirty="0" err="1" smtClean="0"/>
              <a:t>ме</a:t>
            </a:r>
            <a:r>
              <a:rPr lang="ru-RU" sz="2000" dirty="0"/>
              <a:t>.</a:t>
            </a:r>
          </a:p>
          <a:p>
            <a:r>
              <a:rPr lang="ru-RU" sz="2000" dirty="0"/>
              <a:t> </a:t>
            </a:r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94660"/>
              </p:ext>
            </p:extLst>
          </p:nvPr>
        </p:nvGraphicFramePr>
        <p:xfrm>
          <a:off x="736270" y="1125538"/>
          <a:ext cx="10949049" cy="46339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949049"/>
              </a:tblGrid>
              <a:tr h="463399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Члену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ГЭК и руководителю ППЭ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необходимо помнить, что экзамен проводится в спокойной и доброжелательной обстановке.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В день проведения экзамена члену ГЭК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и руководителю ППЭ 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запрещается: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а) оказывать содействие участникам ГВЭ, в том числе передавать им средства связи, электронно-вычислительную технику, фото-, аудио- и видеоаппаратуру, справочные материалы, письменные заметки и иные средства хранения и передачи информации;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б)  пользоваться средствами связи вне Штаба ППЭ (пользование средствами связи допускается только в Штабе ППЭ в случае служебной необходимости).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06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886" y="771896"/>
            <a:ext cx="11530940" cy="553683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После проведения экзамена руководитель </a:t>
            </a:r>
            <a:r>
              <a:rPr lang="ru-RU" sz="2000" b="1" dirty="0" smtClean="0"/>
              <a:t>ППЭ</a:t>
            </a:r>
          </a:p>
          <a:p>
            <a:pPr marL="0" indent="0">
              <a:buNone/>
            </a:pPr>
            <a:r>
              <a:rPr lang="ru-RU" sz="2000" b="1" dirty="0" smtClean="0"/>
              <a:t> </a:t>
            </a:r>
            <a:r>
              <a:rPr lang="ru-RU" sz="2000" dirty="0"/>
              <a:t>должен в  Штабе ППЭ за специально подготовленным столом, находящимся в зоне видимости камер видеонаблюдения, в присутствии</a:t>
            </a:r>
            <a:r>
              <a:rPr lang="ru-RU" sz="2000" b="1" dirty="0"/>
              <a:t> </a:t>
            </a:r>
            <a:r>
              <a:rPr lang="ru-RU" sz="2000" b="1" dirty="0" smtClean="0"/>
              <a:t>члена ГЭК :</a:t>
            </a:r>
            <a:endParaRPr lang="ru-RU" sz="2000" b="1" dirty="0"/>
          </a:p>
          <a:p>
            <a:r>
              <a:rPr lang="ru-RU" sz="2000" dirty="0"/>
              <a:t>получить от всех ответственных организаторов в аудитории следующие материалы:</a:t>
            </a:r>
          </a:p>
          <a:p>
            <a:r>
              <a:rPr lang="ru-RU" sz="2000" dirty="0"/>
              <a:t>запечатанный возвратный доставочный пакет с бланками </a:t>
            </a:r>
            <a:r>
              <a:rPr lang="ru-RU" sz="2000" dirty="0" smtClean="0"/>
              <a:t>ГВЭ </a:t>
            </a:r>
            <a:r>
              <a:rPr lang="ru-RU" sz="2000" i="1" dirty="0"/>
              <a:t>(на возвратном доставочном пакете должна быть представлена следующая информация: код региона, номер ППЭ (наименование и адрес), номер аудитории, код учебного предмета, название учебного предмета, по которому проводится ГВЭ, форма ГВЭ (письменная или устная</a:t>
            </a:r>
            <a:r>
              <a:rPr lang="ru-RU" sz="2000" i="1" dirty="0" smtClean="0"/>
              <a:t>);</a:t>
            </a:r>
            <a:endParaRPr lang="ru-RU" sz="2000" dirty="0"/>
          </a:p>
          <a:p>
            <a:r>
              <a:rPr lang="ru-RU" sz="2000" dirty="0"/>
              <a:t>запечатанный конверт с КИМ;</a:t>
            </a:r>
          </a:p>
          <a:p>
            <a:r>
              <a:rPr lang="ru-RU" sz="2000" dirty="0"/>
              <a:t>запечатанный конверт с использованными черновиками;</a:t>
            </a:r>
          </a:p>
          <a:p>
            <a:r>
              <a:rPr lang="ru-RU" sz="2000" dirty="0"/>
              <a:t>неиспользованные (или имеющие полиграфические дефекты) комплекты бланков ГВЭ, КИМ;</a:t>
            </a:r>
          </a:p>
          <a:p>
            <a:r>
              <a:rPr lang="ru-RU" sz="2000" dirty="0"/>
              <a:t>неиспользованные дополнительные бланки ответов;</a:t>
            </a:r>
          </a:p>
          <a:p>
            <a:r>
              <a:rPr lang="ru-RU" sz="2000" dirty="0"/>
              <a:t>неиспользованные черновики; </a:t>
            </a:r>
          </a:p>
          <a:p>
            <a:r>
              <a:rPr lang="ru-RU" sz="2000" dirty="0"/>
              <a:t>формы ППЭ;</a:t>
            </a:r>
          </a:p>
          <a:p>
            <a:r>
              <a:rPr lang="ru-RU" sz="2000" dirty="0"/>
              <a:t>служебные записки (при наличии).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36869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30535"/>
            <a:ext cx="8821387" cy="560758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886" y="1508166"/>
            <a:ext cx="11530940" cy="480056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После проведения ГВЭ в устной форме </a:t>
            </a:r>
            <a:r>
              <a:rPr lang="ru-RU" sz="2000" b="1" dirty="0"/>
              <a:t>руководитель ППЭ</a:t>
            </a:r>
            <a:r>
              <a:rPr lang="ru-RU" sz="2000" dirty="0"/>
              <a:t> должен в  Штабе ППЭ за специально подготовленным столом, находящимся в зоне видимости камер видеонаблюдения, в присутствии </a:t>
            </a:r>
            <a:r>
              <a:rPr lang="ru-RU" sz="2000" b="1" dirty="0" smtClean="0"/>
              <a:t>члена </a:t>
            </a:r>
            <a:r>
              <a:rPr lang="ru-RU" sz="2000" b="1" dirty="0"/>
              <a:t>ГЭК </a:t>
            </a:r>
            <a:r>
              <a:rPr lang="ru-RU" sz="2000" dirty="0"/>
              <a:t>получить от технического специалиста аудиозаписи устных ответов участников ГВЭ, записанные на внешний носитель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Заполнить </a:t>
            </a:r>
            <a:r>
              <a:rPr lang="ru-RU" sz="2000" dirty="0"/>
              <a:t>формы:</a:t>
            </a:r>
          </a:p>
          <a:p>
            <a:r>
              <a:rPr lang="ru-RU" sz="2000" dirty="0"/>
              <a:t>ППЭ-14-01-ГВЭ «Акт приёмки-передачи экзаменационных материалов в ППЭ»; </a:t>
            </a:r>
          </a:p>
          <a:p>
            <a:r>
              <a:rPr lang="ru-RU" sz="2000" dirty="0"/>
              <a:t>ППЭ-13-01-ГВЭ «Протокол проведения ГВЭ в ППЭ»;</a:t>
            </a:r>
          </a:p>
          <a:p>
            <a:r>
              <a:rPr lang="ru-RU" sz="2000" dirty="0"/>
              <a:t>ППЭ-14-02-ГВЭ «Ведомость выдачи и возврата экзаменационных материалов по аудиториям ППЭ</a:t>
            </a:r>
            <a:r>
              <a:rPr lang="ru-RU" sz="2000" dirty="0" smtClean="0"/>
              <a:t>».</a:t>
            </a:r>
          </a:p>
          <a:p>
            <a:pPr marL="0" indent="0">
              <a:buNone/>
            </a:pPr>
            <a:r>
              <a:rPr lang="ru-RU" sz="2000" dirty="0" smtClean="0"/>
              <a:t>Передать </a:t>
            </a:r>
            <a:r>
              <a:rPr lang="ru-RU" sz="2000" dirty="0"/>
              <a:t>все необходимые материалы по форме ППЭ-14-01-ГВЭ «Акт приемки-передачи экзаменационных материалов в ППЭ» </a:t>
            </a:r>
            <a:r>
              <a:rPr lang="ru-RU" sz="2000" dirty="0" smtClean="0"/>
              <a:t> </a:t>
            </a:r>
            <a:r>
              <a:rPr lang="ru-RU" sz="2000" b="1" dirty="0"/>
              <a:t>члену ГЭК.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545851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518" y="1223159"/>
            <a:ext cx="10865923" cy="508556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А также:</a:t>
            </a:r>
            <a:endParaRPr lang="ru-RU" sz="2000" dirty="0"/>
          </a:p>
          <a:p>
            <a:r>
              <a:rPr lang="ru-RU" sz="2000" dirty="0"/>
              <a:t>формы ППЭ-05-02-ГВЭ «Протокол проведения ГВЭ в аудитории»; </a:t>
            </a:r>
          </a:p>
          <a:p>
            <a:r>
              <a:rPr lang="ru-RU" sz="2000" dirty="0"/>
              <a:t>формы ППЭ-12-02 «Ведомость коррекции персональных данных участников ГИА в аудитории»;</a:t>
            </a:r>
          </a:p>
          <a:p>
            <a:r>
              <a:rPr lang="ru-RU" sz="2000" dirty="0"/>
              <a:t>неиспользованные дополнительные бланки ответов ГВЭ;</a:t>
            </a:r>
          </a:p>
          <a:p>
            <a:r>
              <a:rPr lang="ru-RU" sz="2000" dirty="0"/>
              <a:t>неиспользованные черновики;</a:t>
            </a:r>
          </a:p>
          <a:p>
            <a:r>
              <a:rPr lang="ru-RU" sz="2000" dirty="0"/>
              <a:t>неиспользованные комплекты бланков ГВЭ;</a:t>
            </a:r>
          </a:p>
          <a:p>
            <a:r>
              <a:rPr lang="ru-RU" sz="2000" dirty="0"/>
              <a:t>служебные записки (при наличии).</a:t>
            </a:r>
          </a:p>
          <a:p>
            <a:pPr marL="0" indent="0">
              <a:buNone/>
            </a:pPr>
            <a:r>
              <a:rPr lang="ru-RU" sz="2000" dirty="0"/>
              <a:t>В случае проведения в ППЭ ГВЭ в устной форме член ГЭК осуществляет контроль за  получением аудиозаписей устных ответов участников ГВЭ, записанных на внешний носитель, руководителем ППЭ от технического специалиста в  Штабе ППЭ за специально подготовленным столом, находящимся в зоне видимости камер видеонаблюдения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После окончания экзамена </a:t>
            </a:r>
            <a:r>
              <a:rPr lang="ru-RU" sz="2400" b="1" dirty="0"/>
              <a:t>член ГЭК </a:t>
            </a:r>
            <a:r>
              <a:rPr lang="ru-RU" sz="2400" dirty="0"/>
              <a:t>доставляет ЭМ в РЦОИ. </a:t>
            </a:r>
          </a:p>
          <a:p>
            <a:pPr marL="0" indent="0">
              <a:buNone/>
            </a:pPr>
            <a:endParaRPr lang="ru-RU" sz="2400" dirty="0"/>
          </a:p>
          <a:p>
            <a:endParaRPr lang="ru-RU" sz="2000" dirty="0"/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6226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25538"/>
            <a:ext cx="8229600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Нормативные </a:t>
            </a:r>
            <a:r>
              <a:rPr lang="ru-RU" altLang="ru-RU" sz="2000" b="1" dirty="0"/>
              <a:t>правовые документы, регламентирующие порядок проведения </a:t>
            </a:r>
            <a:r>
              <a:rPr lang="ru-RU" altLang="ru-RU" sz="2000" b="1" dirty="0" smtClean="0"/>
              <a:t>ГВЭ:</a:t>
            </a: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1800" dirty="0"/>
              <a:t> </a:t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649" y="2420939"/>
            <a:ext cx="10664042" cy="3887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dirty="0"/>
              <a:t>Федеральный закон от 29.12.2012 №273-ФЗ «Об образовании в Российской Федерации»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Постановление Правительства Российской Федерации от 31.08.2013 № 755 «О федеральной информационной системе обеспечения проведения государственной итоговой аттестации обучающихся, освоивших основные образовательные программы основного общего и среднего общего образования, и приема граждан в образовательные организации для получения среднего профессионального и высшего образования и региональных информационных системах обеспечения проведения государственной итоговой аттестации обучающихся, освоивших основные образовательные программы основного общего и среднего общего образования»;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Приказ </a:t>
            </a:r>
            <a:r>
              <a:rPr lang="ru-RU" sz="1800" dirty="0" err="1"/>
              <a:t>Минобрнауки</a:t>
            </a:r>
            <a:r>
              <a:rPr lang="ru-RU" sz="1800" dirty="0"/>
              <a:t> России от 26.12.2013 № 1400 «Об утверждении Порядка проведения государственной итоговой аттестации по образовательным программам среднего общего образования» (зарегистрирован Минюстом России 03.02.2014, регистрационный № 31205</a:t>
            </a:r>
            <a:r>
              <a:rPr lang="ru-RU" sz="1800" dirty="0" smtClean="0"/>
              <a:t>);</a:t>
            </a:r>
          </a:p>
          <a:p>
            <a:r>
              <a:rPr lang="ru-RU" sz="1800" dirty="0"/>
              <a:t>Методические </a:t>
            </a:r>
            <a:r>
              <a:rPr lang="ru-RU" sz="1800" dirty="0" smtClean="0"/>
              <a:t>рекомендации по </a:t>
            </a:r>
            <a:r>
              <a:rPr lang="ru-RU" sz="1800" dirty="0"/>
              <a:t>автоматизированной процедуре проведения государственного выпускного экзамена по </a:t>
            </a:r>
            <a:r>
              <a:rPr lang="ru-RU" sz="1800" dirty="0" smtClean="0"/>
              <a:t>   образовательным </a:t>
            </a:r>
            <a:r>
              <a:rPr lang="ru-RU" sz="1800" dirty="0"/>
              <a:t>программам среднего общего образования в 2017 </a:t>
            </a:r>
            <a:r>
              <a:rPr lang="ru-RU" sz="1800" dirty="0" smtClean="0"/>
              <a:t>году;</a:t>
            </a:r>
            <a:endParaRPr lang="ru-RU" sz="1800" dirty="0"/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18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993367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884" y="1636295"/>
            <a:ext cx="11566358" cy="486075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	В ППЭ, где осуществляется печать ЭМ, </a:t>
            </a:r>
            <a:r>
              <a:rPr lang="ru-RU" sz="2400" b="1" dirty="0" smtClean="0"/>
              <a:t>руководитель ППЭ </a:t>
            </a:r>
            <a:r>
              <a:rPr lang="ru-RU" sz="2400" dirty="0" smtClean="0"/>
              <a:t>организует, </a:t>
            </a:r>
            <a:r>
              <a:rPr lang="ru-RU" sz="2400" b="1" dirty="0" smtClean="0"/>
              <a:t>а член ГЭК </a:t>
            </a:r>
            <a:r>
              <a:rPr lang="ru-RU" sz="2400" dirty="0" smtClean="0"/>
              <a:t>контролирует сканирование и отправку в РЦОИ электронных образов бланков, форм в заархивированном виде, записей устных ответов.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Бланки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сканируются </a:t>
            </a:r>
            <a:r>
              <a:rPr lang="ru-RU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по предметам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по аудиториям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и </a:t>
            </a:r>
            <a:r>
              <a:rPr lang="ru-RU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по типам бланков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</a:t>
            </a:r>
            <a:b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т.е. </a:t>
            </a:r>
            <a:r>
              <a:rPr 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на каждую аудиторию должно быть два файла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: </a:t>
            </a:r>
          </a:p>
          <a:p>
            <a:pPr marL="720725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БЛАНКИ РЕГИСТРАЦИИ</a:t>
            </a:r>
            <a:b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и БЛАНКИ ОТВЕТОВ с дополнительными бланками (если таковые были).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Перед сканированием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необходимо убедиться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в правильной сборке! Дополнительный бланк ответов должен находиться сразу за основным бланком ответов (на каждого участника).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ru-RU" sz="2000" dirty="0"/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528495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518" y="1223159"/>
            <a:ext cx="10865923" cy="508556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Отсканированные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формы, о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тсканированные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бланки участников необходимо поместить в зашифрованный архив (</a:t>
            </a:r>
            <a:r>
              <a:rPr lang="ru-RU" sz="24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ДДММГГГГ</a:t>
            </a:r>
            <a:r>
              <a:rPr lang="en-US" sz="2400" b="1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, т.е. на каждый день экзамена новый пароль, например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26052017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Отправка осуществляется на адрес: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gve@coko29.info</a:t>
            </a:r>
            <a:endParaRPr lang="ru-RU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 3" pitchFamily="18" charset="2"/>
              <a:buNone/>
              <a:defRPr/>
            </a:pPr>
            <a:endParaRPr lang="en-US" sz="8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В теме письма </a:t>
            </a:r>
            <a:r>
              <a:rPr lang="ru-RU" sz="24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обязательно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 указать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код ППЭ и дату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экзамена. Е</a:t>
            </a:r>
            <a:r>
              <a:rPr lang="ru-RU" sz="2400" dirty="0" smtClean="0">
                <a:latin typeface="+mj-lt"/>
                <a:cs typeface="Times New Roman" panose="02020603050405020304" pitchFamily="18" charset="0"/>
              </a:rPr>
              <a:t>сли 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на экзамен явились не все заявленные участники, то указать ППЭ, экзамен (предмет), количество, ФИО и причину неявки.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buClr>
                <a:srgbClr val="E78712"/>
              </a:buClr>
              <a:defRPr/>
            </a:pPr>
            <a:r>
              <a:rPr lang="ru-RU" sz="2400" b="1" dirty="0">
                <a:latin typeface="+mj-lt"/>
                <a:cs typeface="Segoe UI Light" panose="020B0502040204020203" pitchFamily="34" charset="0"/>
              </a:rPr>
              <a:t>После отправки файлов звонить в РЦОИ не надо. </a:t>
            </a:r>
          </a:p>
          <a:p>
            <a:pPr>
              <a:spcBef>
                <a:spcPts val="1000"/>
              </a:spcBef>
              <a:buClr>
                <a:srgbClr val="E78712"/>
              </a:buClr>
              <a:defRPr/>
            </a:pPr>
            <a:r>
              <a:rPr lang="ru-RU" sz="2400" b="1" dirty="0">
                <a:latin typeface="+mj-lt"/>
                <a:cs typeface="Segoe UI Light" panose="020B0502040204020203" pitchFamily="34" charset="0"/>
              </a:rPr>
              <a:t>Специалист РЦОИ после приема файлов и их просмотра напишет в ответ письмо.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  <a:defRPr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anose="02020603050405020304" pitchFamily="18" charset="0"/>
              </a:rPr>
              <a:t>                                                                   </a:t>
            </a:r>
            <a:endParaRPr lang="ru-RU" sz="2400" dirty="0">
              <a:solidFill>
                <a:prstClr val="white"/>
              </a:solidFill>
              <a:latin typeface="+mj-lt"/>
            </a:endParaRP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sz="2000" dirty="0"/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4546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29210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                      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518" y="1987549"/>
            <a:ext cx="10865923" cy="4321177"/>
          </a:xfrm>
        </p:spPr>
        <p:txBody>
          <a:bodyPr/>
          <a:lstStyle/>
          <a:p>
            <a:pPr marL="0" indent="0">
              <a:buNone/>
            </a:pPr>
            <a:endParaRPr lang="ru-RU" sz="24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95055" y="1318161"/>
            <a:ext cx="7908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cs typeface="JasmineUPC" panose="02020603050405020304" pitchFamily="18" charset="-34"/>
              </a:rPr>
              <a:t>СПАСИБО ЗА ВНИМАНИЕ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6" name="Picture 2" descr="http://images.clipartpanda.com/feather-pen-and-paper-clipart-LcKgx6Bca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7994" y="2207418"/>
            <a:ext cx="505358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11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45719"/>
          </a:xfrm>
        </p:spPr>
        <p:txBody>
          <a:bodyPr/>
          <a:lstStyle/>
          <a:p>
            <a:pPr algn="l"/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>Н</a:t>
            </a:r>
            <a:r>
              <a:rPr lang="ru-RU" sz="2400" b="1" dirty="0" smtClean="0"/>
              <a:t>а </a:t>
            </a:r>
            <a:r>
              <a:rPr lang="ru-RU" sz="2400" b="1" dirty="0" smtClean="0"/>
              <a:t>подготовительном этапе проведения ГВЭ:</a:t>
            </a:r>
            <a:br>
              <a:rPr lang="ru-RU" sz="2400" b="1" dirty="0" smtClean="0"/>
            </a:br>
            <a:r>
              <a:rPr lang="ru-RU" sz="2400" b="1" dirty="0" smtClean="0"/>
              <a:t>- член ГЭК: </a:t>
            </a: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1800" dirty="0" smtClean="0"/>
              <a:t> </a:t>
            </a: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391" y="2280062"/>
            <a:ext cx="9975273" cy="4577937"/>
          </a:xfrm>
        </p:spPr>
        <p:txBody>
          <a:bodyPr/>
          <a:lstStyle/>
          <a:p>
            <a:r>
              <a:rPr lang="ru-RU" sz="2000" dirty="0"/>
              <a:t>проводит проверку готовности ППЭ не позднее чем за две недели до начала экзаменов (по решению председателя ГЭК);</a:t>
            </a:r>
          </a:p>
          <a:p>
            <a:r>
              <a:rPr lang="ru-RU" sz="2000" dirty="0"/>
              <a:t>информируется о месте расположения ППЭ, в который он направляется, не ранее чем за  три рабочих дня до проведения экзамена по соответствующему учебному </a:t>
            </a:r>
            <a:r>
              <a:rPr lang="ru-RU" sz="2000" dirty="0" smtClean="0"/>
              <a:t>предмету;</a:t>
            </a:r>
          </a:p>
          <a:p>
            <a:pPr lvl="1">
              <a:buFontTx/>
              <a:buChar char="-"/>
            </a:pPr>
            <a:r>
              <a:rPr lang="ru-RU" sz="2400" b="1" dirty="0" smtClean="0"/>
              <a:t>руководитель ППЭ:</a:t>
            </a:r>
            <a:endParaRPr lang="ru-RU" sz="2400" b="1" dirty="0"/>
          </a:p>
          <a:p>
            <a:pPr>
              <a:lnSpc>
                <a:spcPct val="80000"/>
              </a:lnSpc>
            </a:pPr>
            <a:r>
              <a:rPr lang="ru-RU" sz="2000" u="sng" dirty="0"/>
              <a:t>совместно с руководителем образовательной организации, на базе которой организован ППЭ</a:t>
            </a:r>
            <a:r>
              <a:rPr lang="ru-RU" sz="2000" dirty="0"/>
              <a:t>, обязан обеспечить готовность ППЭ и аудиторий ППЭ к проведению </a:t>
            </a:r>
            <a:r>
              <a:rPr lang="ru-RU" sz="2000" dirty="0" smtClean="0"/>
              <a:t>экзамена;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 </a:t>
            </a:r>
            <a:r>
              <a:rPr lang="ru-RU" sz="2000" dirty="0"/>
              <a:t>Руководителям ППЭ, в которых осуществляется печать ЭМ, </a:t>
            </a:r>
            <a:br>
              <a:rPr lang="ru-RU" sz="2000" dirty="0"/>
            </a:br>
            <a:r>
              <a:rPr lang="ru-RU" sz="2000" dirty="0"/>
              <a:t>до начала проведения ГИА нужно зарегистрироваться на сайте </a:t>
            </a:r>
            <a:br>
              <a:rPr lang="ru-RU" sz="2000" dirty="0"/>
            </a:br>
            <a:r>
              <a:rPr lang="ru-RU" sz="2000" dirty="0"/>
              <a:t>ГАУ АО ЦОКО для получения пароля в день экзамена (для печати ЭМ</a:t>
            </a:r>
            <a:r>
              <a:rPr lang="ru-RU" sz="2000" dirty="0">
                <a:solidFill>
                  <a:srgbClr val="FF0000"/>
                </a:solidFill>
              </a:rPr>
              <a:t>, файлов рассадки</a:t>
            </a:r>
            <a:r>
              <a:rPr lang="ru-RU" sz="2000" dirty="0"/>
              <a:t>)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pPr marL="0" indent="0"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914537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45719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391" y="712519"/>
            <a:ext cx="9975273" cy="559620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9391" y="289679"/>
            <a:ext cx="1050383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tabLst>
                <a:tab pos="630555" algn="l"/>
              </a:tabLst>
            </a:pPr>
            <a:endParaRPr lang="ru-RU" sz="2000" dirty="0" smtClean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endParaRPr lang="ru-RU" sz="2000" dirty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r>
              <a:rPr lang="ru-RU" sz="2000" b="1" dirty="0" smtClean="0"/>
              <a:t>Не </a:t>
            </a:r>
            <a:r>
              <a:rPr lang="ru-RU" sz="2000" b="1" dirty="0"/>
              <a:t>позднее чем за один день до проведения экзамена </a:t>
            </a:r>
            <a:r>
              <a:rPr lang="ru-RU" sz="2000" dirty="0"/>
              <a:t>руководитель ППЭ и руководитель образовательной организации обязаны обеспечить и проверить наличие: </a:t>
            </a:r>
            <a:endParaRPr lang="ru-RU" sz="2000" dirty="0" smtClean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r>
              <a:rPr lang="ru-RU" sz="2000" dirty="0" smtClean="0">
                <a:ea typeface="Times New Roman" panose="02020603050405020304" pitchFamily="18" charset="0"/>
              </a:rPr>
              <a:t>- аудиторий</a:t>
            </a:r>
            <a:r>
              <a:rPr lang="ru-RU" sz="2000" dirty="0">
                <a:ea typeface="Times New Roman" panose="02020603050405020304" pitchFamily="18" charset="0"/>
              </a:rPr>
              <a:t>, необходимых для проведения ГВЭ, в том числе аудиторий, необходимых для проведения ГВЭ для участников ГВЭ с ОВЗ, детей-инвалидов и инвалидов;</a:t>
            </a:r>
            <a:endParaRPr lang="ru-RU" sz="2000" dirty="0"/>
          </a:p>
          <a:p>
            <a:pPr indent="450215" algn="just">
              <a:tabLst>
                <a:tab pos="630555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- рабочих 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мест (столы, стулья) для организаторов вне аудитории, сотрудников, осуществляющих охрану правопорядка, и (или) сотрудников органов внутренних дел (полиции);</a:t>
            </a:r>
            <a:endParaRPr lang="ru-RU" sz="2000" dirty="0"/>
          </a:p>
          <a:p>
            <a:pPr indent="450215" algn="just">
              <a:tabLst>
                <a:tab pos="630555" algn="l"/>
              </a:tabLst>
            </a:pPr>
            <a:r>
              <a:rPr lang="ru-RU" sz="2000" dirty="0" smtClean="0">
                <a:ea typeface="Times New Roman" panose="02020603050405020304" pitchFamily="18" charset="0"/>
              </a:rPr>
              <a:t>- отдельного </a:t>
            </a:r>
            <a:r>
              <a:rPr lang="ru-RU" sz="2000" dirty="0">
                <a:ea typeface="Times New Roman" panose="02020603050405020304" pitchFamily="18" charset="0"/>
              </a:rPr>
              <a:t>места для хранения личных вещей участников ГВЭ до входа в ППЭ; </a:t>
            </a:r>
            <a:endParaRPr lang="ru-RU" sz="2000" dirty="0"/>
          </a:p>
          <a:p>
            <a:pPr indent="450215" algn="just">
              <a:tabLst>
                <a:tab pos="630555" algn="l"/>
              </a:tabLst>
            </a:pPr>
            <a:r>
              <a:rPr lang="ru-RU" sz="2000" dirty="0" smtClean="0">
                <a:ea typeface="Times New Roman" panose="02020603050405020304" pitchFamily="18" charset="0"/>
              </a:rPr>
              <a:t>- отдельного </a:t>
            </a:r>
            <a:r>
              <a:rPr lang="ru-RU" sz="2000" dirty="0">
                <a:ea typeface="Times New Roman" panose="02020603050405020304" pitchFamily="18" charset="0"/>
              </a:rPr>
              <a:t>места для хранения личных вещей организаторов ППЭ, медицинского работника, технических специалистов, ассистентов для участников ГВЭ с ОВЗ, детей-инвалидов и инвалидов, которое расположено до входа в ППЭ; </a:t>
            </a:r>
            <a:endParaRPr lang="ru-RU" sz="2000" dirty="0"/>
          </a:p>
          <a:p>
            <a:pPr indent="450215" algn="just">
              <a:tabLst>
                <a:tab pos="630555" algn="l"/>
              </a:tabLst>
            </a:pPr>
            <a:r>
              <a:rPr lang="ru-RU" sz="2000" dirty="0" smtClean="0">
                <a:ea typeface="Times New Roman" panose="02020603050405020304" pitchFamily="18" charset="0"/>
              </a:rPr>
              <a:t>- специально </a:t>
            </a:r>
            <a:r>
              <a:rPr lang="ru-RU" sz="2000" dirty="0">
                <a:ea typeface="Times New Roman" panose="02020603050405020304" pitchFamily="18" charset="0"/>
              </a:rPr>
              <a:t>выделенного места в каждой аудитории ППЭ (стола), находящегося в зоне видимости камер видеонаблюдения, для оформления соответствующих форм ППЭ, осуществления раскладки и последующей упаковки организаторами ЭМ, собранных у участников ГВЭ</a:t>
            </a:r>
            <a:r>
              <a:rPr lang="ru-RU" sz="2000" dirty="0" smtClean="0">
                <a:ea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71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45719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391" y="712519"/>
            <a:ext cx="9975273" cy="559620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6885" y="555626"/>
            <a:ext cx="11431562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tabLst>
                <a:tab pos="630555" algn="l"/>
              </a:tabLst>
            </a:pPr>
            <a:endParaRPr lang="ru-RU" sz="2000" dirty="0" smtClean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endParaRPr lang="ru-RU" sz="2000" dirty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endParaRPr lang="ru-RU" sz="2000" dirty="0" smtClean="0">
              <a:ea typeface="Times New Roman" panose="02020603050405020304" pitchFamily="18" charset="0"/>
            </a:endParaRPr>
          </a:p>
          <a:p>
            <a:r>
              <a:rPr lang="ru-RU" sz="2000" dirty="0" smtClean="0"/>
              <a:t> - помещения </a:t>
            </a:r>
            <a:r>
              <a:rPr lang="ru-RU" sz="2000" dirty="0"/>
              <a:t>для руководителя ППЭ (Штаб ППЭ);</a:t>
            </a:r>
          </a:p>
          <a:p>
            <a:r>
              <a:rPr lang="ru-RU" sz="2000" dirty="0" smtClean="0"/>
              <a:t> - помещения </a:t>
            </a:r>
            <a:r>
              <a:rPr lang="ru-RU" sz="2000" dirty="0"/>
              <a:t>для медицинского работника;</a:t>
            </a:r>
          </a:p>
          <a:p>
            <a:r>
              <a:rPr lang="ru-RU" sz="2000" dirty="0" smtClean="0"/>
              <a:t> - журнала учета участников ГВЭ, обратившихся к медицинскому работнику;</a:t>
            </a:r>
          </a:p>
          <a:p>
            <a:r>
              <a:rPr lang="ru-RU" sz="2000" dirty="0" smtClean="0"/>
              <a:t> - помещения </a:t>
            </a:r>
            <a:r>
              <a:rPr lang="ru-RU" sz="2000" dirty="0"/>
              <a:t>для лиц, сопровождающих участников ГВЭ, которое организуется до входа в ППЭ;</a:t>
            </a:r>
          </a:p>
          <a:p>
            <a:r>
              <a:rPr lang="ru-RU" sz="2000" dirty="0" smtClean="0"/>
              <a:t> - помещений</a:t>
            </a:r>
            <a:r>
              <a:rPr lang="ru-RU" sz="2000" dirty="0"/>
              <a:t>, изолируемых от аудиторий для проведения экзамена, для общественных наблюдателей, представителей СМИ и других лиц, имеющих право присутствовать в ППЭ в день проведения ГИА;</a:t>
            </a:r>
          </a:p>
          <a:p>
            <a:r>
              <a:rPr lang="ru-RU" sz="2000" dirty="0" smtClean="0"/>
              <a:t> - заметных </a:t>
            </a:r>
            <a:r>
              <a:rPr lang="ru-RU" sz="2000" dirty="0"/>
              <a:t>обозначений номеров аудитории для проведения ГИА и наименований </a:t>
            </a:r>
            <a:r>
              <a:rPr lang="ru-RU" sz="2000" dirty="0" smtClean="0"/>
              <a:t> - помещений</a:t>
            </a:r>
            <a:r>
              <a:rPr lang="ru-RU" sz="2000" dirty="0"/>
              <a:t>, используемых для проведения экзамена; </a:t>
            </a:r>
          </a:p>
          <a:p>
            <a:r>
              <a:rPr lang="ru-RU" sz="2000" dirty="0" smtClean="0"/>
              <a:t> - заметных </a:t>
            </a:r>
            <a:r>
              <a:rPr lang="ru-RU" sz="2000" dirty="0"/>
              <a:t>информационных плакатов о ведении видеонаблюдения в аудиториях и коридорах ППЭ;</a:t>
            </a:r>
          </a:p>
          <a:p>
            <a:r>
              <a:rPr lang="ru-RU" sz="2000" dirty="0" smtClean="0"/>
              <a:t> - не </a:t>
            </a:r>
            <a:r>
              <a:rPr lang="ru-RU" sz="2000" dirty="0"/>
              <a:t>более </a:t>
            </a:r>
            <a:r>
              <a:rPr lang="ru-RU" sz="2000" dirty="0" smtClean="0"/>
              <a:t>25 (12 – для участников с ОВЗ) </a:t>
            </a:r>
            <a:r>
              <a:rPr lang="ru-RU" sz="2000" dirty="0"/>
              <a:t>рабочих мест для участников ГВЭ в аудиториях;</a:t>
            </a:r>
          </a:p>
          <a:p>
            <a:r>
              <a:rPr lang="ru-RU" sz="2000" dirty="0" smtClean="0"/>
              <a:t> - обозначения </a:t>
            </a:r>
            <a:r>
              <a:rPr lang="ru-RU" sz="2000" dirty="0"/>
              <a:t>каждого рабочего места участника в аудитории заметным номером;</a:t>
            </a:r>
          </a:p>
          <a:p>
            <a:r>
              <a:rPr lang="ru-RU" sz="2000" dirty="0" smtClean="0"/>
              <a:t> - часов</a:t>
            </a:r>
            <a:r>
              <a:rPr lang="ru-RU" sz="2000" dirty="0"/>
              <a:t>, находящихся в поле зрения участников, в каждой аудитории с проведением проверки их работоспособности.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42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45719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391" y="712519"/>
            <a:ext cx="9975273" cy="559620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2509" y="555626"/>
            <a:ext cx="11435937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tabLst>
                <a:tab pos="630555" algn="l"/>
              </a:tabLst>
            </a:pPr>
            <a:endParaRPr lang="ru-RU" sz="2000" dirty="0" smtClean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endParaRPr lang="ru-RU" sz="2000" dirty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endParaRPr lang="ru-RU" sz="2000" dirty="0" smtClean="0">
              <a:ea typeface="Times New Roman" panose="02020603050405020304" pitchFamily="18" charset="0"/>
            </a:endParaRPr>
          </a:p>
          <a:p>
            <a:r>
              <a:rPr lang="ru-RU" sz="2000" b="1" dirty="0"/>
              <a:t>Не позднее чем за один день до начала проведения экзамена</a:t>
            </a:r>
            <a:r>
              <a:rPr lang="ru-RU" sz="2000" dirty="0"/>
              <a:t> также необходимо: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 - убрать </a:t>
            </a:r>
            <a:r>
              <a:rPr lang="ru-RU" sz="2000" dirty="0"/>
              <a:t>(закрыть) в аудиториях стенды, плакаты и иные материалы со справочно-познавательной информацией по соответствующим учебным предметам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 smtClean="0"/>
              <a:t> - подготовить  </a:t>
            </a:r>
            <a:r>
              <a:rPr lang="ru-RU" sz="2000" dirty="0"/>
              <a:t>черновики со штампом образовательной организации, на базе которой расположен ППЭ, на каждого участника ГВЭ (минимальное количество - два листа), а также дополнительные черновики со штампом образовательной организации, на базе которой расположен ППЭ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 smtClean="0"/>
              <a:t> - подготовить </a:t>
            </a:r>
            <a:r>
              <a:rPr lang="ru-RU" sz="2000" dirty="0"/>
              <a:t>технические средства для осуществления цифровой аудиозаписи  ответов участников экзамена при проведения ГВЭ в устной форме (в случае проведения ГВЭ в ППЭ в указанной форме</a:t>
            </a:r>
            <a:r>
              <a:rPr lang="ru-RU" sz="2000" dirty="0" smtClean="0"/>
              <a:t>);</a:t>
            </a:r>
          </a:p>
          <a:p>
            <a:endParaRPr lang="ru-RU" sz="2000" dirty="0"/>
          </a:p>
          <a:p>
            <a:r>
              <a:rPr lang="ru-RU" sz="2000" dirty="0" smtClean="0"/>
              <a:t> - подготовить </a:t>
            </a:r>
            <a:r>
              <a:rPr lang="ru-RU" sz="2000" dirty="0"/>
              <a:t>конверты для упаковки использованных черновиков и КИМ (по одному конверту на аудиторию на каждый вид ЭМ);</a:t>
            </a:r>
          </a:p>
          <a:p>
            <a:endParaRPr lang="ru-RU" sz="2000" dirty="0"/>
          </a:p>
          <a:p>
            <a:pPr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766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125538"/>
            <a:ext cx="8821387" cy="45719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391" y="712519"/>
            <a:ext cx="11139055" cy="559620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94409" y="555626"/>
            <a:ext cx="10474037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tabLst>
                <a:tab pos="630555" algn="l"/>
              </a:tabLst>
            </a:pPr>
            <a:endParaRPr lang="ru-RU" sz="2000" dirty="0" smtClean="0"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</a:tabLst>
            </a:pPr>
            <a:endParaRPr lang="ru-RU" sz="2000" dirty="0">
              <a:ea typeface="Times New Roman" panose="02020603050405020304" pitchFamily="18" charset="0"/>
            </a:endParaRPr>
          </a:p>
          <a:p>
            <a:endParaRPr lang="ru-RU" sz="2000" dirty="0" smtClean="0"/>
          </a:p>
          <a:p>
            <a:r>
              <a:rPr lang="ru-RU" sz="2000" dirty="0" smtClean="0"/>
              <a:t> - подготовить </a:t>
            </a:r>
            <a:r>
              <a:rPr lang="ru-RU" sz="2000" dirty="0"/>
              <a:t>в необходимом количестве инструкции для участников ГВЭ, зачитываемые организаторами в аудитории перед началом экзамена (одна инструкция на одну аудиторию</a:t>
            </a:r>
            <a:r>
              <a:rPr lang="ru-RU" sz="2000" dirty="0" smtClean="0"/>
              <a:t>);</a:t>
            </a:r>
          </a:p>
          <a:p>
            <a:endParaRPr lang="ru-RU" sz="2000" dirty="0"/>
          </a:p>
          <a:p>
            <a:r>
              <a:rPr lang="ru-RU" sz="2000" dirty="0" smtClean="0"/>
              <a:t> - проверить </a:t>
            </a:r>
            <a:r>
              <a:rPr lang="ru-RU" sz="2000" dirty="0"/>
              <a:t>пожарные выходы, средства первичного пожаротушения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 smtClean="0"/>
              <a:t> - запереть </a:t>
            </a:r>
            <a:r>
              <a:rPr lang="ru-RU" sz="2000" dirty="0"/>
              <a:t>и опечатать помещения, не использующиеся для проведения экзамена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 smtClean="0"/>
              <a:t> - провести </a:t>
            </a:r>
            <a:r>
              <a:rPr lang="ru-RU" sz="2000" dirty="0"/>
              <a:t>проверку работоспособности средств видеонаблюдения в ППЭ совместно с техническим специалистом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 smtClean="0"/>
              <a:t> - заполнить </a:t>
            </a:r>
            <a:r>
              <a:rPr lang="ru-RU" sz="2000" dirty="0"/>
              <a:t>форму ППЭ-01-ГВЭ «Акт готовности ППЭ к ГВЭ» совместно с руководителем организации, на базе которой организован ППЭ.</a:t>
            </a:r>
          </a:p>
          <a:p>
            <a:endParaRPr lang="ru-RU" sz="2000" dirty="0"/>
          </a:p>
          <a:p>
            <a:endParaRPr lang="ru-RU" sz="2000" dirty="0"/>
          </a:p>
          <a:p>
            <a:pPr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77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"/>
            <a:ext cx="8821387" cy="129441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1800" b="1" dirty="0"/>
              <a:t> </a:t>
            </a:r>
            <a:r>
              <a:rPr lang="ru-RU" sz="2400" b="1" dirty="0"/>
              <a:t>На этапе проведения ГВЭ </a:t>
            </a:r>
            <a:br>
              <a:rPr lang="ru-RU" sz="24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644" y="1151906"/>
            <a:ext cx="10806546" cy="515682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В день проведения ГВЭ </a:t>
            </a:r>
            <a:r>
              <a:rPr lang="ru-RU" sz="2000" b="1" dirty="0"/>
              <a:t>руководитель</a:t>
            </a:r>
            <a:r>
              <a:rPr lang="ru-RU" sz="2000" dirty="0"/>
              <a:t> ППЭ должен явиться в ППЭ </a:t>
            </a:r>
            <a:r>
              <a:rPr lang="ru-RU" sz="2000" b="1" dirty="0"/>
              <a:t>не</a:t>
            </a:r>
            <a:r>
              <a:rPr lang="ru-RU" sz="2000" dirty="0"/>
              <a:t> </a:t>
            </a:r>
            <a:r>
              <a:rPr lang="ru-RU" sz="2000" b="1" dirty="0"/>
              <a:t>позднее 07.30 по местному времени.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b="1" dirty="0"/>
              <a:t>Руководитель ППЭ </a:t>
            </a:r>
            <a:r>
              <a:rPr lang="ru-RU" sz="2000" dirty="0"/>
              <a:t>несет персональную ответственность за соблюдение мер информационной безопасности и исполнение порядка проведения ГИА в ППЭ на всех этапах проведения ГВЭ в ППЭ</a:t>
            </a:r>
            <a:r>
              <a:rPr lang="ru-RU" sz="2000" dirty="0" smtClean="0"/>
              <a:t>.</a:t>
            </a:r>
          </a:p>
          <a:p>
            <a:r>
              <a:rPr lang="ru-RU" sz="2000" b="1" dirty="0"/>
              <a:t>Не позднее 07.30 по местному времени</a:t>
            </a:r>
            <a:r>
              <a:rPr lang="ru-RU" sz="2000" dirty="0"/>
              <a:t> получить от </a:t>
            </a:r>
            <a:r>
              <a:rPr lang="ru-RU" sz="2000" b="1" dirty="0"/>
              <a:t>членов ГЭК </a:t>
            </a:r>
            <a:r>
              <a:rPr lang="ru-RU" sz="2000" dirty="0"/>
              <a:t>(в случае если по решению ОИВ ЭМ доставляются </a:t>
            </a:r>
            <a:r>
              <a:rPr lang="ru-RU" sz="2000" b="1" dirty="0"/>
              <a:t>членами ГЭК </a:t>
            </a:r>
            <a:r>
              <a:rPr lang="ru-RU" sz="2000" dirty="0"/>
              <a:t>в ППЭ): </a:t>
            </a:r>
          </a:p>
          <a:p>
            <a:pPr marL="0" indent="0">
              <a:buNone/>
            </a:pPr>
            <a:r>
              <a:rPr lang="ru-RU" sz="2000" dirty="0" smtClean="0"/>
              <a:t>- пакет </a:t>
            </a:r>
            <a:r>
              <a:rPr lang="ru-RU" sz="2000" dirty="0"/>
              <a:t>руководителя ППЭ (акты, протоколы, формы апелляции, списки распределения участников ГИА и  работников ППЭ, ведомости, отчеты и др.),</a:t>
            </a:r>
          </a:p>
          <a:p>
            <a:pPr marL="0" indent="0">
              <a:buNone/>
            </a:pPr>
            <a:r>
              <a:rPr lang="ru-RU" sz="2000" dirty="0" smtClean="0"/>
              <a:t>- дополнительные </a:t>
            </a:r>
            <a:r>
              <a:rPr lang="ru-RU" sz="2000" dirty="0"/>
              <a:t>бланки ответов ГВЭ;</a:t>
            </a:r>
          </a:p>
          <a:p>
            <a:pPr marL="0" indent="0">
              <a:buNone/>
            </a:pPr>
            <a:r>
              <a:rPr lang="ru-RU" sz="2000" dirty="0" smtClean="0"/>
              <a:t>- возвратные </a:t>
            </a:r>
            <a:r>
              <a:rPr lang="ru-RU" sz="2000" dirty="0"/>
              <a:t>доставочные пакеты для упаковки бланков ГВЭ после проведения экзамена;</a:t>
            </a:r>
          </a:p>
          <a:p>
            <a:pPr marL="0" indent="0">
              <a:buNone/>
            </a:pPr>
            <a:r>
              <a:rPr lang="ru-RU" sz="2000" dirty="0" smtClean="0"/>
              <a:t>- комплекты </a:t>
            </a:r>
            <a:r>
              <a:rPr lang="ru-RU" sz="2000" dirty="0"/>
              <a:t>бланков ГВЭ (бланк регистрации и бланк ответов);</a:t>
            </a:r>
          </a:p>
          <a:p>
            <a:pPr marL="0" indent="0">
              <a:buNone/>
            </a:pPr>
            <a:r>
              <a:rPr lang="ru-RU" sz="2000" dirty="0" smtClean="0"/>
              <a:t>- КИМ </a:t>
            </a:r>
            <a:r>
              <a:rPr lang="ru-RU" sz="2000" dirty="0"/>
              <a:t>ГВЭ.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767068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413" y="1"/>
            <a:ext cx="8821387" cy="1294410"/>
          </a:xfrm>
        </p:spPr>
        <p:txBody>
          <a:bodyPr/>
          <a:lstStyle/>
          <a:p>
            <a:pPr algn="l"/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1800" b="1" dirty="0"/>
              <a:t> </a:t>
            </a:r>
            <a:endParaRPr lang="ru-RU" altLang="ru-RU" sz="18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140" y="1483322"/>
            <a:ext cx="10806546" cy="4777904"/>
          </a:xfrm>
        </p:spPr>
        <p:txBody>
          <a:bodyPr/>
          <a:lstStyle/>
          <a:p>
            <a:r>
              <a:rPr lang="ru-RU" sz="2000" dirty="0"/>
              <a:t>Проверить комплектность и целостность ЭМ.</a:t>
            </a:r>
          </a:p>
          <a:p>
            <a:r>
              <a:rPr lang="ru-RU" sz="2000" dirty="0"/>
              <a:t>Заполнить форму ППЭ-14-01-ГВЭ «Акт приемки-передачи экзаменационных материалов в ППЭ» при получении ЭМ от </a:t>
            </a:r>
            <a:r>
              <a:rPr lang="ru-RU" sz="2000" b="1" dirty="0"/>
              <a:t>членов ГЭК</a:t>
            </a:r>
            <a:r>
              <a:rPr lang="ru-RU" sz="2000" dirty="0"/>
              <a:t>. </a:t>
            </a:r>
          </a:p>
          <a:p>
            <a:r>
              <a:rPr lang="ru-RU" sz="2000" b="1" i="1" dirty="0"/>
              <a:t>В случае если по решению ОИВ ЭМ печатаются в ППЭ под контролем члена ГЭК организовать печать ЭМ в Штабе ППЭ из файлов, полученных из РЦОИ.</a:t>
            </a:r>
            <a:endParaRPr lang="ru-RU" sz="2000" b="1" dirty="0"/>
          </a:p>
          <a:p>
            <a:r>
              <a:rPr lang="ru-RU" sz="2000" dirty="0"/>
              <a:t>Разместить в сейфе, расположенном в Штабе ППЭ в зоне видимости камер видеонаблюдения, ЭМ и  обеспечить их надежное хранение до момента передачи ответственным организаторам в аудиториях. </a:t>
            </a:r>
          </a:p>
          <a:p>
            <a:r>
              <a:rPr lang="ru-RU" sz="2000" dirty="0"/>
              <a:t>Вскрыть пакет руководителя ППЭ с отчетными формами ППЭ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Не позднее 07.50 по местному времени назначить ответственного за регистрацию лиц, привлекаемых к проведению ГВЭ в ППЭ, в соответствии с формой ППЭ-07 «Список работников ППЭ» из числа организаторов вне аудитории;</a:t>
            </a:r>
          </a:p>
          <a:p>
            <a:endParaRPr lang="ru-RU" sz="2000" dirty="0" smtClean="0"/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 rot="10800000" flipV="1">
            <a:off x="1524000" y="188913"/>
            <a:ext cx="128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0000"/>
                </a:solidFill>
              </a:rPr>
              <a:t>                     Государственное автономное учреждение Архангельской области «Центр оценки качества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260483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Сочин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очин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чин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очинение">
  <a:themeElements>
    <a:clrScheme name="Сочин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очин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чин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чин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чин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862</TotalTime>
  <Words>584</Words>
  <Application>Microsoft Office PowerPoint</Application>
  <PresentationFormat>Широкоэкранный</PresentationFormat>
  <Paragraphs>283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JasmineUPC</vt:lpstr>
      <vt:lpstr>Segoe UI Light</vt:lpstr>
      <vt:lpstr>Times New Roman</vt:lpstr>
      <vt:lpstr>Wingdings 3</vt:lpstr>
      <vt:lpstr>Сочинение</vt:lpstr>
      <vt:lpstr>1_Сочинение</vt:lpstr>
      <vt:lpstr>Презентация PowerPoint</vt:lpstr>
      <vt:lpstr>      Нормативные правовые документы, регламентирующие порядок проведения ГВЭ:    </vt:lpstr>
      <vt:lpstr>     На подготовительном этапе проведения ГВЭ: - член ГЭК:   </vt:lpstr>
      <vt:lpstr>      </vt:lpstr>
      <vt:lpstr>      </vt:lpstr>
      <vt:lpstr>      </vt:lpstr>
      <vt:lpstr>      </vt:lpstr>
      <vt:lpstr>     На этапе проведения ГВЭ   </vt:lpstr>
      <vt:lpstr>     </vt:lpstr>
      <vt:lpstr>     </vt:lpstr>
      <vt:lpstr>     </vt:lpstr>
      <vt:lpstr>     </vt:lpstr>
      <vt:lpstr>        </vt:lpstr>
      <vt:lpstr>                              </vt:lpstr>
      <vt:lpstr>                              </vt:lpstr>
      <vt:lpstr>                              </vt:lpstr>
      <vt:lpstr>                              </vt:lpstr>
      <vt:lpstr>                              </vt:lpstr>
      <vt:lpstr>                              </vt:lpstr>
      <vt:lpstr>                              </vt:lpstr>
      <vt:lpstr>                              </vt:lpstr>
      <vt:lpstr>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Вера Поташева</cp:lastModifiedBy>
  <cp:revision>217</cp:revision>
  <cp:lastPrinted>2015-11-05T09:45:29Z</cp:lastPrinted>
  <dcterms:created xsi:type="dcterms:W3CDTF">2015-10-27T07:20:11Z</dcterms:created>
  <dcterms:modified xsi:type="dcterms:W3CDTF">2017-05-04T07:29:02Z</dcterms:modified>
</cp:coreProperties>
</file>