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92" r:id="rId3"/>
    <p:sldId id="303" r:id="rId4"/>
    <p:sldId id="393" r:id="rId5"/>
    <p:sldId id="394" r:id="rId6"/>
    <p:sldId id="395" r:id="rId7"/>
    <p:sldId id="396" r:id="rId8"/>
    <p:sldId id="397" r:id="rId9"/>
    <p:sldId id="402" r:id="rId10"/>
    <p:sldId id="386" r:id="rId11"/>
    <p:sldId id="343" r:id="rId12"/>
    <p:sldId id="360" r:id="rId13"/>
    <p:sldId id="328" r:id="rId14"/>
    <p:sldId id="404" r:id="rId15"/>
    <p:sldId id="344" r:id="rId16"/>
    <p:sldId id="346" r:id="rId17"/>
    <p:sldId id="403" r:id="rId18"/>
    <p:sldId id="407" r:id="rId19"/>
    <p:sldId id="399" r:id="rId20"/>
    <p:sldId id="400" r:id="rId21"/>
    <p:sldId id="406" r:id="rId22"/>
    <p:sldId id="405" r:id="rId23"/>
    <p:sldId id="319" r:id="rId24"/>
    <p:sldId id="353" r:id="rId25"/>
    <p:sldId id="337" r:id="rId26"/>
    <p:sldId id="302" r:id="rId27"/>
    <p:sldId id="312" r:id="rId28"/>
    <p:sldId id="332" r:id="rId29"/>
    <p:sldId id="315" r:id="rId30"/>
    <p:sldId id="342" r:id="rId31"/>
    <p:sldId id="316" r:id="rId32"/>
    <p:sldId id="374" r:id="rId33"/>
    <p:sldId id="368" r:id="rId34"/>
    <p:sldId id="327" r:id="rId35"/>
    <p:sldId id="361" r:id="rId36"/>
    <p:sldId id="347" r:id="rId37"/>
    <p:sldId id="321" r:id="rId38"/>
    <p:sldId id="322" r:id="rId39"/>
    <p:sldId id="380" r:id="rId40"/>
    <p:sldId id="325" r:id="rId41"/>
    <p:sldId id="323" r:id="rId42"/>
    <p:sldId id="326" r:id="rId43"/>
    <p:sldId id="350" r:id="rId44"/>
    <p:sldId id="274" r:id="rId45"/>
    <p:sldId id="279" r:id="rId46"/>
    <p:sldId id="339" r:id="rId47"/>
    <p:sldId id="357" r:id="rId4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85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5718A-99BF-4DD4-A111-63883B550517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8C847-3489-49C0-B5CF-BCA492FF8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8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BF9AF8-8A4E-47CC-8B21-0D7AF2DF8138}" type="datetimeFigureOut">
              <a:rPr lang="ru-RU"/>
              <a:pPr>
                <a:defRPr/>
              </a:pPr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17468-817A-40B3-9740-4619F533AA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80D4-D89F-49C9-8F50-126191BCBE4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09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B269-6108-4783-81B4-81C9C684F1F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635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6F78-8F5C-4F97-BE4C-87F88D376C2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95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B274-F9E0-451A-B61B-61589D236A2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41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94D6-6822-42A5-B23C-9DD06BE5FA6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755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50A9-FAC1-49CF-A652-FE43DC63237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99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2D28-DAE2-4E1D-A4DF-5E519AD7D95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80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60D2-3CF4-41AB-BBE4-AF160E22865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909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0327E-B08C-49BD-A532-E6E927CEB9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77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9B60-E48E-4634-BB32-D939887A5A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70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51A2B-5101-464E-AC1F-B9A0783CAF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68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AC43-FB17-4FF6-84F7-CF270BFE47D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56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6A4C-F3A7-4707-AD17-D961A4E758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19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113F-2180-41D0-8245-CAD191257D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91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1126-B588-477D-BDEF-FC86030B356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68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C1F1-FEDA-4F4E-B951-1B5CB2A8E7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12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7EC2-8F7B-4077-BCDA-291AE4C19B4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42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CD7B12-6C0F-4650-A97B-79E5B675979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95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  <p:sldLayoutId id="2147484740" r:id="rId12"/>
    <p:sldLayoutId id="2147484741" r:id="rId13"/>
    <p:sldLayoutId id="2147484742" r:id="rId14"/>
    <p:sldLayoutId id="2147484743" r:id="rId15"/>
    <p:sldLayoutId id="2147484744" r:id="rId16"/>
    <p:sldLayoutId id="2147484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1.doc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924800" cy="3733800"/>
          </a:xfrm>
        </p:spPr>
        <p:txBody>
          <a:bodyPr anchor="ctr"/>
          <a:lstStyle/>
          <a:p>
            <a:pPr algn="ctr" eaLnBrk="1" hangingPunct="1"/>
            <a:r>
              <a:rPr lang="ru-RU" altLang="ru-RU" sz="4800" b="1" dirty="0" smtClean="0">
                <a:solidFill>
                  <a:srgbClr val="FF0000"/>
                </a:solidFill>
              </a:rPr>
              <a:t>ОГЭ 2017 г.</a:t>
            </a:r>
            <a:br>
              <a:rPr lang="ru-RU" altLang="ru-RU" sz="4800" b="1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FF0000"/>
                </a:solidFill>
              </a:rPr>
              <a:t>(руководители ППЭ)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r>
              <a:rPr lang="ru-RU" altLang="ru-RU" sz="2000" b="1" dirty="0" smtClean="0">
                <a:solidFill>
                  <a:srgbClr val="FF0000"/>
                </a:solidFill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</a:rPr>
            </a:br>
            <a:endParaRPr lang="ru-RU" altLang="ru-RU" sz="4800" b="1" u="sng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4067175"/>
            <a:ext cx="4419600" cy="2438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b="1" i="1" dirty="0" smtClean="0">
                <a:solidFill>
                  <a:schemeClr val="tx1"/>
                </a:solidFill>
              </a:rPr>
              <a:t>ГАУ АО ЦОКО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1600" b="1" i="1" dirty="0" smtClean="0">
                <a:solidFill>
                  <a:schemeClr val="tx1"/>
                </a:solidFill>
              </a:rPr>
              <a:t>аналитик отдела обеспечения </a:t>
            </a:r>
            <a:endParaRPr lang="en-US" altLang="ru-RU" sz="1600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1600" b="1" i="1" dirty="0" smtClean="0">
                <a:solidFill>
                  <a:schemeClr val="tx1"/>
                </a:solidFill>
              </a:rPr>
              <a:t>государственной итоговой аттестации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b="1" i="1" dirty="0" smtClean="0">
                <a:solidFill>
                  <a:schemeClr val="tx1"/>
                </a:solidFill>
              </a:rPr>
              <a:t>Ешевская Светлана Александровна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b="1" i="1" dirty="0" smtClean="0">
                <a:solidFill>
                  <a:schemeClr val="tx1"/>
                </a:solidFill>
              </a:rPr>
              <a:t>8 (8182) 63 - 95 – 04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region29coko@bk.ru</a:t>
            </a:r>
            <a:endParaRPr lang="ru-RU" alt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rbd-9@coko29.info</a:t>
            </a:r>
            <a:endParaRPr lang="ru-RU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alt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alt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altLang="ru-RU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53400" cy="762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23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печати ЭМ в штабе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2355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7" y="839755"/>
            <a:ext cx="6824663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6200"/>
            <a:ext cx="8834438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600" b="1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8363" y="381000"/>
            <a:ext cx="5738812" cy="580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3048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окончании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каждого ППЭ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должен заполнить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14.30).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Ссылка для заполнения полей мониторинга будет направлена накануне экзамена в МСУ.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66294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600" b="1" u="sng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экзамена  в присутствии уполномоченного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всех ответственных организаторов в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ВДП и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бланки,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сбора бланков;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приема бланков с каждой аудитории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13-02 МАШ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от организаторов/технических специалистов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-носитель (информатика (ответы участников экзамена на задания части 2), ин. яз. (запись ответов устной части));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 приема ЭМ со всех аудиторий и заполнения формы 13-02 МАШ,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форма 13-02 МАШ передаются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специалисту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процедуры сканирования бланков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13-02 МАШ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членом ГЭК руководитель ППЭ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пересчитывают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бланки,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упаковывают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каждую аудиторию и 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поля на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Бумажные экзаменационные материалы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(бланки,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формы) хранятся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ППЭ.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 до 1 марта года, следующего за годом проведения экзамена, т.е. до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г., после чего ЭМ уничтожаются и составляется акт об уничтожении ЭМ (форма акта будет направлена в МОУО)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347713" cy="381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5" y="445532"/>
            <a:ext cx="8610600" cy="6477000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сканирования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13-02 МАШ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всех бланков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передаёт техническому специалисту для сканирования заполненные формы ППЭ: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ППЭ-05-02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ОГЭ в аудитории»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аудиторий);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ППЭ-07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«Список работников ППЭ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(со всеми подписями работников);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ППЭ-13-01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«Протокол проведения ОГЭ в ППЭ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ППЭ-14-01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«Акт приемки-передачи ЭМ 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ППЭ»;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ППЭ-15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процедуры сканирования бланков в ППЭ»;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ППЭ-23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«Протокол печати ЭМ в ШТАБЕ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ППЭ-18 МАШ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общественного наблюдения за проведением ОГЭ в ППЭ»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экзамена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 ин. языку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(уст. часть) –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01-01У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05-02У, 05-03У, 13-01У(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протокол ответов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коррекции персональных данных участников ГИА в аудитории» (при наличии);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ППЭ-19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«Контроль изменения состава работников в день экзамена» (при наличии);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 «Акт об удалении участника ГИА» (при наличии);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ППЭ-22 «Акт о досрочном завершении экзамена» (при наличии);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ППЭ-02 «Апелляция о нарушении установленного порядка проведения ГИА» (при наличии);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ППЭ-03 «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рассмотрения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о нарушении установленного порядка проведения ГИА» (при наличии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ППЭ-10 «Отчет члена ГЭК о проведении ОГЭ в ППЭ»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76200"/>
            <a:ext cx="351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33528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15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Протокол проведения процедуры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сканирования бланков в ППЭ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71" y="122885"/>
            <a:ext cx="5401429" cy="6735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24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76200"/>
            <a:ext cx="52133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76200"/>
            <a:ext cx="351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348413" cy="685800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066800"/>
            <a:ext cx="8001000" cy="5181600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сканируются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аудиториям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типам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аудиторию должно быть два файла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бланки №1 и бланки № 2 с дополнительными бланками № 2 (если таковые были).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Перед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сканированием убедитесь в правильной сборке! Дополнительный бланк ответов № 2 должен находиться сразу за основным бланком № 2 (на каждого участника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файлов звонить в РЦОИ не надо.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РЦОИ после приема файлов и их просмотра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напишет в ответ письмо.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4400" y="2667000"/>
            <a:ext cx="4038600" cy="1219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Отсканированные бланки участников необходимо поместить в зашифрованный архив (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ДДММГГГГ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на каждый день экзамена новый пароль,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26052017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62869" y="2667000"/>
            <a:ext cx="2514600" cy="2438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9scan@coko29.info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письма </a:t>
            </a:r>
            <a:r>
              <a:rPr lang="ru-RU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указать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ППЭ и дату экзамена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	27.05.2016.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4400" y="4117910"/>
            <a:ext cx="4038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Отсканированные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29200" y="34290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19869" y="457511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28600" y="76200"/>
            <a:ext cx="351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28194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т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получит из РЦОИ конверт с дополнительными бланками ответов № 2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экзаменов 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 ДНИ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дополнительные бланки № 2 после проведения всех экзаменов останутся, то вернуть в РЦОИ вместе с ЭМ последнего  дня экзамена.</a:t>
            </a:r>
            <a:b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бланков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будет не достаточно, то позвонить в РЦОИ и попросить дослать их в ваше ППЭ вместе с ЭМ на следующий день экзамена (тел.63 – 95 – 04 Елена Константиновна или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ветлана Александровна)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124200"/>
            <a:ext cx="8153401" cy="3880773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должен приступить к своим обязанностям в ППЭ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 позднее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8.00 дня проведения экзамена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8.30 дня проведения экзамена получить от уполномоченного члена ГЭК ЭМ и ВДП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ГАУ АО ЦОКО в день экзамена получить пароль для печати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рассадки и распечатать все необходимые формы.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1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6200"/>
            <a:ext cx="8834438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600" b="1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8363" y="381000"/>
            <a:ext cx="5738812" cy="580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57200" y="1676400"/>
            <a:ext cx="3048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окончании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каждого ППЭ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должен заполнить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14.30).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Ссылка для заполнения полей мониторинга будет направлена накануне экзамена в МСУ.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76200"/>
            <a:ext cx="381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922" y="609600"/>
            <a:ext cx="8534399" cy="655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 в присутствии уполномоченного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ППЭ получить от всех ответственных организаторов в аудиториях и пересчитать: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 1 и № 2 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использованными дополнительными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 2; </a:t>
            </a:r>
          </a:p>
          <a:p>
            <a:pPr lvl="0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-носитель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(информатика (ответы участников экзамена на задания части 2), ин. яз. (запись ответов устной части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от организатор/технических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 2;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КИМ;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проведения экзамена в аудитории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ППЭ;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приема ЭМ из аудиторий обязательно заполнить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13-02 МАШ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76200"/>
            <a:ext cx="381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647700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руководителей ППЭ привлекаются лица, прошедшие соответствующую подготовку.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информируются о месте расположения ППЭ, в который они направляются, не ранее чем за три рабочих дня до проведения экзамена по соответствующему учебному предмету.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образовательной организации, направляемый для проведения ГИА в качестве руководителя ППЭ, под роспись информируется по месту работы  о сроках, местах и порядке проведения ГИА, о порядке проведения ГИА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основаниях для удаления из ППЭ, о применении мер дисциплинарного и административного воздействия в отношении лиц, привлекаемых к проведению ГИА и нарушивших установленный порядок проведения ГИА.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должен знать: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документы, регламентирующие порядок проведения ГИА;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инструкции, определяющие порядок работы руководителя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ППЭ.</a:t>
            </a:r>
          </a:p>
        </p:txBody>
      </p:sp>
    </p:spTree>
    <p:extLst>
      <p:ext uri="{BB962C8B-B14F-4D97-AF65-F5344CB8AC3E}">
        <p14:creationId xmlns:p14="http://schemas.microsoft.com/office/powerpoint/2010/main" val="3678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534399" cy="51054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 передать уполномоченному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члену ГЭК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ППЭ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акту приёма-передачи следующие материалы: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ВДП 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 1, № 2 и 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дополнительные бланки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(на каждую аудиторию),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-носитель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(русский язык, информатика и ИКТ, иностранные языки);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формы / протоколы;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КИМ (вложенные в конверты от ИК);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об удалении участников с экзамена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документы и материалы, которые руководитель ППЭ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уполномоченный представитель ГЭК в ППЭ сочли необходимым передать в РЦОИ;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и оборудование руководителю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на базе которого был организован ППЭ (или уполномоченному им лицу).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76200"/>
            <a:ext cx="381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399" cy="51054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сборки материалов для передачи в РЦОИ: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ЭМ упаковывать в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курьер-пакет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-носитель (русский язык, информатика и ИКТ, иностранные языки);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(по количеству аудиторий);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ИК;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формы (по типам форм);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76200"/>
            <a:ext cx="3810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6" y="914400"/>
            <a:ext cx="8218714" cy="5867400"/>
          </a:xfrm>
        </p:spPr>
        <p:txBody>
          <a:bodyPr>
            <a:normAutofit fontScale="85000" lnSpcReduction="10000"/>
          </a:bodyPr>
          <a:lstStyle/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alt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ППЭ13-02 </a:t>
            </a:r>
            <a:r>
              <a:rPr lang="ru-RU" altLang="ru-RU" sz="1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участников и ЭМ в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ППЭ»;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ППЭ-05-02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«Протокол проведения ОГЭ в аудитории»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аудиторий);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ППЭ-07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«Список работников ППЭ» (со всеми подписями работников);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ППЭ-13-01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«Протокол проведения ОГЭ в ППЭ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ППЭ-14-01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«Акт приемки-передачи ЭМ в ППЭ»;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ППЭ-18 МАШ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общественного наблюдения за проведением ОГЭ в ППЭ» 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экзамена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аудиторий);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 ин. языку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(уст. часть)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01-01У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05-02У, 05-03У, 13-01У(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протокол ответов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ППЭ-12-02 «Ведомость коррекции персональных данных участников ГИА в аудитории» (при наличии);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ППЭ-19 «Контроль изменения состава работников в день экзамена» (при наличии);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ППЭ-21 «Акт об удалении участника ГИА» (при наличии);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ППЭ-22 «Акт о досрочном завершении экзамена» (при наличии);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ППЭ-02 «Апелляция о нарушении установленного порядка проведения ГИА» (при наличии);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ППЭ-03 «Протокол рассмотрения апелляции о нарушении установленного порядка проведения ГИА» (при наличии);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ППЭ-10 «Отчет члена ГЭК о проведении ОГЭ в ППЭ»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5173"/>
            <a:ext cx="5931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т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форм, которые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предоставить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РЦОИ: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1981200"/>
            <a:ext cx="8763000" cy="6248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повторяющихся номеров КИМ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быть, т.к. ЭМ для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участника экзамена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свой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8963"/>
            <a:ext cx="4419600" cy="625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7315200" y="1524000"/>
            <a:ext cx="1524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" y="152400"/>
            <a:ext cx="8629650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1143000"/>
            <a:ext cx="3981450" cy="5573062"/>
          </a:xfrm>
          <a:ln>
            <a:solidFill>
              <a:schemeClr val="tx1"/>
            </a:solidFill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143000"/>
            <a:ext cx="3905250" cy="5576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8677" name="Группа 9"/>
          <p:cNvGrpSpPr>
            <a:grpSpLocks/>
          </p:cNvGrpSpPr>
          <p:nvPr/>
        </p:nvGrpSpPr>
        <p:grpSpPr bwMode="auto">
          <a:xfrm>
            <a:off x="2819400" y="1295400"/>
            <a:ext cx="6096000" cy="1219200"/>
            <a:chOff x="2819400" y="1295400"/>
            <a:chExt cx="6096000" cy="1219200"/>
          </a:xfrm>
        </p:grpSpPr>
        <p:sp>
          <p:nvSpPr>
            <p:cNvPr id="6" name="Овал 5"/>
            <p:cNvSpPr/>
            <p:nvPr/>
          </p:nvSpPr>
          <p:spPr>
            <a:xfrm>
              <a:off x="2819400" y="1600200"/>
              <a:ext cx="13716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43800" y="1295400"/>
              <a:ext cx="13716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4191000" y="1752600"/>
              <a:ext cx="335280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1190625" y="1781175"/>
            <a:ext cx="390525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900" b="1"/>
              <a:t>09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152400"/>
            <a:ext cx="8629650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КИМ).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«привязать» второй лист бланка № 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возвратных доставочных пакетов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846138"/>
            <a:ext cx="7658100" cy="4500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  <p:graphicFrame>
        <p:nvGraphicFramePr>
          <p:cNvPr id="31748" name="Объект 1"/>
          <p:cNvGraphicFramePr>
            <a:graphicFrameLocks noChangeAspect="1"/>
          </p:cNvGraphicFramePr>
          <p:nvPr/>
        </p:nvGraphicFramePr>
        <p:xfrm>
          <a:off x="1371600" y="1143000"/>
          <a:ext cx="57610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Document" r:id="rId4" imgW="9432260" imgH="6654867" progId="Word.Document.8">
                  <p:embed/>
                </p:oleObj>
              </mc:Choice>
              <mc:Fallback>
                <p:oleObj name="Document" r:id="rId4" imgW="9432260" imgH="6654867" progId="Word.Documen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5761038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2133600" y="5638800"/>
            <a:ext cx="613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i="1">
                <a:latin typeface="Times New Roman" pitchFamily="18" charset="0"/>
                <a:cs typeface="Times New Roman" pitchFamily="18" charset="0"/>
              </a:rPr>
              <a:t>В ППЭ, осуществляющих печать и сканирование ЭМ, </a:t>
            </a:r>
          </a:p>
          <a:p>
            <a:pPr algn="ctr"/>
            <a:r>
              <a:rPr lang="ru-RU" altLang="ru-RU" sz="1600" i="1">
                <a:latin typeface="Times New Roman" pitchFamily="18" charset="0"/>
                <a:cs typeface="Times New Roman" pitchFamily="18" charset="0"/>
              </a:rPr>
              <a:t>на чистые конверты наклеить надпись для заполнения полей ВДП. </a:t>
            </a:r>
          </a:p>
          <a:p>
            <a:pPr algn="ctr"/>
            <a:r>
              <a:rPr lang="ru-RU" altLang="ru-RU" sz="1600" i="1">
                <a:latin typeface="Times New Roman" pitchFamily="18" charset="0"/>
                <a:cs typeface="Times New Roman" pitchFamily="18" charset="0"/>
              </a:rPr>
              <a:t>Файл с надписью для ВДП будет направлен в информационном письме для МСУ до начала основного этапа.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alt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кабинетах физики.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можно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кабинеты, отвечающие требованиям безопасного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при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экспериментальных заданий экзаменационной работы.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893050" algn="l"/>
              </a:tabLs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экзамене присутствует специалист по физике, который проводит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экзаменом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по технике безопасности и следит за соблюдением</a:t>
            </a: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безопасного труда во время работы обучающихся с лабораторным</a:t>
            </a: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Комплекты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лабораторного оборудования для выполнения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заблаговременно, до проведения экзамена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Каждый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оборудования должен быть помещен в собственный лоток.</a:t>
            </a: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 2 по физике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использоваться не будут.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8997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79580" y="533400"/>
            <a:ext cx="7696200" cy="640080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в ППЭ каких-либо приборов и материалов оборудование может быть заменено на аналогичное с другими характеристиками. 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случае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замены оборудования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сведения экспертов предметной комиссии, осуществляющих проверку выполнения заданий, описание характеристик реально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экзамене оборудования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подготовить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организаторов до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экзамена (при формировании комплектов оборудования)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замене оборудования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аудиторию (в случае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расхождения технических характеристик)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Если все оборудование соответствует описанию комплектов ФИПИ, то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такую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готовить не надо.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из МР: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/ уполномоченным представителем ГЭК в свободной форме составляется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замене оборудования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 передается вместе с ЭМ в РЦОИ.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671804" y="4953000"/>
            <a:ext cx="8077200" cy="1600200"/>
            <a:chOff x="304800" y="3733800"/>
            <a:chExt cx="8077200" cy="160020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V="1">
              <a:off x="304800" y="3733800"/>
              <a:ext cx="7924800" cy="1600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81000" y="3733800"/>
              <a:ext cx="8001000" cy="1600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4300" y="8997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85800"/>
            <a:ext cx="8077200" cy="6172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alt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организаторам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экзаменом о  том, что 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оборудовании комплекта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момент сдачи бланков участником экзамена организатор в присутствии выпускника в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записывает номер задания 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23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технические характеристики приборов комплекта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отличающиеся от характеристик ФИПИ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только потом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8997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6400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 algn="just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Организатор (технический специалист) создаёт для каждого участника индивидуальные папки. В качестве имени папки используется номер КИМ участника. В папку помещаются все работы (файлы) участника.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выпускник </a:t>
            </a:r>
            <a:r>
              <a:rPr lang="ru-RU" alt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приступал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выполнению заданий практической                части, то папки с номером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КИМа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этого выпускника создавать </a:t>
            </a:r>
            <a:r>
              <a:rPr lang="ru-RU" alt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НАДО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8684"/>
              </p:ext>
            </p:extLst>
          </p:nvPr>
        </p:nvGraphicFramePr>
        <p:xfrm>
          <a:off x="1133151" y="1877220"/>
          <a:ext cx="6300788" cy="792162"/>
        </p:xfrm>
        <a:graphic>
          <a:graphicData uri="http://schemas.openxmlformats.org/drawingml/2006/table">
            <a:tbl>
              <a:tblPr/>
              <a:tblGrid>
                <a:gridCol w="2790825"/>
                <a:gridCol w="3509963"/>
              </a:tblGrid>
              <a:tr h="39528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 имени папки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 файлов, содержащихся в папке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13891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13891_19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xls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13891_20.2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.pas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247775" y="4090988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ППЭ 300 </a:t>
            </a:r>
            <a:r>
              <a:rPr lang="ru-RU" b="1" dirty="0" err="1">
                <a:solidFill>
                  <a:schemeClr val="tx1"/>
                </a:solidFill>
              </a:rPr>
              <a:t>ауд</a:t>
            </a:r>
            <a:r>
              <a:rPr lang="ru-RU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2800" y="4090988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ППЭ 300 </a:t>
            </a:r>
            <a:r>
              <a:rPr lang="ru-RU" b="1" dirty="0" err="1">
                <a:solidFill>
                  <a:schemeClr val="tx1"/>
                </a:solidFill>
              </a:rPr>
              <a:t>ауд</a:t>
            </a:r>
            <a:r>
              <a:rPr lang="ru-RU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0" y="4110038"/>
            <a:ext cx="1981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ППЭ 300 </a:t>
            </a:r>
            <a:r>
              <a:rPr lang="ru-RU" b="1" dirty="0" err="1">
                <a:solidFill>
                  <a:schemeClr val="tx1"/>
                </a:solidFill>
              </a:rPr>
              <a:t>ауд</a:t>
            </a:r>
            <a:r>
              <a:rPr lang="ru-RU" b="1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76400" y="4614863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0013891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7788" y="5710238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0013121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4450" y="5783263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0013804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48100" y="5197475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0013823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29050" y="4638675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0013981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11913" y="5172075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0013651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1913" y="4614863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0013901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93863" y="5129213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0013951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93863" y="5653088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0014591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93863" y="6176963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83025" y="6289675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32550" y="6289675"/>
            <a:ext cx="990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136565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0"/>
            <a:ext cx="2743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ППЭ, в которых осуществляется печать и сканирование ЭМ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(вся область, кроме близлежащих ППЭ)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3052763"/>
            <a:ext cx="38100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ППЭ, которые получают ЭМ на бумажном носителе:</a:t>
            </a:r>
          </a:p>
          <a:p>
            <a:pPr>
              <a:defRPr/>
            </a:pP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г. Архангельск, </a:t>
            </a:r>
          </a:p>
          <a:p>
            <a:pPr>
              <a:defRPr/>
            </a:pP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г. </a:t>
            </a:r>
            <a:r>
              <a:rPr lang="ru-RU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г. Северодвинск,</a:t>
            </a:r>
          </a:p>
          <a:p>
            <a:pPr>
              <a:defRPr/>
            </a:pP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Приморский р-н </a:t>
            </a:r>
          </a:p>
          <a:p>
            <a:pPr>
              <a:defRPr/>
            </a:pP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(ППЭ 56, 59, 987)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4400" y="2125663"/>
            <a:ext cx="320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Технология печати КИМ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0600" y="2125663"/>
            <a:ext cx="320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Традиционная технология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94652" y="107950"/>
            <a:ext cx="2467947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66999" y="945049"/>
            <a:ext cx="1066801" cy="893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923453" y="945048"/>
            <a:ext cx="1066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09600"/>
            <a:ext cx="8001000" cy="640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протоколе проведения экзамена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ЭКЗАМЕНА отмечает, приступал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 приступал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заданий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(20.1 или 20.2) (если приступал, то в соответствующей ячейке таблицы поставить «+», если не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приступал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«–»).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52500" y="2971800"/>
          <a:ext cx="7924800" cy="1795463"/>
        </p:xfrm>
        <a:graphic>
          <a:graphicData uri="http://schemas.openxmlformats.org/drawingml/2006/table">
            <a:tbl>
              <a:tblPr/>
              <a:tblGrid>
                <a:gridCol w="958850"/>
                <a:gridCol w="1331913"/>
                <a:gridCol w="2024062"/>
                <a:gridCol w="1019175"/>
                <a:gridCol w="1093788"/>
                <a:gridCol w="1497012"/>
              </a:tblGrid>
              <a:tr h="1055688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КИМа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№19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приступал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не приступал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выполнению задания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№20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приступал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не приступал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выполнению задания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13891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8997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8229600" cy="64008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000" b="1" u="sng" dirty="0" smtClean="0">
              <a:solidFill>
                <a:srgbClr val="FFC000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</a:t>
            </a:r>
            <a:endParaRPr lang="en-US" altLang="ru-RU" sz="2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900" b="1" dirty="0" smtClean="0">
              <a:solidFill>
                <a:srgbClr val="385D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экзамена по иностранным языкам (9 класс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по иностранному языку (письменная часть);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экзамена в аудитории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по иностранному языку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(устная часть).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для письменной части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бланк ответов №1,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№2, КИМ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части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Каждая аудитория для проведения </a:t>
            </a: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части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должна быть оснащена техническим средством, обеспечивающим качественное воспроизведение аудиозаписей для выполнения заданий раздела 1 «Задания по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Участники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подготовки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журналы, любые книги, журналы, газеты и т.п. (материалы должны быть на языке проводимого экзамена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каждой аудитории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части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  необходимо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специализированное ПО для проведения экзамена.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8997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589713" cy="6858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ППЭ к проведению экзамена</a:t>
            </a:r>
            <a:endParaRPr lang="ru-RU" altLang="ru-RU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555292"/>
              </p:ext>
            </p:extLst>
          </p:nvPr>
        </p:nvGraphicFramePr>
        <p:xfrm>
          <a:off x="419100" y="1284514"/>
          <a:ext cx="8610600" cy="420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5372100"/>
              </a:tblGrid>
              <a:tr h="99075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специалист</a:t>
                      </a:r>
                    </a:p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ППЭ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ППЭ к проведению экзамена 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(за 2-5 рабочих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дней до экзамена)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3261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специалист</a:t>
                      </a:r>
                    </a:p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ППЭ</a:t>
                      </a:r>
                    </a:p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Уполномоченный член ГЭК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технической готовности ППЭ,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загрузка зашифрованных КИМ,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01-01-У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технической готовности ППЭ к экзамену в устной форме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1 рабочий день до экзамена)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865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Технический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специалист</a:t>
                      </a:r>
                    </a:p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ППЭ</a:t>
                      </a:r>
                    </a:p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Уполномоченный член ГЭК</a:t>
                      </a:r>
                    </a:p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экзамену, расшифровка КИМ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(день экзамена)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073" name="TextBox 4"/>
          <p:cNvSpPr txBox="1">
            <a:spLocks noChangeArrowheads="1"/>
          </p:cNvSpPr>
          <p:nvPr/>
        </p:nvSpPr>
        <p:spPr bwMode="auto">
          <a:xfrm>
            <a:off x="1371600" y="57912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Ключи для расшифровки КИМ будут доступны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 день экзамена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не ранее 11 час. ( способ передачи ключа доступа будет сообщен дополнительно)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" y="8997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228915" cy="83820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alt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01-01-У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</a:rPr>
              <a:t>Протокол технической готовности ППЭ</a:t>
            </a:r>
            <a:r>
              <a:rPr lang="en-US" altLang="ru-RU" sz="1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0070C0"/>
                </a:solidFill>
                <a:latin typeface="Times New Roman" pitchFamily="18" charset="0"/>
              </a:rPr>
              <a:t>к экзамену в устной форме</a:t>
            </a:r>
            <a:endParaRPr lang="ru-RU" alt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4608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6897283" cy="4339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" y="8997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5554708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проверить наличие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резервного оборудования: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резервные станции (1 станция на 4 основных станции);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аудиогарнитуры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аудиогарнитура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1 аудиторию проведения).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49263" y="122238"/>
            <a:ext cx="8229600" cy="411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заполнения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бланков</a:t>
            </a:r>
            <a:endParaRPr lang="ru-RU" altLang="ru-RU" sz="2000" b="1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5" name="TextBox 41"/>
          <p:cNvSpPr txBox="1">
            <a:spLocks noChangeArrowheads="1"/>
          </p:cNvSpPr>
          <p:nvPr/>
        </p:nvSpPr>
        <p:spPr bwMode="auto">
          <a:xfrm>
            <a:off x="533400" y="1676400"/>
            <a:ext cx="36052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черная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ручка участника экзамена пишет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неразрывной черной линией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 заменить ручку)</a:t>
            </a:r>
          </a:p>
        </p:txBody>
      </p:sp>
      <p:pic>
        <p:nvPicPr>
          <p:cNvPr id="4915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404" y="536510"/>
            <a:ext cx="50546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457200" y="17526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бланка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838200" y="475853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 бланка</a:t>
            </a:r>
          </a:p>
        </p:txBody>
      </p:sp>
      <p:pic>
        <p:nvPicPr>
          <p:cNvPr id="5018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825" y="-38100"/>
            <a:ext cx="7242175" cy="332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84900" y="569913"/>
            <a:ext cx="19050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Гелевая ручка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424363" y="754063"/>
            <a:ext cx="1600200" cy="120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967163" y="754063"/>
            <a:ext cx="2057400" cy="16446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62675" y="1206500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Шариковая ручка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119563" y="1206500"/>
            <a:ext cx="1905000" cy="1841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67163" y="1387475"/>
            <a:ext cx="2057400" cy="12954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81750" y="2249488"/>
            <a:ext cx="15113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Карандаш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737100" y="1577975"/>
            <a:ext cx="1524000" cy="892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051300" y="2470150"/>
            <a:ext cx="2209800" cy="479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448050"/>
            <a:ext cx="7239000" cy="340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Текст 2"/>
          <p:cNvSpPr>
            <a:spLocks noGrp="1"/>
          </p:cNvSpPr>
          <p:nvPr>
            <p:ph type="body" sz="half" idx="1"/>
          </p:nvPr>
        </p:nvSpPr>
        <p:spPr>
          <a:xfrm>
            <a:off x="5145088" y="4572000"/>
            <a:ext cx="3810000" cy="125095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ставит метку 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бланке № 1  </a:t>
            </a: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том случае, если участник </a:t>
            </a:r>
            <a:r>
              <a:rPr lang="ru-RU" alt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удален с экзамена 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закончил 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 по уважительной причине.</a:t>
            </a:r>
          </a:p>
        </p:txBody>
      </p:sp>
      <p:pic>
        <p:nvPicPr>
          <p:cNvPr id="51203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0"/>
            <a:ext cx="4652963" cy="6575425"/>
          </a:xfrm>
          <a:ln>
            <a:solidFill>
              <a:schemeClr val="tx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2735263" y="5897563"/>
            <a:ext cx="1982787" cy="655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05" name="TextBox 41"/>
          <p:cNvSpPr txBox="1">
            <a:spLocks noChangeArrowheads="1"/>
          </p:cNvSpPr>
          <p:nvPr/>
        </p:nvSpPr>
        <p:spPr bwMode="auto">
          <a:xfrm>
            <a:off x="4953000" y="636588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altLang="ru-RU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отказывается ставить личную подпись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 бланке № 1, то </a:t>
            </a:r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организатор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в аудитории </a:t>
            </a:r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ставит свою подпись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03413" y="838200"/>
            <a:ext cx="1677987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85788" y="87313"/>
            <a:ext cx="8229600" cy="4095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заполнения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бланков</a:t>
            </a:r>
            <a:endParaRPr lang="ru-RU" altLang="ru-RU" sz="2000" b="1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TextBox 41"/>
          <p:cNvSpPr txBox="1">
            <a:spLocks noChangeArrowheads="1"/>
          </p:cNvSpPr>
          <p:nvPr/>
        </p:nvSpPr>
        <p:spPr bwMode="auto">
          <a:xfrm>
            <a:off x="784225" y="2447731"/>
            <a:ext cx="80311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dirty="0"/>
              <a:t>     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средней части бланка ответов № 1 расположены поля для записи ответов на задания с кратким ответом.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  Краткий ответ записывается слева направо от номера задания, начиная с </a:t>
            </a:r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первой позиции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 Каждый символ записывается в отдельную ячейку. </a:t>
            </a:r>
          </a:p>
          <a:p>
            <a:pPr algn="just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 задание с кратким ответом </a:t>
            </a:r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нужно записать в такой форме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в которой требуется в </a:t>
            </a:r>
            <a:r>
              <a:rPr lang="ru-RU" alt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инструкции</a:t>
            </a:r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 к данному заданию</a:t>
            </a:r>
            <a:r>
              <a:rPr lang="ru-RU" altLang="ru-RU" sz="16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b="1" u="sng" dirty="0">
                <a:latin typeface="Times New Roman" pitchFamily="18" charset="0"/>
                <a:cs typeface="Times New Roman" pitchFamily="18" charset="0"/>
              </a:rPr>
              <a:t>размещенной в КИМ перед соответствующим заданием или группой заданий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222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506219"/>
            <a:ext cx="4718281" cy="1932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7" y="4648200"/>
            <a:ext cx="6714173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251926" y="4519165"/>
            <a:ext cx="3538538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49263" y="122238"/>
            <a:ext cx="8229600" cy="411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заполнения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бланков</a:t>
            </a:r>
            <a:endParaRPr lang="ru-RU" altLang="ru-RU" sz="2000" b="1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263" y="554038"/>
            <a:ext cx="8542337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50" dirty="0">
                <a:latin typeface="Arial" panose="020B0604020202020204" pitchFamily="34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полях бланка № 1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предусмотрены поля для записи исправленных ответов на задания с кратким ответом взамен ошибочно записанных.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замены внесенного в бланк ответов № 1 ответа нужно в соответствующих полях замены проставить номер задания, ответ на который следует исправить, и записать новое значение верного ответа на указанное задание.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в области замены ошибочных ответов на задания с кратким ответом будет заполнено поле для номера задания, а новый ответ не 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 для оценивания будет использоваться пустой ответ (т.е. задание будет засчитано невыполненным).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в случае неправильного указания номера задания в области замены ошибочных ответов, неправильный номер задания следует зачеркнуть.</a:t>
            </a:r>
          </a:p>
        </p:txBody>
      </p:sp>
      <p:pic>
        <p:nvPicPr>
          <p:cNvPr id="5325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9088" y="3748088"/>
            <a:ext cx="5803900" cy="291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87483" y="531689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32926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</a:t>
            </a:r>
            <a:endParaRPr lang="ru-RU" sz="1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87483" y="5329260"/>
            <a:ext cx="522517" cy="295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287483" y="5329260"/>
            <a:ext cx="446317" cy="295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49263" y="122238"/>
            <a:ext cx="8229600" cy="411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заполнения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бланков</a:t>
            </a:r>
            <a:endParaRPr lang="ru-RU" altLang="ru-RU" sz="2000" b="1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4400" y="1295400"/>
            <a:ext cx="85423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50" dirty="0">
                <a:latin typeface="Arial" panose="020B0604020202020204" pitchFamily="34" charset="0"/>
              </a:rPr>
              <a:t>     </a:t>
            </a:r>
            <a:r>
              <a:rPr lang="ru-RU" altLang="ru-RU" dirty="0">
                <a:latin typeface="Arial" panose="020B0604020202020204" pitchFamily="34" charset="0"/>
              </a:rPr>
              <a:t>При проверке и оценивании экзаменационной работы учитывается </a:t>
            </a:r>
            <a:r>
              <a:rPr lang="ru-RU" altLang="ru-RU" b="1" u="sng" dirty="0">
                <a:latin typeface="Arial" panose="020B0604020202020204" pitchFamily="34" charset="0"/>
              </a:rPr>
              <a:t>правильность</a:t>
            </a:r>
            <a:r>
              <a:rPr lang="ru-RU" altLang="ru-RU" dirty="0">
                <a:latin typeface="Arial" panose="020B0604020202020204" pitchFamily="34" charset="0"/>
              </a:rPr>
              <a:t> написания слов, чисел...</a:t>
            </a:r>
          </a:p>
        </p:txBody>
      </p:sp>
      <p:pic>
        <p:nvPicPr>
          <p:cNvPr id="5427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5" y="2686050"/>
            <a:ext cx="6781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048000" y="3386136"/>
            <a:ext cx="533400" cy="8810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618148"/>
            <a:ext cx="8534399" cy="62398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совместно с руководителем ОО,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базе которой организован ППЭ, обязан: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готовность ППЭ к проведению ГИА в соответствии с требованиями к ППЭ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и готовность помещений (аудиторий), необходимых для проведения ГИА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рабочих мест для организаторов вне аудитории, обеспечивающих вход участников ГИА;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готовность рабочих мест для организаторов в аудитории;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аудитории для проведения ГИА заметным обозначением их номеров;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рабочее место участника ГИА в аудитории заметным обозначением его номера;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каждую аудиторию функционирующими часами, находящимися в поле зрения участников ГИА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(закрыть) в аудиториях стенды, плакаты и иные материалы со справочно-познавательной информацией по соответствующим учебным предметам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запереть и опечатать помещения, не использующиеся для проведения экзамена, в день проведения экзамена;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49263" y="122238"/>
            <a:ext cx="8229600" cy="411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заполнения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бланков</a:t>
            </a:r>
            <a:endParaRPr lang="ru-RU" altLang="ru-RU" sz="2000" b="1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84700" y="920750"/>
            <a:ext cx="44958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50" dirty="0">
                <a:latin typeface="Arial" panose="020B0604020202020204" pitchFamily="34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 2 предназначен для записи ответов на задания с развернутым ответом. 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 ответов № 2 должна соответствовать информации, внесенной в бланк ответов № 1. 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часть бланка занимает область записи ответов на задания с развернутым ответом. 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ответов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лицевой стороне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 2 участник ОГЭ должен продолжить записи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 оборотной стороне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бланка / втором листе бланка № 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0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28650"/>
            <a:ext cx="4368800" cy="621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81200" y="5913438"/>
            <a:ext cx="212566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90800" y="3048000"/>
            <a:ext cx="1676400" cy="68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49263" y="122238"/>
            <a:ext cx="8229600" cy="411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заполнения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бланков</a:t>
            </a:r>
            <a:endParaRPr lang="ru-RU" altLang="ru-RU" sz="2000" b="1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323" name="TextBox 41"/>
          <p:cNvSpPr txBox="1">
            <a:spLocks noChangeArrowheads="1"/>
          </p:cNvSpPr>
          <p:nvPr/>
        </p:nvSpPr>
        <p:spPr bwMode="auto">
          <a:xfrm>
            <a:off x="609600" y="1676400"/>
            <a:ext cx="36052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При остатке свободного места на бланке ответов №2 </a:t>
            </a:r>
            <a:r>
              <a:rPr lang="ru-RU" alt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организатор в аудитории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при сборе экзаменационных материалов должен поставить английскую букву 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«Z»</a:t>
            </a:r>
            <a:r>
              <a:rPr lang="ru-RU" alt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 данной области, заполнив все свободное место. </a:t>
            </a:r>
          </a:p>
        </p:txBody>
      </p:sp>
      <p:pic>
        <p:nvPicPr>
          <p:cNvPr id="56324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1663"/>
            <a:ext cx="4419600" cy="625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58000" y="68580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67600" y="752475"/>
            <a:ext cx="106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0000016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49263" y="122238"/>
            <a:ext cx="8229600" cy="4111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заполнения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бланков</a:t>
            </a:r>
            <a:endParaRPr lang="ru-RU" altLang="ru-RU" sz="2000" b="1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347" name="TextBox 41"/>
          <p:cNvSpPr txBox="1">
            <a:spLocks noChangeArrowheads="1"/>
          </p:cNvSpPr>
          <p:nvPr/>
        </p:nvSpPr>
        <p:spPr bwMode="auto">
          <a:xfrm>
            <a:off x="304800" y="838200"/>
            <a:ext cx="8763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dirty="0"/>
              <a:t>   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недостатке места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для ответов на основном бланке ответов № 2 участник ОГЭ должен продолжить записи на 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дополнительном бланке ответов № 2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выдаваемом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организатором</a:t>
            </a: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 аудитории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 требованию участника ОГЭ в случае, когда в области ответов основного бланка ответов № 2 не осталось места.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При этом </a:t>
            </a:r>
            <a:r>
              <a:rPr lang="ru-RU" alt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организаторы фиксируют связь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номеров основного и дополнительного бланков ответов в специальных полях бланков.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39233"/>
            <a:ext cx="7376256" cy="3052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1828800" y="3962400"/>
            <a:ext cx="38100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486400" y="3521529"/>
            <a:ext cx="1066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36028" y="4038601"/>
            <a:ext cx="1683972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74663" y="-38100"/>
            <a:ext cx="8153400" cy="4572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13-02 МАШ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Ведомость учета участников и ЭМ в ППЭ</a:t>
            </a:r>
            <a:endParaRPr lang="ru-RU" altLang="ru-RU" sz="2600" b="1" dirty="0" smtClean="0"/>
          </a:p>
        </p:txBody>
      </p:sp>
      <p:pic>
        <p:nvPicPr>
          <p:cNvPr id="5837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5613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81000" y="1828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05200" y="18415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20000" y="1881188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8100" y="1447800"/>
            <a:ext cx="2057400" cy="762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62300" y="1371600"/>
            <a:ext cx="2057400" cy="762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99313" y="1371600"/>
            <a:ext cx="2057400" cy="762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66800" y="5257800"/>
            <a:ext cx="6858000" cy="4572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379" name="TextBox 10"/>
          <p:cNvSpPr txBox="1">
            <a:spLocks noChangeArrowheads="1"/>
          </p:cNvSpPr>
          <p:nvPr/>
        </p:nvSpPr>
        <p:spPr bwMode="auto">
          <a:xfrm>
            <a:off x="2209800" y="4443413"/>
            <a:ext cx="502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В строке «ИТОГО» заполнить все позиции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914400" y="4852988"/>
            <a:ext cx="2057400" cy="557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19600" y="4852988"/>
            <a:ext cx="0" cy="296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24600" y="4852988"/>
            <a:ext cx="457200" cy="279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8288" y="56388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52600" y="5638800"/>
            <a:ext cx="6019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5" name="TextBox 1"/>
          <p:cNvSpPr txBox="1">
            <a:spLocks noChangeArrowheads="1"/>
          </p:cNvSpPr>
          <p:nvPr/>
        </p:nvSpPr>
        <p:spPr bwMode="auto">
          <a:xfrm>
            <a:off x="1046163" y="2757488"/>
            <a:ext cx="7793037" cy="9223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FF0000"/>
              </a:solidFill>
            </a:endParaRP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Данные для </a:t>
            </a:r>
            <a:r>
              <a:rPr lang="ru-RU" altLang="ru-RU" b="1" u="sng">
                <a:solidFill>
                  <a:srgbClr val="FF0000"/>
                </a:solidFill>
              </a:rPr>
              <a:t>каждой</a:t>
            </a:r>
            <a:r>
              <a:rPr lang="ru-RU" altLang="ru-RU" b="1">
                <a:solidFill>
                  <a:srgbClr val="FF0000"/>
                </a:solidFill>
              </a:rPr>
              <a:t> аудитории должны быть заполнены</a:t>
            </a:r>
          </a:p>
          <a:p>
            <a:endParaRPr lang="ru-RU" alt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1066800" y="152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alt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МАШ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Акт общественного наблюдения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pic>
        <p:nvPicPr>
          <p:cNvPr id="5939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990600"/>
            <a:ext cx="4233862" cy="573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90600"/>
            <a:ext cx="4500562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304800" y="1295400"/>
            <a:ext cx="4105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alt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13-01  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Протокол проведения ОГЭ </a:t>
            </a:r>
          </a:p>
          <a:p>
            <a:pPr algn="ctr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в ППЭ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pic>
        <p:nvPicPr>
          <p:cNvPr id="6041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0"/>
            <a:ext cx="48768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00600" y="10668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72025" y="1630363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304800"/>
            <a:ext cx="8977312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12-02</a:t>
            </a:r>
            <a:r>
              <a:rPr lang="ru-RU" alt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коррекции персональных данных участников ГИА</a:t>
            </a:r>
            <a:b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altLang="ru-RU" sz="1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заполнения</a:t>
            </a:r>
            <a:r>
              <a:rPr lang="en-US" altLang="ru-RU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7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1" y="1600200"/>
            <a:ext cx="8736385" cy="4899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2895600" y="3124200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53200" y="3048000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3238500" y="2133600"/>
            <a:ext cx="3771900" cy="914400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125407" y="3525414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17780" y="5715000"/>
            <a:ext cx="5181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838200"/>
            <a:ext cx="6591300" cy="3778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ru-RU" alt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и успехов!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534399" cy="6477000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помещение для хранения личных вещей участников ГИА до входа в ППЭ;</a:t>
            </a:r>
          </a:p>
          <a:p>
            <a:pPr lvl="0"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аудитории до входа в ППЭ для лиц, сопровождающих участников ГИА, а также в ППЭ – для общественных наблюдателей, представителей СМИ и других лиц, имеющих право присутствовать в ППЭ в день проведения ГИА; </a:t>
            </a:r>
          </a:p>
          <a:p>
            <a:pPr lvl="0"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проверить готовность аудиторий и необходимого оборудования для участников ГИА с ОВЗ (в случае распределения такой категории участников ГИА в ППЭ); 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работоспособность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средств, обеспечивающих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воспроизведение аудиозаписей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(русский язык (изложение),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(задания по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письменная часть экзамена);</a:t>
            </a:r>
          </a:p>
          <a:p>
            <a:pPr lvl="0" algn="just">
              <a:lnSpc>
                <a:spcPct val="12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аудиторий для сдачи экзаменов по физике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аудитории необходимым лабораторным оборудованием);</a:t>
            </a:r>
          </a:p>
          <a:p>
            <a:pPr lvl="0"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ножницы для вскрытия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ЭМ для каждой аудитории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черновики из расчета по два листа на каждого участника ГИА, а также дополнительные черновики (за исключением ОГЭ по иностранным языкам (раздел «Говорение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размещение в ППЭ и функционирование в день экзамена пункта медицинской помощи; </a:t>
            </a:r>
          </a:p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журнал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участников ГИА, обратившихся к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медицинскому работнику;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2422"/>
            <a:ext cx="8534399" cy="64008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организаторов с инструктивными материалами под роспись в ведомости произвольной формы;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день до экзамена проверить пожарные выходы, средства первичного пожаротушения, иметь комплект ключей от всех рабочих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день до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провести контроль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готовности ППЭ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загрузки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(иностранные языки устная часть)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под роспись всех работников ППЭ со следующими материалами: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правовыми документами, регламентирующими проведение ГИА;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инструкциями, определяющими порядок работы в ППЭ;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заполнения бланков ответов участниками ОГЭ;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оформления форм, ведомостей, протоколов актов и служебных документов в аудитории и ППЭ.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необходимом количестве: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инструкцию, зачитываемую организатором в аудитории перед началом экзамена для участников ОГЭ;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 сроках ознакомления участников ГИА с результатами и сроках подачи и рассмотрения апелляций о несогласии с выставленными баллами.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625873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Руководители ППЭ / технические специалисты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пройти авторизацию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ГАУ АО ЦОКО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aocoko.ru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пароля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экзамена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ЭМ,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рассадки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Пароли для расшифровки можно узнать с 7:00.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067800" cy="2946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5181600" y="2895600"/>
            <a:ext cx="4038600" cy="16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2400" y="76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6553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ГИА в </a:t>
            </a:r>
            <a:r>
              <a:rPr lang="ru-RU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8.30 дня проведения экзамена: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регистрацию прибывающих в ППЭ организаторов;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краткий инструктаж всех категорий организаторов, назначенных в данный ППЭ.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выдачу ответственным организаторам в аудиториях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следующих материалов: 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участников экзамена  в аудиториях; 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протоколов проведения экзамена в аудитории ППЭ; 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табличек  с номерами аудиторий; 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организаторов в аудитории в соответствии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протоколом распределения организаторов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9.15 дня проведения экзамена дать указание начать организованный вход участников экзаменов в ППЭ;</a:t>
            </a:r>
          </a:p>
          <a:p>
            <a:pPr lvl="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распределение обучающихся по аудиториям.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9.45 дня проведения экзамена выдать  в Штабе ППЭ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организаторам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ИК,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 2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экзамена контролировать ситуацию в ППЭ, решать возникающие в процессе экзамена вопросы.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ППЭ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+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технология). Общая информация.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347713" cy="381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печати КИМ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762000"/>
            <a:ext cx="7924800" cy="6096000"/>
          </a:xfrm>
        </p:spPr>
        <p:txBody>
          <a:bodyPr>
            <a:normAutofit/>
          </a:bodyPr>
          <a:lstStyle/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должен приступить к своим обязанностям, согласно МР, 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 позднее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8.00 дня проведения экзамена, но фактически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объема печати и комплектации 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в день экзамена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члена ГЭК ЭМ (в электронном виде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МСУ ЭМ  направляет по электронной почте в ППЭ накануне (ЭМ зашифрованы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растиражировать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упаковать в файлы ЭМ на каждого участника экзамена (ИК)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штабе ППЭ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 в конверты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поаудиторно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(количество ИК для каждой аудитории согласно рассадке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печати ЭМ в штабе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подготовлены: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 материалы (математика) по количеству участников ОГЭ в данном ППЭ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(химия) по количеству участников ОГЭ в данном ППЭ;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бланки ответов № 2;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проведения практической части (информатика)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buClrTx/>
              <a:buSzTx/>
              <a:buNone/>
              <a:defRPr/>
            </a:pPr>
            <a:endParaRPr lang="ru-RU" sz="2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7201</TotalTime>
  <Words>1602</Words>
  <Application>Microsoft Office PowerPoint</Application>
  <PresentationFormat>Экран (4:3)</PresentationFormat>
  <Paragraphs>430</Paragraphs>
  <Slides>47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Document</vt:lpstr>
      <vt:lpstr>ОГЭ 2017 г. (руководители ППЭ)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ППЭ (Технология печати КИМ)</vt:lpstr>
      <vt:lpstr>ППЭ (Технология печати КИМ)  Форма 23 Протокол печати ЭМ в штабе</vt:lpstr>
      <vt:lpstr>Презентация PowerPoint</vt:lpstr>
      <vt:lpstr>ППЭ (Технология печати КИМ)</vt:lpstr>
      <vt:lpstr>Презентация PowerPoint</vt:lpstr>
      <vt:lpstr>ППЭ (Технология печати КИМ)   Форма 15  Протокол проведения процедуры  сканирования бланков в ППЭ</vt:lpstr>
      <vt:lpstr>Презентация PowerPoint</vt:lpstr>
      <vt:lpstr>Важно!</vt:lpstr>
      <vt:lpstr>ППЭ (Традиционная технология)      Каждый ППЭ получит из РЦОИ конверт с дополнительными бланками ответов № 2  в первый день экзаменов НА ВСЕ ДНИ экзаменов.    Если дополнительные бланки № 2 после проведения всех экзаменов останутся, то вернуть в РЦОИ вместе с ЭМ последнего  дня экзамена.    Если дополнительных бланков № 2 будет не достаточно, то позвонить в РЦОИ и попросить дослать их в ваше ППЭ вместе с ЭМ на следующий день экзамена (тел.63 – 95 – 04 Елена Константиновна или Светлана Александровна)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возвратных доставочных пакетов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ППЭ к проведению экзамена</vt:lpstr>
      <vt:lpstr>Форма 01-01-У   Протокол технической готовности ППЭ к экзамену в устной форме</vt:lpstr>
      <vt:lpstr>Правила заполнения бланков</vt:lpstr>
      <vt:lpstr>Презентация PowerPoint</vt:lpstr>
      <vt:lpstr>Презентация PowerPoint</vt:lpstr>
      <vt:lpstr>Правила заполнения бланков</vt:lpstr>
      <vt:lpstr>Правила заполнения бланков</vt:lpstr>
      <vt:lpstr>Правила заполнения бланков</vt:lpstr>
      <vt:lpstr>Правила заполнения бланков</vt:lpstr>
      <vt:lpstr>Правила заполнения бланков</vt:lpstr>
      <vt:lpstr>Правила заполнения бланков</vt:lpstr>
      <vt:lpstr>Форма 13-02 МАШ Ведомость учета участников и ЭМ в ППЭ</vt:lpstr>
      <vt:lpstr>Презентация PowerPoint</vt:lpstr>
      <vt:lpstr>Презентация PowerPoint</vt:lpstr>
      <vt:lpstr>Форма 12-02  Ведомость коррекции персональных данных участников ГИА                                Образец заполнения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Ешевская Светлана Александровна</dc:creator>
  <cp:lastModifiedBy>Ешевская Светлана Александровна</cp:lastModifiedBy>
  <cp:revision>367</cp:revision>
  <cp:lastPrinted>2017-04-19T08:00:47Z</cp:lastPrinted>
  <dcterms:created xsi:type="dcterms:W3CDTF">1601-01-01T00:00:00Z</dcterms:created>
  <dcterms:modified xsi:type="dcterms:W3CDTF">2017-04-26T12:18:39Z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