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D793-82C1-4FE6-A5F3-908DD5C83286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AD76-8E9D-4C15-9D3F-3215D857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D793-82C1-4FE6-A5F3-908DD5C83286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AD76-8E9D-4C15-9D3F-3215D857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D793-82C1-4FE6-A5F3-908DD5C83286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AD76-8E9D-4C15-9D3F-3215D857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D793-82C1-4FE6-A5F3-908DD5C83286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AD76-8E9D-4C15-9D3F-3215D857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D793-82C1-4FE6-A5F3-908DD5C83286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AD76-8E9D-4C15-9D3F-3215D857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D793-82C1-4FE6-A5F3-908DD5C83286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AD76-8E9D-4C15-9D3F-3215D857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D793-82C1-4FE6-A5F3-908DD5C83286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AD76-8E9D-4C15-9D3F-3215D857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D793-82C1-4FE6-A5F3-908DD5C83286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AD76-8E9D-4C15-9D3F-3215D857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D793-82C1-4FE6-A5F3-908DD5C83286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AD76-8E9D-4C15-9D3F-3215D857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D793-82C1-4FE6-A5F3-908DD5C83286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AD76-8E9D-4C15-9D3F-3215D857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D793-82C1-4FE6-A5F3-908DD5C83286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AD76-8E9D-4C15-9D3F-3215D857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8D793-82C1-4FE6-A5F3-908DD5C83286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BAD76-8E9D-4C15-9D3F-3215D857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GlavBuh\Documents\&#1042;&#1099;&#1089;&#1090;&#1091;&#1087;&#1083;&#1077;&#1085;&#1080;&#1103;\&#1042;&#1099;&#1089;&#1090;&#1091;&#1087;&#1083;&#1077;&#1085;&#1080;&#1077;%20&#1085;&#1072;%20&#1089;&#1077;&#1084;&#1080;&#1085;&#1072;&#1088;&#1077;%20&#1074;%20&#1042;&#1086;&#1083;&#1086;&#1075;&#1076;&#1077;%20&#1087;&#1086;%20&#1044;&#1044;&#1055;.do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815290" cy="292895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Школьные </a:t>
            </a:r>
            <a:r>
              <a:rPr lang="ru-RU" sz="2800" b="1" dirty="0"/>
              <a:t>службы примирения как эффективная мера,   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       направленная на профилактику конфликтов в образовательной   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         организации, улучшение отношений в образовательной </a:t>
            </a:r>
            <a:r>
              <a:rPr lang="ru-RU" sz="2800" b="1" dirty="0" smtClean="0"/>
              <a:t>среде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357694"/>
            <a:ext cx="5129226" cy="1281106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1"/>
            <a:endParaRPr lang="ru-RU" b="1" dirty="0" smtClean="0"/>
          </a:p>
          <a:p>
            <a:pPr lvl="1"/>
            <a:r>
              <a:rPr lang="ru-RU" b="1" dirty="0" smtClean="0"/>
              <a:t>Заведующий отделением медиации ГБУ АО «Центр «Надежда»</a:t>
            </a:r>
          </a:p>
          <a:p>
            <a:pPr lvl="1"/>
            <a:r>
              <a:rPr lang="ru-RU" b="1" dirty="0" smtClean="0"/>
              <a:t>Дунаева Елена Алексеевна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2198" y="3857628"/>
            <a:ext cx="3071802" cy="2728024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2198" y="3929066"/>
            <a:ext cx="3071802" cy="27280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С 15 </a:t>
            </a:r>
            <a:r>
              <a:rPr lang="ru-RU" sz="2800" b="1" dirty="0"/>
              <a:t>июля 2016 г. вступили в силу изменения в </a:t>
            </a:r>
            <a:r>
              <a:rPr lang="ru-RU" sz="2800" b="1" dirty="0" smtClean="0"/>
              <a:t>УК </a:t>
            </a:r>
            <a:r>
              <a:rPr lang="ru-RU" sz="2800" b="1" dirty="0"/>
              <a:t>РФ (№ 323-ФЗ от 03 июля 2016 г</a:t>
            </a:r>
            <a:r>
              <a:rPr lang="ru-RU" sz="2800" b="1" dirty="0" smtClean="0"/>
              <a:t>.)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часть 1 статьи 116 </a:t>
            </a:r>
            <a:r>
              <a:rPr lang="ru-RU" dirty="0" smtClean="0"/>
              <a:t>УК РФ «нанесение </a:t>
            </a:r>
            <a:r>
              <a:rPr lang="ru-RU" dirty="0"/>
              <a:t>побоев или совершение иных насильственных действий, причинивших физическую боль» </a:t>
            </a:r>
            <a:r>
              <a:rPr lang="ru-RU" dirty="0" smtClean="0"/>
              <a:t>перевели </a:t>
            </a:r>
            <a:r>
              <a:rPr lang="ru-RU" dirty="0"/>
              <a:t>в категорию административных </a:t>
            </a:r>
            <a:r>
              <a:rPr lang="ru-RU" dirty="0" smtClean="0"/>
              <a:t>правонарушений;</a:t>
            </a:r>
          </a:p>
          <a:p>
            <a:r>
              <a:rPr lang="ru-RU" dirty="0" smtClean="0"/>
              <a:t>теперь </a:t>
            </a:r>
            <a:r>
              <a:rPr lang="ru-RU" dirty="0"/>
              <a:t>уголовно-наказуемыми деяниями являются только побои, совершенные в отношении близких лиц (указанных в законе), либо из хулиганских побуждений, по мотивам национальной ненависти или </a:t>
            </a:r>
            <a:r>
              <a:rPr lang="ru-RU" dirty="0" smtClean="0"/>
              <a:t>вражды;</a:t>
            </a:r>
          </a:p>
          <a:p>
            <a:r>
              <a:rPr lang="ru-RU" dirty="0" smtClean="0"/>
              <a:t>административная ответственность </a:t>
            </a:r>
            <a:r>
              <a:rPr lang="ru-RU" dirty="0"/>
              <a:t>по статье 6.1.1. </a:t>
            </a:r>
            <a:r>
              <a:rPr lang="ru-RU" dirty="0" err="1"/>
              <a:t>КоАП</a:t>
            </a:r>
            <a:r>
              <a:rPr lang="ru-RU" dirty="0"/>
              <a:t> </a:t>
            </a:r>
            <a:r>
              <a:rPr lang="ru-RU" dirty="0" smtClean="0"/>
              <a:t>РФ </a:t>
            </a:r>
            <a:r>
              <a:rPr lang="ru-RU" dirty="0" smtClean="0"/>
              <a:t>(Побои) наступает  </a:t>
            </a:r>
            <a:r>
              <a:rPr lang="ru-RU" dirty="0" smtClean="0"/>
              <a:t>для достигших 16 лет; </a:t>
            </a:r>
          </a:p>
          <a:p>
            <a:r>
              <a:rPr lang="ru-RU" dirty="0" smtClean="0"/>
              <a:t>введена новая </a:t>
            </a:r>
            <a:r>
              <a:rPr lang="ru-RU" dirty="0"/>
              <a:t>статья </a:t>
            </a:r>
            <a:r>
              <a:rPr lang="ru-RU" dirty="0" smtClean="0"/>
              <a:t>116-1 УК РФ, </a:t>
            </a:r>
            <a:r>
              <a:rPr lang="ru-RU" dirty="0"/>
              <a:t>предусматривающая уголовную ответственность за нанесение побоев лицом, подвергнутым административному наказанию за аналогичное деяние.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b="1" dirty="0"/>
              <a:t>Федеральным законом № 326-ФЗ от 03 июля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2016 </a:t>
            </a:r>
            <a:r>
              <a:rPr lang="ru-RU" sz="2800" b="1" dirty="0"/>
              <a:t>г. внесены изменения в </a:t>
            </a:r>
            <a:r>
              <a:rPr lang="ru-RU" sz="2800" b="1" dirty="0" err="1"/>
              <a:t>КоАП</a:t>
            </a:r>
            <a:r>
              <a:rPr lang="ru-RU" sz="2800" b="1" dirty="0"/>
              <a:t> РФ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Если в прежней редакции  статьи 7.27 </a:t>
            </a:r>
            <a:r>
              <a:rPr lang="ru-RU" dirty="0"/>
              <a:t>«Мелкое хищение</a:t>
            </a:r>
            <a:r>
              <a:rPr lang="ru-RU" dirty="0" smtClean="0"/>
              <a:t>» мелким </a:t>
            </a:r>
            <a:r>
              <a:rPr lang="ru-RU" dirty="0"/>
              <a:t>признавалось хищение чужого имущества, стоимость которого не превышала 1 тысячу рублей, то сейчас по части 1 этой статьи наступает административная ответственность за мелкое хищение до 1 тысячи рублей, а по части 2-й – за хищение от 1 тысячи до 2 тысяч 500 рублей, при отсутствии таких квалифицирующих признаков, как:</a:t>
            </a:r>
          </a:p>
          <a:p>
            <a:r>
              <a:rPr lang="ru-RU" dirty="0" smtClean="0"/>
              <a:t> </a:t>
            </a:r>
            <a:r>
              <a:rPr lang="ru-RU" dirty="0"/>
              <a:t>группа лиц,</a:t>
            </a:r>
          </a:p>
          <a:p>
            <a:r>
              <a:rPr lang="ru-RU" dirty="0" smtClean="0"/>
              <a:t>незаконное </a:t>
            </a:r>
            <a:r>
              <a:rPr lang="ru-RU" dirty="0"/>
              <a:t>проникновение в помещение,</a:t>
            </a:r>
          </a:p>
          <a:p>
            <a:r>
              <a:rPr lang="ru-RU" dirty="0" smtClean="0"/>
              <a:t>хищения </a:t>
            </a:r>
            <a:r>
              <a:rPr lang="ru-RU" dirty="0"/>
              <a:t>из одежды, сумки потерпевшего.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800" b="1" dirty="0"/>
              <a:t>Распоряжением министерства образования и науки Архангельской области от 15 апреля  2016 г. № 751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утвержден </a:t>
            </a:r>
            <a:r>
              <a:rPr lang="ru-RU" dirty="0"/>
              <a:t>перечень 15 региональных инновационных площадок по организации школьных служб примирения в 12 муниципальных образованиях Архангельской области в 2016 году.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b="1" dirty="0"/>
              <a:t>Постановлением министерства образования и науки Архангельской области от 10.10.2014 № 31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утвержден </a:t>
            </a:r>
            <a:r>
              <a:rPr lang="ru-RU" dirty="0"/>
              <a:t>Порядок признания организаций, осуществляющих образовательную деятельность, и иных действующих в сферах образования организаций, а также их объединений региональными инновационными площадками.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Для </a:t>
            </a:r>
            <a:r>
              <a:rPr lang="ru-RU" sz="2800" b="1" dirty="0"/>
              <a:t>всех желающих создать у себя ШСП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Главный </a:t>
            </a:r>
            <a:r>
              <a:rPr lang="ru-RU" b="1" dirty="0"/>
              <a:t>принцип - это добровольность!</a:t>
            </a:r>
            <a:r>
              <a:rPr lang="ru-RU" dirty="0"/>
              <a:t>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  <a:p>
            <a:r>
              <a:rPr lang="ru-RU" dirty="0"/>
              <a:t>Школа сама принимает решение о создании у себя </a:t>
            </a:r>
            <a:r>
              <a:rPr lang="ru-RU" dirty="0" smtClean="0"/>
              <a:t>школьной службы примирения </a:t>
            </a:r>
            <a:r>
              <a:rPr lang="ru-RU" dirty="0"/>
              <a:t>и несет за это ответственность!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Информационно-методическое </a:t>
            </a:r>
            <a:r>
              <a:rPr lang="ru-RU" sz="2800" b="1" dirty="0"/>
              <a:t>сопровождение региональных инновационных площадок возложено на ГБУ АО «Центр «Надежда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/>
          </a:bodyPr>
          <a:lstStyle/>
          <a:p>
            <a:r>
              <a:rPr lang="ru-RU" dirty="0"/>
              <a:t>Положение о порядке осуществления информационно-методического сопровождения региональных инновационных площадок по организации школьных служб </a:t>
            </a:r>
            <a:r>
              <a:rPr lang="ru-RU" dirty="0" smtClean="0"/>
              <a:t>примирения предусматривает, </a:t>
            </a:r>
            <a:r>
              <a:rPr lang="ru-RU" dirty="0"/>
              <a:t>что сопровождение осуществляется путем:</a:t>
            </a:r>
          </a:p>
          <a:p>
            <a:r>
              <a:rPr lang="ru-RU" dirty="0" smtClean="0"/>
              <a:t> </a:t>
            </a:r>
            <a:r>
              <a:rPr lang="ru-RU" dirty="0"/>
              <a:t>посещения образовательной организации,	</a:t>
            </a:r>
          </a:p>
          <a:p>
            <a:r>
              <a:rPr lang="ru-RU" dirty="0" smtClean="0"/>
              <a:t>получения </a:t>
            </a:r>
            <a:r>
              <a:rPr lang="ru-RU" dirty="0"/>
              <a:t>отчетов о деятельности ШСП,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также необходимой информации по запросу специалистов отделения медиации.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Информационно-методическое </a:t>
            </a:r>
            <a:r>
              <a:rPr lang="ru-RU" sz="2800" b="1" dirty="0"/>
              <a:t>сопровождение по организации ШСП включает: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анализ </a:t>
            </a:r>
            <a:r>
              <a:rPr lang="ru-RU" dirty="0"/>
              <a:t>результатов деятельности ШСП;</a:t>
            </a:r>
            <a:endParaRPr lang="ru-RU" dirty="0" smtClean="0"/>
          </a:p>
          <a:p>
            <a:pPr lvl="0"/>
            <a:r>
              <a:rPr lang="ru-RU" dirty="0"/>
              <a:t>изучение деятельности ШСП в образовательной организации;</a:t>
            </a:r>
            <a:endParaRPr lang="ru-RU" dirty="0" smtClean="0"/>
          </a:p>
          <a:p>
            <a:pPr lvl="0"/>
            <a:r>
              <a:rPr lang="ru-RU" dirty="0"/>
              <a:t>оказание методической и практической помощи педагогическим работникам, входящим в состав ШСП.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Обучение медиации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В </a:t>
            </a:r>
            <a:r>
              <a:rPr lang="ru-RU" dirty="0"/>
              <a:t>Архангельской области обучение осуществляется Институтом открытого образования по дополнительным образовательным программам:</a:t>
            </a:r>
          </a:p>
          <a:p>
            <a:r>
              <a:rPr lang="ru-RU" dirty="0" smtClean="0"/>
              <a:t>«</a:t>
            </a:r>
            <a:r>
              <a:rPr lang="ru-RU" dirty="0"/>
              <a:t>Деятельность школьной службы примирения» (72 часа),      </a:t>
            </a:r>
          </a:p>
          <a:p>
            <a:r>
              <a:rPr lang="ru-RU" dirty="0" smtClean="0"/>
              <a:t>«</a:t>
            </a:r>
            <a:r>
              <a:rPr lang="ru-RU" dirty="0"/>
              <a:t>Организационные и содержательные основы деятельности школьных служб примирения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(24 часа).</a:t>
            </a:r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Обучение медиации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ГБУ </a:t>
            </a:r>
            <a:r>
              <a:rPr lang="ru-RU" dirty="0"/>
              <a:t>АО «Центр «Надежда» в соответствии с лицензией на осуществление образовательной деятельности по программам дополнительного профессионального образования проводит обучение по программе  «Восстановительные технологии для педагогов школьных служб примирения» (40 часов), в которые включены медиация и круги сообщества. </a:t>
            </a:r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Обучение медиации</a:t>
            </a:r>
            <a:br>
              <a:rPr lang="ru-RU" sz="2800" b="1" dirty="0" smtClean="0"/>
            </a:br>
            <a:r>
              <a:rPr lang="ru-RU" sz="2800" b="1" dirty="0" smtClean="0"/>
              <a:t>в Центре «Надежда»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/>
          </a:bodyPr>
          <a:lstStyle/>
          <a:p>
            <a:r>
              <a:rPr lang="ru-RU" dirty="0"/>
              <a:t>Группа на курс с 26-30 сентября </a:t>
            </a:r>
            <a:r>
              <a:rPr lang="ru-RU" dirty="0" smtClean="0"/>
              <a:t>скомплектована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курс с 17-21 октября места еще есть.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участия в обучающем курсе следует от имени директора организации направлять заявку с указанием Ф.И.О. сотрудника, его должности. </a:t>
            </a:r>
            <a:endParaRPr lang="ru-RU" dirty="0" smtClean="0"/>
          </a:p>
          <a:p>
            <a:r>
              <a:rPr lang="ru-RU" dirty="0" smtClean="0"/>
              <a:t>Электронный </a:t>
            </a:r>
            <a:r>
              <a:rPr lang="ru-RU" dirty="0"/>
              <a:t>адрес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E.dunaeva2015@gmail.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Нормативно-правовое регулирование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восстановительной медиации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8650" y="1812746"/>
            <a:ext cx="7886700" cy="46266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    Статья </a:t>
            </a:r>
            <a:r>
              <a:rPr lang="ru-RU" b="1" dirty="0"/>
              <a:t>14 Федерального закона от 24 июня 1999 года № 120-ФЗ «Об основах системы профилактики безнадзорности и правонарушений </a:t>
            </a:r>
            <a:r>
              <a:rPr lang="ru-RU" b="1" dirty="0" smtClean="0"/>
              <a:t>несовершеннолетних»:</a:t>
            </a:r>
          </a:p>
          <a:p>
            <a:r>
              <a:rPr lang="ru-RU" dirty="0" smtClean="0"/>
              <a:t>  </a:t>
            </a:r>
            <a:r>
              <a:rPr lang="ru-RU" dirty="0"/>
              <a:t>организации, осуществляющие образовательную деятельность,  осуществляют меры по реализации программ и методик, направленных на формирование законопослушного поведения несовершеннолетних.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Hp\сетевая$\Герасимова Д.Е\Информационный семинар ШСП\Рисунки\1443667498_korjik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071810"/>
            <a:ext cx="3500437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-1285908"/>
            <a:ext cx="9572692" cy="1143000"/>
          </a:xfrm>
          <a:solidFill>
            <a:srgbClr val="FFC000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8" y="4000505"/>
            <a:ext cx="2743146" cy="2428892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00034" y="571480"/>
            <a:ext cx="7886700" cy="4626691"/>
          </a:xfrm>
        </p:spPr>
        <p:txBody>
          <a:bodyPr/>
          <a:lstStyle/>
          <a:p>
            <a:pPr algn="ctr"/>
            <a:endParaRPr lang="ru-RU" sz="3200" b="1" dirty="0" smtClean="0">
              <a:solidFill>
                <a:srgbClr val="FA9104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FA9104"/>
                </a:solidFill>
                <a:latin typeface="Arial" pitchFamily="34" charset="0"/>
                <a:cs typeface="Arial" pitchFamily="34" charset="0"/>
              </a:rPr>
              <a:t>БЛАГОДАРЮ  ЗА  ВНИМАНИЕ!</a:t>
            </a:r>
          </a:p>
          <a:p>
            <a:pPr algn="ctr"/>
            <a:endParaRPr lang="ru-RU" sz="3200" b="1" dirty="0" smtClean="0">
              <a:solidFill>
                <a:srgbClr val="FA9104"/>
              </a:solidFill>
            </a:endParaRPr>
          </a:p>
          <a:p>
            <a:pPr algn="ctr"/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e-mail E.dunaeva2015@gmail.com</a:t>
            </a:r>
            <a:endParaRPr lang="ru-RU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8107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Нормативно-правовое регулирование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восстановительной медиации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8650" y="1812746"/>
            <a:ext cx="7886700" cy="46266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        </a:t>
            </a:r>
            <a:r>
              <a:rPr lang="ru-RU" b="1" dirty="0"/>
              <a:t>Национальная Стратегия действий в интересах детей на 2012 — 2017 г</a:t>
            </a:r>
            <a:r>
              <a:rPr lang="ru-RU" b="1" dirty="0" smtClean="0"/>
              <a:t>оды</a:t>
            </a:r>
            <a:r>
              <a:rPr lang="ru-RU" b="1" dirty="0"/>
              <a:t>, утвержденная Указом Президента Российской Федерации от 1 июня 2012 года № 761</a:t>
            </a:r>
            <a:r>
              <a:rPr lang="ru-RU" dirty="0"/>
              <a:t>, </a:t>
            </a:r>
            <a:r>
              <a:rPr lang="ru-RU" dirty="0" smtClean="0"/>
              <a:t>предусматривает </a:t>
            </a:r>
            <a:r>
              <a:rPr lang="ru-RU" dirty="0"/>
              <a:t>«организацию школьных служб примирения, нацеленных на разрешение конфликтов в образовательных учреждениях, профилактику правонарушений детей и подростков, улучшение отношений в образовательном учреждении».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Нормативно-правовое регулирование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восстановительной медиации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8650" y="1812746"/>
            <a:ext cx="7886700" cy="4626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Распоряжение </a:t>
            </a:r>
            <a:r>
              <a:rPr lang="ru-RU" b="1" dirty="0"/>
              <a:t>Правительства Российской Федерации от 30 июля 2014 года № 1430-р об утверждении </a:t>
            </a:r>
            <a:r>
              <a:rPr lang="ru-RU" b="1" u="sng" dirty="0">
                <a:hlinkClick r:id="rId3" action="ppaction://hlinkfile"/>
              </a:rPr>
              <a:t>Концепци</a:t>
            </a:r>
            <a:r>
              <a:rPr lang="ru-RU" b="1" u="sng" dirty="0"/>
              <a:t>и</a:t>
            </a:r>
            <a:r>
              <a:rPr lang="ru-RU" b="1" dirty="0"/>
              <a:t> развития до 2017 года сети служб медиации в целях реализации восстановительного правосудия в отношении детей, в том числе совершивших общественно опасные деяния, но не достигших возраста, с которого наступает уголовная ответственность в Российской Федерации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b="1" dirty="0"/>
              <a:t>Концепция, рассчитанная до 2017 года, предусматривает 3 этапа ее </a:t>
            </a:r>
            <a:r>
              <a:rPr lang="ru-RU" sz="2800" b="1" dirty="0" smtClean="0"/>
              <a:t>реализации 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b="1" dirty="0" smtClean="0"/>
          </a:p>
          <a:p>
            <a:r>
              <a:rPr lang="ru-RU" u="sng" dirty="0" smtClean="0"/>
              <a:t>1 этап</a:t>
            </a:r>
            <a:r>
              <a:rPr lang="ru-RU" dirty="0" smtClean="0"/>
              <a:t>: </a:t>
            </a:r>
            <a:r>
              <a:rPr lang="ru-RU" dirty="0"/>
              <a:t>содействие созданию служб школьной медиации, формирование </a:t>
            </a:r>
            <a:r>
              <a:rPr lang="ru-RU" dirty="0" err="1"/>
              <a:t>пилотных</a:t>
            </a:r>
            <a:r>
              <a:rPr lang="ru-RU" dirty="0"/>
              <a:t> проектов и распространение опыта практического применения метода школьной медиации;</a:t>
            </a:r>
          </a:p>
          <a:p>
            <a:r>
              <a:rPr lang="ru-RU" u="sng" dirty="0"/>
              <a:t>2 этап </a:t>
            </a:r>
            <a:r>
              <a:rPr lang="ru-RU" dirty="0"/>
              <a:t>- развитие служб школьной медиации, интеграция метода школьной медиации в повседневную жизнь школ и иных образовательных организаций </a:t>
            </a:r>
            <a:r>
              <a:rPr lang="ru-RU" u="sng" dirty="0"/>
              <a:t>на территории всей страны</a:t>
            </a:r>
            <a:r>
              <a:rPr lang="ru-RU" dirty="0"/>
              <a:t>;</a:t>
            </a:r>
          </a:p>
          <a:p>
            <a:r>
              <a:rPr lang="ru-RU" u="sng" dirty="0"/>
              <a:t>3 этап </a:t>
            </a:r>
            <a:r>
              <a:rPr lang="ru-RU" dirty="0"/>
              <a:t>– совершенствование метода школьной медиации на основе анализа и обобщения накопленного опыта.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Нормативно-правовое регулирование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восстановительной медиации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Распоряжение </a:t>
            </a:r>
            <a:r>
              <a:rPr lang="ru-RU" b="1" dirty="0"/>
              <a:t>Правительства Российской Федерации от 29 мая 2015 года № 996-р «Об утверждении Стратегии развития воспитания в Российской Федерации на период до 2025 г.г.»</a:t>
            </a:r>
            <a:endParaRPr lang="ru-RU" dirty="0"/>
          </a:p>
          <a:p>
            <a:pPr>
              <a:buNone/>
            </a:pPr>
            <a:r>
              <a:rPr lang="ru-RU" dirty="0" smtClean="0"/>
              <a:t>    Правовые </a:t>
            </a:r>
            <a:r>
              <a:rPr lang="ru-RU" dirty="0"/>
              <a:t>механизмы реализации Стратегии включают:	</a:t>
            </a:r>
          </a:p>
          <a:p>
            <a:r>
              <a:rPr lang="ru-RU" dirty="0"/>
              <a:t>развитие инструментов медиации для разрешения потенциальных конфликтов в детской среде и в рамках образовательного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Методические рекомендации</a:t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sz="2800" b="1" dirty="0"/>
              <a:t>Министерства образования и науки РФ:</a:t>
            </a:r>
            <a:br>
              <a:rPr lang="ru-RU" sz="2800" b="1" dirty="0"/>
            </a:b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по организации служб школьной медиации в образовательных организациях (письмо от 18 ноября 2013 г. № ВК-844/07);</a:t>
            </a:r>
          </a:p>
          <a:p>
            <a:r>
              <a:rPr lang="ru-RU" dirty="0" smtClean="0"/>
              <a:t>по </a:t>
            </a:r>
            <a:r>
              <a:rPr lang="ru-RU" dirty="0"/>
              <a:t>созданию и развитию служб примирения в образовательных организациях, разработанные Всероссийской ассоциацией восстановительной медиации и рекомендованные для использования в работе </a:t>
            </a:r>
            <a:r>
              <a:rPr lang="ru-RU" dirty="0" err="1"/>
              <a:t>Минобрнауки</a:t>
            </a:r>
            <a:r>
              <a:rPr lang="ru-RU" dirty="0"/>
              <a:t> РФ (письмо от 18 декабря 2015 г. № 07-4317).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Архангельская область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Концепция </a:t>
            </a:r>
            <a:r>
              <a:rPr lang="ru-RU" b="1" dirty="0"/>
              <a:t>развития до 2017 года сети служб медиации (примирения) в Архангельской области, утверждена постановлением комиссии  по делам несовершеннолетних   и защите  их прав при    Правительстве Архангельской области </a:t>
            </a:r>
            <a:r>
              <a:rPr lang="ru-RU" b="1" dirty="0" smtClean="0"/>
              <a:t> </a:t>
            </a:r>
            <a:r>
              <a:rPr lang="ru-RU" b="1" dirty="0"/>
              <a:t>№ 3 от 29 июня 2015 года</a:t>
            </a:r>
            <a:endParaRPr lang="ru-RU" dirty="0"/>
          </a:p>
          <a:p>
            <a:r>
              <a:rPr lang="ru-RU" dirty="0"/>
              <a:t>        Результатом реализации региональной Концепции в 2017 году должно стать создание не менее одной школьной службы примирения в каждом муниципальном образовании.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b="1" dirty="0"/>
              <a:t>Что такое восстановительный </a:t>
            </a:r>
            <a:r>
              <a:rPr lang="ru-RU" sz="2800" b="1" dirty="0" smtClean="0"/>
              <a:t>подход?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930" y="4429132"/>
            <a:ext cx="2624071" cy="2323459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086754" cy="486782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Ядром восстановительных программ являются встречи конфликтующих сторон или жертвы и </a:t>
            </a:r>
            <a:r>
              <a:rPr lang="ru-RU" dirty="0" smtClean="0"/>
              <a:t>правонарушителя, в ходе которых обсуждаются способы </a:t>
            </a:r>
            <a:r>
              <a:rPr lang="ru-RU" dirty="0"/>
              <a:t>цивилизованного выхода из конфликта или криминальной ситуации.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ходе встреч с помощью подготовленных ведущих (медиаторов) изменяются отношения между людьми: от отношений взаимной ненависти, злобы и агрессии стороны приходят к пониманию друг друга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Результатом  таких встреч </a:t>
            </a:r>
            <a:r>
              <a:rPr lang="ru-RU" dirty="0"/>
              <a:t>может быть принятие и реализация обязательств по заглаживанию вреда и осуществляются по отношению друг к другу восстановительные действия: извинение, прощение, заглаживание вреда, </a:t>
            </a:r>
            <a:r>
              <a:rPr lang="ru-RU" dirty="0" smtClean="0"/>
              <a:t>понимание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81071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908</Words>
  <Application>Microsoft Office PowerPoint</Application>
  <PresentationFormat>Экран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Школьные службы примирения как эффективная мера,            направленная на профилактику конфликтов в образовательной              организации, улучшение отношений в образовательной среде </vt:lpstr>
      <vt:lpstr>Нормативно-правовое регулирование восстановительной медиации</vt:lpstr>
      <vt:lpstr>Нормативно-правовое регулирование восстановительной медиации</vt:lpstr>
      <vt:lpstr>Нормативно-правовое регулирование восстановительной медиации</vt:lpstr>
      <vt:lpstr>Концепция, рассчитанная до 2017 года, предусматривает 3 этапа ее реализации </vt:lpstr>
      <vt:lpstr>Нормативно-правовое регулирование восстановительной медиации</vt:lpstr>
      <vt:lpstr> Методические рекомендации  Министерства образования и науки РФ: </vt:lpstr>
      <vt:lpstr>Архангельская область</vt:lpstr>
      <vt:lpstr>Что такое восстановительный подход?</vt:lpstr>
      <vt:lpstr>С 15 июля 2016 г. вступили в силу изменения в УК РФ (№ 323-ФЗ от 03 июля 2016 г.)</vt:lpstr>
      <vt:lpstr>Федеральным законом № 326-ФЗ от 03 июля  2016 г. внесены изменения в КоАП РФ</vt:lpstr>
      <vt:lpstr>Распоряжением министерства образования и науки Архангельской области от 15 апреля  2016 г. № 751</vt:lpstr>
      <vt:lpstr>Постановлением министерства образования и науки Архангельской области от 10.10.2014 № 31</vt:lpstr>
      <vt:lpstr>Для всех желающих создать у себя ШСП</vt:lpstr>
      <vt:lpstr>Информационно-методическое сопровождение региональных инновационных площадок возложено на ГБУ АО «Центр «Надежда»</vt:lpstr>
      <vt:lpstr> Информационно-методическое сопровождение по организации ШСП включает: </vt:lpstr>
      <vt:lpstr>Обучение медиации</vt:lpstr>
      <vt:lpstr>Обучение медиации</vt:lpstr>
      <vt:lpstr>Обучение медиации в Центре «Надежда»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Школьные службы примирения как эффективная мера,            направленная на профилактику конфликтов в образовательной              организации, улучшение отношений в образовательной среде </dc:title>
  <dc:creator>GlavBuh</dc:creator>
  <cp:lastModifiedBy>GlavBuh</cp:lastModifiedBy>
  <cp:revision>19</cp:revision>
  <dcterms:created xsi:type="dcterms:W3CDTF">2016-09-08T09:41:09Z</dcterms:created>
  <dcterms:modified xsi:type="dcterms:W3CDTF">2016-09-12T08:44:54Z</dcterms:modified>
</cp:coreProperties>
</file>