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60" r:id="rId15"/>
    <p:sldId id="286" r:id="rId16"/>
    <p:sldId id="287" r:id="rId17"/>
    <p:sldId id="288" r:id="rId18"/>
    <p:sldId id="289" r:id="rId19"/>
    <p:sldId id="261" r:id="rId20"/>
    <p:sldId id="262" r:id="rId21"/>
    <p:sldId id="263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6" r:id="rId30"/>
    <p:sldId id="264" r:id="rId31"/>
    <p:sldId id="272" r:id="rId32"/>
    <p:sldId id="273" r:id="rId33"/>
    <p:sldId id="274" r:id="rId34"/>
    <p:sldId id="275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48;&#1057;&#1058;&#1054;&#1056;&#1048;&#1071;%20&#1089;&#1090;&#1072;&#1090;&#1080;&#1089;&#1090;&#1080;&#1082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48;&#1057;&#1058;&#1054;&#1056;&#1048;&#1071;%20&#1089;&#1090;&#1072;&#1090;&#1080;&#1089;&#1090;&#1080;&#1082;&#1072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48;&#1057;&#1058;&#1054;&#1056;&#1048;&#1071;%20&#1089;&#1090;&#1072;&#1090;&#1080;&#1089;&#1090;&#1080;&#1082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48;&#1057;&#1058;&#1054;&#1056;&#1048;&#1071;%20&#1089;&#1090;&#1072;&#1090;&#1080;&#1089;&#1090;&#1080;&#1082;&#1072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54;&#1041;&#1065;&#1045;&#1057;&#1058;&#1042;&#1054;&#1047;&#1053;&#1040;&#1053;&#1048;&#1045;%20&#1089;&#1090;&#1072;&#1090;&#1080;&#1089;&#1090;&#1080;&#1082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54;&#1041;&#1065;&#1045;&#1057;&#1058;&#1042;&#1054;&#1047;&#1053;&#1040;&#1053;&#1048;&#1045;%20&#1089;&#1090;&#1072;&#1090;&#1080;&#1089;&#1090;&#1080;&#1082;&#1072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54;&#1041;&#1065;&#1045;&#1057;&#1058;&#1042;&#1054;&#1047;&#1053;&#1040;&#1053;&#1048;&#1045;%20&#1089;&#1090;&#1072;&#1090;&#1080;&#1089;&#1090;&#1080;&#1082;&#1072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6;&#1086;&#1084;&#1072;&#1085;\YandexDisk\&#1040;&#1054;&#1048;&#1054;&#1054;\&#1054;&#1043;&#1069;-2016\&#1054;&#1041;&#1065;&#1045;&#1057;&#1058;&#1042;&#1054;&#1047;&#1053;&#1040;&#1053;&#1048;&#1045;%20&#1089;&#1090;&#1072;&#1090;&#1080;&#1089;&#1090;&#1080;&#1082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полученных оценок </a:t>
            </a:r>
          </a:p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истории</a:t>
            </a:r>
          </a:p>
        </c:rich>
      </c:tx>
      <c:layout>
        <c:manualLayout>
          <c:xMode val="edge"/>
          <c:yMode val="edge"/>
          <c:x val="0.14657826005399113"/>
          <c:y val="3.2257946923301251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27030049029269"/>
          <c:y val="0.29301152189264612"/>
          <c:w val="0.70510765122050301"/>
          <c:h val="0.4569904469885305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412-40BA-981D-377A8880B4AD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5412-40BA-981D-377A8880B4AD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5412-40BA-981D-377A8880B4AD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5412-40BA-981D-377A8880B4AD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 i="0" u="none" strike="noStrike" baseline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'[ИСТОРИЯ статистика.xls]для методистов'!$G$15:$G$18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'[ИСТОРИЯ статистика.xls]для методистов'!$I$15:$I$18</c:f>
              <c:numCache>
                <c:formatCode>0.0</c:formatCode>
                <c:ptCount val="4"/>
                <c:pt idx="0">
                  <c:v>33.038348082595867</c:v>
                </c:pt>
                <c:pt idx="1">
                  <c:v>43.952802359882007</c:v>
                </c:pt>
                <c:pt idx="2">
                  <c:v>17.994100294985252</c:v>
                </c:pt>
                <c:pt idx="3">
                  <c:v>5.0147492625368733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12-40BA-981D-377A8880B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1940789473684209"/>
          <c:y val="0.86595286849197461"/>
          <c:w val="0.16611842105263158"/>
          <c:h val="6.434316353887403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24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набранных баллов по истории</a:t>
            </a:r>
          </a:p>
        </c:rich>
      </c:tx>
      <c:layout>
        <c:manualLayout>
          <c:xMode val="edge"/>
          <c:yMode val="edge"/>
          <c:x val="0.14151041666666664"/>
          <c:y val="8.1539807524059495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538122360501748"/>
          <c:y val="0.16861845979679702"/>
          <c:w val="0.87892424793972024"/>
          <c:h val="0.667448070028988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'[ИСТОРИЯ статистика.xls]для методистов'!$B$15:$B$59</c:f>
              <c:numCache>
                <c:formatCode>0</c:formatCode>
                <c:ptCount val="4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</c:numCache>
            </c:numRef>
          </c:cat>
          <c:val>
            <c:numRef>
              <c:f>'[ИСТОРИЯ статистика.xls]для методистов'!$D$15:$D$59</c:f>
              <c:numCache>
                <c:formatCode>0.0</c:formatCode>
                <c:ptCount val="45"/>
                <c:pt idx="0">
                  <c:v>0</c:v>
                </c:pt>
                <c:pt idx="1">
                  <c:v>0</c:v>
                </c:pt>
                <c:pt idx="2">
                  <c:v>0.14749262536873156</c:v>
                </c:pt>
                <c:pt idx="3">
                  <c:v>0.58997050147492625</c:v>
                </c:pt>
                <c:pt idx="4">
                  <c:v>0.58997050147492625</c:v>
                </c:pt>
                <c:pt idx="5">
                  <c:v>1.0324483775811208</c:v>
                </c:pt>
                <c:pt idx="6">
                  <c:v>3.6873156342182889</c:v>
                </c:pt>
                <c:pt idx="7">
                  <c:v>3.8348082595870205</c:v>
                </c:pt>
                <c:pt idx="8">
                  <c:v>4.1297935103244834</c:v>
                </c:pt>
                <c:pt idx="9">
                  <c:v>4.8672566371681416</c:v>
                </c:pt>
                <c:pt idx="10">
                  <c:v>4.277286135693215</c:v>
                </c:pt>
                <c:pt idx="11">
                  <c:v>4.4247787610619467</c:v>
                </c:pt>
                <c:pt idx="12">
                  <c:v>5.4572271386430682</c:v>
                </c:pt>
                <c:pt idx="13">
                  <c:v>5.8997050147492622</c:v>
                </c:pt>
                <c:pt idx="14">
                  <c:v>3.9823008849557522</c:v>
                </c:pt>
                <c:pt idx="15">
                  <c:v>5.1622418879056049</c:v>
                </c:pt>
                <c:pt idx="16">
                  <c:v>4.8672566371681416</c:v>
                </c:pt>
                <c:pt idx="17">
                  <c:v>3.9823008849557522</c:v>
                </c:pt>
                <c:pt idx="18">
                  <c:v>3.9823008849557522</c:v>
                </c:pt>
                <c:pt idx="19">
                  <c:v>3.2448377581120944</c:v>
                </c:pt>
                <c:pt idx="20">
                  <c:v>3.8348082595870205</c:v>
                </c:pt>
                <c:pt idx="21">
                  <c:v>4.277286135693215</c:v>
                </c:pt>
                <c:pt idx="22">
                  <c:v>2.6548672566371683</c:v>
                </c:pt>
                <c:pt idx="23">
                  <c:v>2.0648967551622417</c:v>
                </c:pt>
                <c:pt idx="24">
                  <c:v>1.7699115044247788</c:v>
                </c:pt>
                <c:pt idx="25">
                  <c:v>2.2123893805309733</c:v>
                </c:pt>
                <c:pt idx="26">
                  <c:v>1.3274336283185841</c:v>
                </c:pt>
                <c:pt idx="27">
                  <c:v>2.6548672566371683</c:v>
                </c:pt>
                <c:pt idx="28">
                  <c:v>1.7699115044247788</c:v>
                </c:pt>
                <c:pt idx="29">
                  <c:v>2.2123893805309733</c:v>
                </c:pt>
                <c:pt idx="30">
                  <c:v>1.6224188790560472</c:v>
                </c:pt>
                <c:pt idx="31">
                  <c:v>1.4749262536873156</c:v>
                </c:pt>
                <c:pt idx="32">
                  <c:v>1.3274336283185841</c:v>
                </c:pt>
                <c:pt idx="33">
                  <c:v>1.0324483775811208</c:v>
                </c:pt>
                <c:pt idx="34">
                  <c:v>0.58997050147492625</c:v>
                </c:pt>
                <c:pt idx="35">
                  <c:v>1.4749262536873156</c:v>
                </c:pt>
                <c:pt idx="36">
                  <c:v>1.4749262536873156</c:v>
                </c:pt>
                <c:pt idx="37">
                  <c:v>1.0324483775811208</c:v>
                </c:pt>
                <c:pt idx="38">
                  <c:v>0.14749262536873156</c:v>
                </c:pt>
                <c:pt idx="39">
                  <c:v>0.29498525073746312</c:v>
                </c:pt>
                <c:pt idx="40">
                  <c:v>0.29498525073746312</c:v>
                </c:pt>
                <c:pt idx="41">
                  <c:v>0.14749262536873156</c:v>
                </c:pt>
                <c:pt idx="42">
                  <c:v>0</c:v>
                </c:pt>
                <c:pt idx="43">
                  <c:v>0.14749262536873156</c:v>
                </c:pt>
                <c:pt idx="4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14-491E-8150-B6D692D20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041512"/>
        <c:axId val="1"/>
      </c:barChart>
      <c:catAx>
        <c:axId val="195041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баллы</a:t>
                </a:r>
              </a:p>
            </c:rich>
          </c:tx>
          <c:layout>
            <c:manualLayout>
              <c:xMode val="edge"/>
              <c:yMode val="edge"/>
              <c:x val="0.51457414197271145"/>
              <c:y val="0.8992984521794589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количество человек, получивших данный балл (в %)</a:t>
                </a:r>
              </a:p>
            </c:rich>
          </c:tx>
          <c:layout>
            <c:manualLayout>
              <c:xMode val="edge"/>
              <c:yMode val="edge"/>
              <c:x val="1.793722826631404E-2"/>
              <c:y val="0.20608923884514435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95041512"/>
        <c:crosses val="autoZero"/>
        <c:crossBetween val="between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Справляемость с заданиями по истории (часть 1)</a:t>
            </a:r>
          </a:p>
        </c:rich>
      </c:tx>
      <c:layout>
        <c:manualLayout>
          <c:xMode val="edge"/>
          <c:yMode val="edge"/>
          <c:x val="0.12315190288713911"/>
          <c:y val="7.7661125692621887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2126438399691"/>
          <c:y val="0.18817253699527731"/>
          <c:w val="0.82372389161273718"/>
          <c:h val="0.62634573028428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1BD-476A-A990-DAB2654D99E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1BD-476A-A990-DAB2654D99E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1BD-476A-A990-DAB2654D99E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1BD-476A-A990-DAB2654D99E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1BD-476A-A990-DAB2654D99E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1BD-476A-A990-DAB2654D99E8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1BD-476A-A990-DAB2654D99E8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1BD-476A-A990-DAB2654D99E8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1BD-476A-A990-DAB2654D99E8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1BD-476A-A990-DAB2654D99E8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1BD-476A-A990-DAB2654D99E8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01BD-476A-A990-DAB2654D99E8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1BD-476A-A990-DAB2654D99E8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01BD-476A-A990-DAB2654D99E8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1BD-476A-A990-DAB2654D99E8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01BD-476A-A990-DAB2654D99E8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01BD-476A-A990-DAB2654D99E8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01BD-476A-A990-DAB2654D99E8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01BD-476A-A990-DAB2654D99E8}"/>
              </c:ext>
            </c:extLst>
          </c:dPt>
          <c:cat>
            <c:numRef>
              <c:f>'[ИСТОРИЯ статистика.xls]для методистов'!$C$1:$AF$1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'[ИСТОРИЯ статистика.xls]для методистов'!$C$9:$Y$9,'[ИСТОРИЯ статистика.xls]для методистов'!$Z$10,'[ИСТОРИЯ статистика.xls]для методистов'!$AA$9,'[ИСТОРИЯ статистика.xls]для методистов'!$AB$10,'[ИСТОРИЯ статистика.xls]для методистов'!$AC$9:$AF$9</c:f>
              <c:numCache>
                <c:formatCode>0.0</c:formatCode>
                <c:ptCount val="30"/>
                <c:pt idx="0">
                  <c:v>51.769911504424783</c:v>
                </c:pt>
                <c:pt idx="1">
                  <c:v>53.392330383480825</c:v>
                </c:pt>
                <c:pt idx="2">
                  <c:v>55.014749262536874</c:v>
                </c:pt>
                <c:pt idx="3">
                  <c:v>53.834808259587021</c:v>
                </c:pt>
                <c:pt idx="4">
                  <c:v>48.230088495575217</c:v>
                </c:pt>
                <c:pt idx="5">
                  <c:v>53.539823008849567</c:v>
                </c:pt>
                <c:pt idx="6">
                  <c:v>49.852507374631266</c:v>
                </c:pt>
                <c:pt idx="7">
                  <c:v>52.802359882005902</c:v>
                </c:pt>
                <c:pt idx="8">
                  <c:v>56.047197640117993</c:v>
                </c:pt>
                <c:pt idx="9">
                  <c:v>32.595870206489671</c:v>
                </c:pt>
                <c:pt idx="10">
                  <c:v>40.707964601769916</c:v>
                </c:pt>
                <c:pt idx="11">
                  <c:v>39.085545722713867</c:v>
                </c:pt>
                <c:pt idx="12">
                  <c:v>38.938053097345133</c:v>
                </c:pt>
                <c:pt idx="13">
                  <c:v>47.197640117994098</c:v>
                </c:pt>
                <c:pt idx="14">
                  <c:v>53.539823008849567</c:v>
                </c:pt>
                <c:pt idx="15">
                  <c:v>46.460176991150441</c:v>
                </c:pt>
                <c:pt idx="16">
                  <c:v>57.964601769911503</c:v>
                </c:pt>
                <c:pt idx="17">
                  <c:v>40.560471976401182</c:v>
                </c:pt>
                <c:pt idx="18">
                  <c:v>47.492625368731559</c:v>
                </c:pt>
                <c:pt idx="19">
                  <c:v>45.132743362831853</c:v>
                </c:pt>
                <c:pt idx="20">
                  <c:v>46.312684365781706</c:v>
                </c:pt>
                <c:pt idx="21">
                  <c:v>52.949852507374629</c:v>
                </c:pt>
                <c:pt idx="22">
                  <c:v>20.64896755162242</c:v>
                </c:pt>
                <c:pt idx="23">
                  <c:v>24.188790560471976</c:v>
                </c:pt>
                <c:pt idx="24">
                  <c:v>28.761061946902654</c:v>
                </c:pt>
                <c:pt idx="25">
                  <c:v>62.094395280235993</c:v>
                </c:pt>
                <c:pt idx="26">
                  <c:v>45.427728613569322</c:v>
                </c:pt>
                <c:pt idx="27">
                  <c:v>33.480825958702063</c:v>
                </c:pt>
                <c:pt idx="28">
                  <c:v>37.315634218289084</c:v>
                </c:pt>
                <c:pt idx="29">
                  <c:v>38.34808259587021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D-476A-A990-DAB2654D9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039872"/>
        <c:axId val="1"/>
      </c:barChart>
      <c:catAx>
        <c:axId val="195039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номер задания</a:t>
                </a:r>
              </a:p>
            </c:rich>
          </c:tx>
          <c:layout>
            <c:manualLayout>
              <c:xMode val="edge"/>
              <c:yMode val="edge"/>
              <c:x val="0.47940720403370629"/>
              <c:y val="0.8978516383240793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7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количество человек, справившихся с заданием (в %)</a:t>
                </a:r>
              </a:p>
            </c:rich>
          </c:tx>
          <c:layout>
            <c:manualLayout>
              <c:xMode val="edge"/>
              <c:yMode val="edge"/>
              <c:x val="2.6359131095455172E-2"/>
              <c:y val="0.1774198249788801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95039872"/>
        <c:crosses val="autoZero"/>
        <c:crossBetween val="between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Справляемость с заданиями по истории (часть 2)</a:t>
            </a:r>
          </a:p>
        </c:rich>
      </c:tx>
      <c:layout>
        <c:manualLayout>
          <c:xMode val="edge"/>
          <c:yMode val="edge"/>
          <c:x val="0.11898524597976098"/>
          <c:y val="7.7675707203266422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2126438399691"/>
          <c:y val="0.18817253699527731"/>
          <c:w val="0.82372389161273718"/>
          <c:h val="0.62634573028428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CF7F-4971-9DEB-F855FE2A09F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3E3-420F-A94D-3B56741738F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F7F-4971-9DEB-F855FE2A09F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CF7F-4971-9DEB-F855FE2A09FC}"/>
              </c:ext>
            </c:extLst>
          </c:dPt>
          <c:dLbls>
            <c:dLbl>
              <c:idx val="1"/>
              <c:layout>
                <c:manualLayout>
                  <c:x val="-1.3582005888252424E-3"/>
                  <c:y val="-3.290721012814579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E3-420F-A94D-3B56741738F5}"/>
                </c:ext>
              </c:extLst>
            </c:dLbl>
            <c:dLbl>
              <c:idx val="2"/>
              <c:layout>
                <c:manualLayout>
                  <c:x val="1.8666754443887879E-3"/>
                  <c:y val="-1.988462672112500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3-420F-A94D-3B56741738F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'[ИСТОРИЯ статистика.xls]для методистов'!$AG$1:$AK$1</c:f>
              <c:numCache>
                <c:formatCode>General</c:formatCode>
                <c:ptCount val="5"/>
                <c:pt idx="0">
                  <c:v>31</c:v>
                </c:pt>
                <c:pt idx="1">
                  <c:v>32</c:v>
                </c:pt>
                <c:pt idx="2">
                  <c:v>33</c:v>
                </c:pt>
                <c:pt idx="3">
                  <c:v>34</c:v>
                </c:pt>
                <c:pt idx="4">
                  <c:v>35</c:v>
                </c:pt>
              </c:numCache>
            </c:numRef>
          </c:cat>
          <c:val>
            <c:numRef>
              <c:f>'[ИСТОРИЯ статистика.xls]для методистов'!$AG$10:$AH$10,'[ИСТОРИЯ статистика.xls]для методистов'!$AI$11,'[ИСТОРИЯ статистика.xls]для методистов'!$AJ$10,'[ИСТОРИЯ статистика.xls]для методистов'!$AK$11</c:f>
              <c:numCache>
                <c:formatCode>0.0</c:formatCode>
                <c:ptCount val="5"/>
                <c:pt idx="0">
                  <c:v>23.74631268436578</c:v>
                </c:pt>
                <c:pt idx="1">
                  <c:v>36.283185840707965</c:v>
                </c:pt>
                <c:pt idx="2">
                  <c:v>7.227138643067847</c:v>
                </c:pt>
                <c:pt idx="3">
                  <c:v>8.112094395280236</c:v>
                </c:pt>
                <c:pt idx="4">
                  <c:v>0.88495575221238942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E3-420F-A94D-3B5674173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973144"/>
        <c:axId val="1"/>
      </c:barChart>
      <c:catAx>
        <c:axId val="188973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номер задания</a:t>
                </a:r>
              </a:p>
            </c:rich>
          </c:tx>
          <c:layout>
            <c:manualLayout>
              <c:xMode val="edge"/>
              <c:yMode val="edge"/>
              <c:x val="0.47940731546487725"/>
              <c:y val="0.897851699018906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количество человек, справившихся с заданием (в %)</a:t>
                </a:r>
              </a:p>
            </c:rich>
          </c:tx>
          <c:layout>
            <c:manualLayout>
              <c:xMode val="edge"/>
              <c:yMode val="edge"/>
              <c:x val="2.6359118903240542E-2"/>
              <c:y val="0.17741996154224038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88973144"/>
        <c:crosses val="autoZero"/>
        <c:crossBetween val="between"/>
        <c:majorUnit val="10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полученных оценок по обществознанию</a:t>
            </a:r>
          </a:p>
        </c:rich>
      </c:tx>
      <c:layout>
        <c:manualLayout>
          <c:xMode val="edge"/>
          <c:yMode val="edge"/>
          <c:x val="0.13616175657494722"/>
          <c:y val="7.7646544181977364E-4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061522888904438E-2"/>
          <c:y val="0.26727544473607467"/>
          <c:w val="0.82671586505215433"/>
          <c:h val="0.47600204141149022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246-4A9F-A196-9DA0A610FBA9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8246-4A9F-A196-9DA0A610FBA9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8246-4A9F-A196-9DA0A610FBA9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8246-4A9F-A196-9DA0A610FBA9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 i="0" u="none" strike="noStrike" baseline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'[ОБЩЕСТВОЗНАНИЕ статистика.xls]методисты'!$H$13:$H$16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</c:numCache>
            </c:numRef>
          </c:cat>
          <c:val>
            <c:numRef>
              <c:f>'[ОБЩЕСТВОЗНАНИЕ статистика.xls]методисты'!$J$13:$J$16</c:f>
              <c:numCache>
                <c:formatCode>0.0</c:formatCode>
                <c:ptCount val="4"/>
                <c:pt idx="0">
                  <c:v>17.026705221976528</c:v>
                </c:pt>
                <c:pt idx="1">
                  <c:v>54.53308385779895</c:v>
                </c:pt>
                <c:pt idx="2">
                  <c:v>26.552134716788565</c:v>
                </c:pt>
                <c:pt idx="3">
                  <c:v>1.8880762034359584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246-4A9F-A196-9DA0A610F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0789516837197565"/>
          <c:y val="0.86575336857266094"/>
          <c:w val="0.18984984547911182"/>
          <c:h val="6.575336857266100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24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набранных баллов по обществознанию</a:t>
            </a:r>
          </a:p>
        </c:rich>
      </c:tx>
      <c:layout>
        <c:manualLayout>
          <c:xMode val="edge"/>
          <c:yMode val="edge"/>
          <c:x val="0.14255208333333336"/>
          <c:y val="8.153980752405982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538122360501748"/>
          <c:y val="0.16861845979679702"/>
          <c:w val="0.87892424793972024"/>
          <c:h val="0.667448070028988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'[ОБЩЕСТВОЗНАНИЕ статистика.xls]методисты'!$C$13:$C$52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</c:numCache>
            </c:numRef>
          </c:cat>
          <c:val>
            <c:numRef>
              <c:f>'[ОБЩЕСТВОЗНАНИЕ статистика.xls]методисты'!$E$13:$E$52</c:f>
              <c:numCache>
                <c:formatCode>0.0</c:formatCode>
                <c:ptCount val="40"/>
                <c:pt idx="0">
                  <c:v>3.4019391052900153E-2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6.8038782105800305E-2</c:v>
                </c:pt>
                <c:pt idx="5">
                  <c:v>0.13607756421160061</c:v>
                </c:pt>
                <c:pt idx="6">
                  <c:v>0.39122299710835179</c:v>
                </c:pt>
                <c:pt idx="7">
                  <c:v>0.68038782105800311</c:v>
                </c:pt>
                <c:pt idx="8">
                  <c:v>0.8334750807960537</c:v>
                </c:pt>
                <c:pt idx="9">
                  <c:v>1.5138629018540568</c:v>
                </c:pt>
                <c:pt idx="10">
                  <c:v>1.8200374213301582</c:v>
                </c:pt>
                <c:pt idx="11">
                  <c:v>2.2452798094914099</c:v>
                </c:pt>
                <c:pt idx="12">
                  <c:v>2.6024834155468617</c:v>
                </c:pt>
                <c:pt idx="13">
                  <c:v>2.8576288484436128</c:v>
                </c:pt>
                <c:pt idx="14">
                  <c:v>3.8441911889777169</c:v>
                </c:pt>
                <c:pt idx="15">
                  <c:v>4.0312978397686683</c:v>
                </c:pt>
                <c:pt idx="16">
                  <c:v>4.3714917502976691</c:v>
                </c:pt>
                <c:pt idx="17">
                  <c:v>5.068889266882123</c:v>
                </c:pt>
                <c:pt idx="18">
                  <c:v>5.3410443953053246</c:v>
                </c:pt>
                <c:pt idx="19">
                  <c:v>6.5317230821568293</c:v>
                </c:pt>
                <c:pt idx="20">
                  <c:v>5.8173158700459267</c:v>
                </c:pt>
                <c:pt idx="21">
                  <c:v>6.1915291716278276</c:v>
                </c:pt>
                <c:pt idx="22">
                  <c:v>6.1064806939955769</c:v>
                </c:pt>
                <c:pt idx="23">
                  <c:v>5.5961898282020748</c:v>
                </c:pt>
                <c:pt idx="24">
                  <c:v>5.477121959516924</c:v>
                </c:pt>
                <c:pt idx="25">
                  <c:v>4.9668310937234219</c:v>
                </c:pt>
                <c:pt idx="26">
                  <c:v>4.3034529681918698</c:v>
                </c:pt>
                <c:pt idx="27">
                  <c:v>4.0312978397686683</c:v>
                </c:pt>
                <c:pt idx="28">
                  <c:v>3.2488518455519646</c:v>
                </c:pt>
                <c:pt idx="29">
                  <c:v>2.738560979758462</c:v>
                </c:pt>
                <c:pt idx="30">
                  <c:v>2.3473379826501106</c:v>
                </c:pt>
                <c:pt idx="31">
                  <c:v>1.8710665079095083</c:v>
                </c:pt>
                <c:pt idx="32">
                  <c:v>1.7179792481714578</c:v>
                </c:pt>
                <c:pt idx="33">
                  <c:v>1.3267562510631059</c:v>
                </c:pt>
                <c:pt idx="34">
                  <c:v>0.74842660316380338</c:v>
                </c:pt>
                <c:pt idx="35">
                  <c:v>0.69739751658445315</c:v>
                </c:pt>
                <c:pt idx="36">
                  <c:v>0.27215512842320122</c:v>
                </c:pt>
                <c:pt idx="37">
                  <c:v>0.11906786868515053</c:v>
                </c:pt>
                <c:pt idx="38">
                  <c:v>3.4019391052900153E-2</c:v>
                </c:pt>
                <c:pt idx="39">
                  <c:v>1.7009695526450076E-2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9C-42E3-9960-473A88A12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11784"/>
        <c:axId val="1"/>
      </c:barChart>
      <c:catAx>
        <c:axId val="189111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</a:rPr>
                  <a:t>баллы</a:t>
                </a:r>
              </a:p>
            </c:rich>
          </c:tx>
          <c:layout>
            <c:manualLayout>
              <c:xMode val="edge"/>
              <c:yMode val="edge"/>
              <c:x val="0.5145741739302645"/>
              <c:y val="0.899298452179458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количество человек, получивших данный балл (в %)</a:t>
                </a:r>
              </a:p>
            </c:rich>
          </c:tx>
          <c:layout>
            <c:manualLayout>
              <c:xMode val="edge"/>
              <c:yMode val="edge"/>
              <c:x val="1.7937213435713084E-2"/>
              <c:y val="0.20608923884514435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89111784"/>
        <c:crosses val="autoZero"/>
        <c:crossBetween val="between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Справляемость с заданиями по обществознанию (часть 1)</a:t>
            </a:r>
          </a:p>
        </c:rich>
      </c:tx>
      <c:layout>
        <c:manualLayout>
          <c:xMode val="edge"/>
          <c:yMode val="edge"/>
          <c:x val="0.19919356955380577"/>
          <c:y val="7.7661125692621887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2126438399691"/>
          <c:y val="0.18817253699527731"/>
          <c:w val="0.82372389161273718"/>
          <c:h val="0.62634573028428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4A3-4624-8450-1E66F44B5D2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E4A3-4624-8450-1E66F44B5D2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4A3-4624-8450-1E66F44B5D2C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E4A3-4624-8450-1E66F44B5D2C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4A3-4624-8450-1E66F44B5D2C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E4A3-4624-8450-1E66F44B5D2C}"/>
              </c:ext>
            </c:extLst>
          </c:dPt>
          <c:cat>
            <c:numRef>
              <c:f>'[ОБЩЕСТВОЗНАНИЕ статистика.xls]методисты'!$C$1:$AA$1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</c:numCache>
            </c:numRef>
          </c:cat>
          <c:val>
            <c:numRef>
              <c:f>'[ОБЩЕСТВОЗНАНИЕ статистика.xls]методисты'!$C$8:$W$8,'[ОБЩЕСТВОЗНАНИЕ статистика.xls]методисты'!$X$9,'[ОБЩЕСТВОЗНАНИЕ статистика.xls]методисты'!$Y$8:$AA$8</c:f>
              <c:numCache>
                <c:formatCode>0.0</c:formatCode>
                <c:ptCount val="25"/>
                <c:pt idx="0">
                  <c:v>68.395985711855758</c:v>
                </c:pt>
                <c:pt idx="1">
                  <c:v>83.381527470658284</c:v>
                </c:pt>
                <c:pt idx="2">
                  <c:v>72.189147814254127</c:v>
                </c:pt>
                <c:pt idx="3">
                  <c:v>62.901854056812375</c:v>
                </c:pt>
                <c:pt idx="4">
                  <c:v>76.628678346657594</c:v>
                </c:pt>
                <c:pt idx="5">
                  <c:v>60.775642116006125</c:v>
                </c:pt>
                <c:pt idx="6">
                  <c:v>74.077224017690085</c:v>
                </c:pt>
                <c:pt idx="7">
                  <c:v>93.638373873107668</c:v>
                </c:pt>
                <c:pt idx="8">
                  <c:v>51.675455009355332</c:v>
                </c:pt>
                <c:pt idx="9">
                  <c:v>50.467766626977372</c:v>
                </c:pt>
                <c:pt idx="10">
                  <c:v>80.438850144582403</c:v>
                </c:pt>
                <c:pt idx="11">
                  <c:v>81.459431876169418</c:v>
                </c:pt>
                <c:pt idx="12">
                  <c:v>61.149855417588029</c:v>
                </c:pt>
                <c:pt idx="13">
                  <c:v>58.479333219935356</c:v>
                </c:pt>
                <c:pt idx="14">
                  <c:v>60.010205817315864</c:v>
                </c:pt>
                <c:pt idx="15">
                  <c:v>46.215342745364858</c:v>
                </c:pt>
                <c:pt idx="16">
                  <c:v>79.078074502466407</c:v>
                </c:pt>
                <c:pt idx="17">
                  <c:v>57.407722401769014</c:v>
                </c:pt>
                <c:pt idx="18">
                  <c:v>68.855247491069917</c:v>
                </c:pt>
                <c:pt idx="19">
                  <c:v>60.367409423371321</c:v>
                </c:pt>
                <c:pt idx="20">
                  <c:v>36.332709644497363</c:v>
                </c:pt>
                <c:pt idx="21">
                  <c:v>40.057832964789931</c:v>
                </c:pt>
                <c:pt idx="22">
                  <c:v>60.21432216363327</c:v>
                </c:pt>
                <c:pt idx="23">
                  <c:v>18.166354822248682</c:v>
                </c:pt>
                <c:pt idx="24">
                  <c:v>54.414015989113793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3-4624-8450-1E66F44B5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18672"/>
        <c:axId val="1"/>
      </c:barChart>
      <c:catAx>
        <c:axId val="189118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номер задания</a:t>
                </a:r>
              </a:p>
            </c:rich>
          </c:tx>
          <c:layout>
            <c:manualLayout>
              <c:xMode val="edge"/>
              <c:yMode val="edge"/>
              <c:x val="0.47940720403370629"/>
              <c:y val="0.897851712197947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количество человек, справившихся с заданием (в %)</a:t>
                </a:r>
              </a:p>
            </c:rich>
          </c:tx>
          <c:layout>
            <c:manualLayout>
              <c:xMode val="edge"/>
              <c:yMode val="edge"/>
              <c:x val="2.6359131095455172E-2"/>
              <c:y val="0.1774199351841583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89118672"/>
        <c:crosses val="autoZero"/>
        <c:crossBetween val="between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r>
              <a:rPr lang="ru-RU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Справляемость с заданиями по обществознанию (часть 2)</a:t>
            </a:r>
          </a:p>
        </c:rich>
      </c:tx>
      <c:layout>
        <c:manualLayout>
          <c:xMode val="edge"/>
          <c:yMode val="edge"/>
          <c:x val="0.20023525264396758"/>
          <c:y val="7.7675707203266422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2126438399691"/>
          <c:y val="0.18817253699527731"/>
          <c:w val="0.82372389161273718"/>
          <c:h val="0.62634573028428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A58E-43F6-9CA4-5C9680C8BC8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58E-43F6-9CA4-5C9680C8BC8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A58E-43F6-9CA4-5C9680C8BC8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A58E-43F6-9CA4-5C9680C8BC85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'[ОБЩЕСТВОЗНАНИЕ статистика.xls]методисты'!$AB$1:$AG$1</c:f>
              <c:numCache>
                <c:formatCode>General</c:formatCode>
                <c:ptCount val="6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</c:numCache>
            </c:numRef>
          </c:cat>
          <c:val>
            <c:numRef>
              <c:f>'[ОБЩЕСТВОЗНАНИЕ статистика.xls]методисты'!$AB$9:$AD$9,'[ОБЩЕСТВОЗНАНИЕ статистика.xls]методисты'!$AE$10,'[ОБЩЕСТВОЗНАНИЕ статистика.xls]методисты'!$AF$9:$AG$9</c:f>
              <c:numCache>
                <c:formatCode>0.0</c:formatCode>
                <c:ptCount val="6"/>
                <c:pt idx="0">
                  <c:v>28.525259397856779</c:v>
                </c:pt>
                <c:pt idx="1">
                  <c:v>21.789419969382546</c:v>
                </c:pt>
                <c:pt idx="2">
                  <c:v>36.979078074502461</c:v>
                </c:pt>
                <c:pt idx="3">
                  <c:v>3.8441911889777169</c:v>
                </c:pt>
                <c:pt idx="4">
                  <c:v>11.515563871406702</c:v>
                </c:pt>
                <c:pt idx="5">
                  <c:v>9.0491580200714399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E-43F6-9CA4-5C9680C8BC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20968"/>
        <c:axId val="1"/>
      </c:barChart>
      <c:catAx>
        <c:axId val="189120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номер задания</a:t>
                </a:r>
              </a:p>
            </c:rich>
          </c:tx>
          <c:layout>
            <c:manualLayout>
              <c:xMode val="edge"/>
              <c:yMode val="edge"/>
              <c:x val="0.47940731546487725"/>
              <c:y val="0.897851699018906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4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r>
                  <a:rPr lang="ru-RU" sz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количество человек, справившихся с заданием (в %)</a:t>
                </a:r>
              </a:p>
            </c:rich>
          </c:tx>
          <c:layout>
            <c:manualLayout>
              <c:xMode val="edge"/>
              <c:yMode val="edge"/>
              <c:x val="2.6359118903240542E-2"/>
              <c:y val="0.17741996154224038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89120968"/>
        <c:crosses val="autoZero"/>
        <c:crossBetween val="between"/>
      </c:valAx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2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ОГЭ по истории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результатов экзамена в 2016 году</a:t>
            </a:r>
          </a:p>
        </p:txBody>
      </p:sp>
    </p:spTree>
    <p:extLst>
      <p:ext uri="{BB962C8B-B14F-4D97-AF65-F5344CB8AC3E}">
        <p14:creationId xmlns:p14="http://schemas.microsoft.com/office/powerpoint/2010/main" val="3970150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52" y="1583424"/>
            <a:ext cx="11510866" cy="393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8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№28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03" y="1583425"/>
            <a:ext cx="11561678" cy="453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8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56" y="1583425"/>
            <a:ext cx="11534826" cy="502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274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40" y="1550816"/>
            <a:ext cx="11520848" cy="346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51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29921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358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32" y="1583424"/>
            <a:ext cx="11488240" cy="84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0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30" y="1583424"/>
            <a:ext cx="11524488" cy="330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51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48" y="1583425"/>
            <a:ext cx="11534670" cy="159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55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47" y="1654855"/>
            <a:ext cx="11555545" cy="275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87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ОГЭ по обществознанию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результатов экзамена в 2016 году</a:t>
            </a:r>
          </a:p>
        </p:txBody>
      </p:sp>
    </p:spTree>
    <p:extLst>
      <p:ext uri="{BB962C8B-B14F-4D97-AF65-F5344CB8AC3E}">
        <p14:creationId xmlns:p14="http://schemas.microsoft.com/office/powerpoint/2010/main" val="64200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17047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384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75242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1849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10251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979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13210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8600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№9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147" y="1318438"/>
            <a:ext cx="11454470" cy="431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519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№10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67" y="1424763"/>
            <a:ext cx="11472418" cy="401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82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№16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75" y="1460347"/>
            <a:ext cx="11513178" cy="408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79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39" y="1583425"/>
            <a:ext cx="11461419" cy="44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321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12" y="1230310"/>
            <a:ext cx="9880413" cy="540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609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961" y="1089264"/>
            <a:ext cx="7530621" cy="576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95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51" y="1093482"/>
            <a:ext cx="10460555" cy="555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73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15267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83795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80575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7337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41" y="1390912"/>
            <a:ext cx="11500083" cy="130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738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39" y="1583424"/>
            <a:ext cx="11478431" cy="127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52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16" y="1583425"/>
            <a:ext cx="11533491" cy="121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878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№31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61" y="1817698"/>
            <a:ext cx="11559889" cy="163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7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024976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86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№10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75" y="1492750"/>
            <a:ext cx="11536658" cy="357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2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№12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844" y="1583425"/>
            <a:ext cx="11498138" cy="312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4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№13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03" y="1810527"/>
            <a:ext cx="11517818" cy="303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3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52" y="1583424"/>
            <a:ext cx="11496866" cy="405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2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01" y="182895"/>
            <a:ext cx="9404723" cy="140053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№24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932" y="1388552"/>
            <a:ext cx="9527966" cy="514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40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212</Words>
  <Application>Microsoft Office PowerPoint</Application>
  <PresentationFormat>Широкоэкранный</PresentationFormat>
  <Paragraphs>51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Arial Cyr</vt:lpstr>
      <vt:lpstr>Century Gothic</vt:lpstr>
      <vt:lpstr>Wingdings 3</vt:lpstr>
      <vt:lpstr>Ион</vt:lpstr>
      <vt:lpstr>ОГЭ по истории</vt:lpstr>
      <vt:lpstr>Презентация PowerPoint</vt:lpstr>
      <vt:lpstr>Презентация PowerPoint</vt:lpstr>
      <vt:lpstr>Презентация PowerPoint</vt:lpstr>
      <vt:lpstr>Задание №10</vt:lpstr>
      <vt:lpstr>Задание №12</vt:lpstr>
      <vt:lpstr>Задание №13</vt:lpstr>
      <vt:lpstr>Задание №23</vt:lpstr>
      <vt:lpstr>Задание №24</vt:lpstr>
      <vt:lpstr>Задание №25</vt:lpstr>
      <vt:lpstr>Задание №28</vt:lpstr>
      <vt:lpstr>Задание №29</vt:lpstr>
      <vt:lpstr>Задание №30</vt:lpstr>
      <vt:lpstr>Презентация PowerPoint</vt:lpstr>
      <vt:lpstr>Задание №31</vt:lpstr>
      <vt:lpstr>Задание №33</vt:lpstr>
      <vt:lpstr>Задание №34</vt:lpstr>
      <vt:lpstr>Задание №35</vt:lpstr>
      <vt:lpstr>ОГЭ по обществознанию</vt:lpstr>
      <vt:lpstr>Презентация PowerPoint</vt:lpstr>
      <vt:lpstr>Презентация PowerPoint</vt:lpstr>
      <vt:lpstr>Презентация PowerPoint</vt:lpstr>
      <vt:lpstr>Задание №9</vt:lpstr>
      <vt:lpstr>Задание №10</vt:lpstr>
      <vt:lpstr>Задание №16</vt:lpstr>
      <vt:lpstr>Задание №21</vt:lpstr>
      <vt:lpstr>Задание №22</vt:lpstr>
      <vt:lpstr>Задание №24</vt:lpstr>
      <vt:lpstr>Задание №24</vt:lpstr>
      <vt:lpstr>Презентация PowerPoint</vt:lpstr>
      <vt:lpstr>Задание №27</vt:lpstr>
      <vt:lpstr>Задание №29</vt:lpstr>
      <vt:lpstr>Задание №30</vt:lpstr>
      <vt:lpstr>Задание №31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 по истории</dc:title>
  <dc:creator>Болдырев</dc:creator>
  <cp:lastModifiedBy>Болдырев</cp:lastModifiedBy>
  <cp:revision>8</cp:revision>
  <dcterms:created xsi:type="dcterms:W3CDTF">2016-09-05T06:10:48Z</dcterms:created>
  <dcterms:modified xsi:type="dcterms:W3CDTF">2016-09-05T07:23:25Z</dcterms:modified>
</cp:coreProperties>
</file>