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2" r:id="rId4"/>
    <p:sldId id="280" r:id="rId5"/>
    <p:sldId id="279" r:id="rId6"/>
    <p:sldId id="288" r:id="rId7"/>
    <p:sldId id="283" r:id="rId8"/>
    <p:sldId id="281" r:id="rId9"/>
    <p:sldId id="284" r:id="rId10"/>
    <p:sldId id="285" r:id="rId11"/>
    <p:sldId id="286" r:id="rId12"/>
    <p:sldId id="287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B92D14"/>
    <a:srgbClr val="35759D"/>
    <a:srgbClr val="35B19D"/>
    <a:srgbClr val="E8E8E8"/>
    <a:srgbClr val="4B9600"/>
    <a:srgbClr val="366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6" autoAdjust="0"/>
    <p:restoredTop sz="95596" autoAdjust="0"/>
  </p:normalViewPr>
  <p:slideViewPr>
    <p:cSldViewPr>
      <p:cViewPr>
        <p:scale>
          <a:sx n="60" d="100"/>
          <a:sy n="60" d="100"/>
        </p:scale>
        <p:origin x="-2242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355C29-6AAA-43DA-8362-E9986D5985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CBBDD-E5C3-41A1-83F2-0171003E0665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FA7FA-0FF7-4B4B-9ED1-377DA6AD34D3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D5D1C-5B15-4E74-9887-BA82F6A9C080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55C29-6AAA-43DA-8362-E9986D5985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09800" y="1295400"/>
            <a:ext cx="6629400" cy="3548063"/>
          </a:xfrm>
        </p:spPr>
        <p:txBody>
          <a:bodyPr/>
          <a:lstStyle/>
          <a:p>
            <a:pPr lvl="0" algn="ctr"/>
            <a:r>
              <a:rPr lang="ru-RU" sz="5000" b="1" dirty="0" smtClean="0">
                <a:solidFill>
                  <a:srgbClr val="000000"/>
                </a:solidFill>
                <a:cs typeface="Aharoni" pitchFamily="2" charset="-79"/>
              </a:rPr>
              <a:t>Психологическая безопасность образовательной </a:t>
            </a:r>
            <a:br>
              <a:rPr lang="ru-RU" sz="5000" b="1" dirty="0" smtClean="0">
                <a:solidFill>
                  <a:srgbClr val="000000"/>
                </a:solidFill>
                <a:cs typeface="Aharoni" pitchFamily="2" charset="-79"/>
              </a:rPr>
            </a:br>
            <a:r>
              <a:rPr lang="ru-RU" sz="5000" b="1" dirty="0" smtClean="0">
                <a:solidFill>
                  <a:srgbClr val="000000"/>
                </a:solidFill>
                <a:cs typeface="Aharoni" pitchFamily="2" charset="-79"/>
              </a:rPr>
              <a:t>среды школы</a:t>
            </a:r>
            <a:r>
              <a:rPr lang="ru-RU" sz="5000" b="1" dirty="0" smtClean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  <a:t/>
            </a:r>
            <a:br>
              <a:rPr lang="ru-RU" sz="5000" b="1" dirty="0" smtClean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</a:br>
            <a:endParaRPr lang="ru-RU" sz="5000" b="1" dirty="0">
              <a:solidFill>
                <a:schemeClr val="accent4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5181600"/>
            <a:ext cx="4114800" cy="144780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Подготовили: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едагоги-психологи отделения медиации ГБУ АО «Центр «Надежда»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371600"/>
          </a:xfrm>
        </p:spPr>
        <p:txBody>
          <a:bodyPr/>
          <a:lstStyle/>
          <a:p>
            <a:pPr algn="ctr"/>
            <a:r>
              <a:rPr lang="ru-RU" sz="4000" b="1" dirty="0" err="1" smtClean="0">
                <a:solidFill>
                  <a:srgbClr val="000000"/>
                </a:solidFill>
              </a:rPr>
              <a:t>Опросник</a:t>
            </a:r>
            <a:r>
              <a:rPr lang="ru-RU" sz="4000" b="1" dirty="0" smtClean="0">
                <a:solidFill>
                  <a:srgbClr val="000000"/>
                </a:solidFill>
              </a:rPr>
              <a:t> состоит из трех частей: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1524000"/>
            <a:ext cx="6934200" cy="5105400"/>
          </a:xfrm>
        </p:spPr>
        <p:txBody>
          <a:bodyPr/>
          <a:lstStyle/>
          <a:p>
            <a:pPr lvl="0" algn="just"/>
            <a:r>
              <a:rPr lang="ru-RU" sz="2400" dirty="0" smtClean="0">
                <a:solidFill>
                  <a:srgbClr val="000000"/>
                </a:solidFill>
              </a:rPr>
              <a:t>Отношение </a:t>
            </a:r>
            <a:r>
              <a:rPr lang="ru-RU" sz="2400" dirty="0" smtClean="0">
                <a:solidFill>
                  <a:srgbClr val="000000"/>
                </a:solidFill>
              </a:rPr>
              <a:t>к образовательной среде школы. </a:t>
            </a:r>
          </a:p>
          <a:p>
            <a:pPr lvl="0" algn="just"/>
            <a:r>
              <a:rPr lang="ru-RU" sz="2400" dirty="0" smtClean="0">
                <a:solidFill>
                  <a:srgbClr val="000000"/>
                </a:solidFill>
              </a:rPr>
              <a:t>Значимые характеристики образовательной среды школы и удовлетворенность ими. 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</a:rPr>
              <a:t>Защищенность от психологического насилия во взаимодействии.</a:t>
            </a:r>
          </a:p>
          <a:p>
            <a:pPr algn="just">
              <a:buNone/>
            </a:pPr>
            <a:endParaRPr lang="ru-RU" sz="2400" dirty="0" smtClean="0">
              <a:solidFill>
                <a:srgbClr val="000000"/>
              </a:solidFill>
            </a:endParaRPr>
          </a:p>
          <a:p>
            <a:pPr lvl="0" algn="just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  Исследование </a:t>
            </a:r>
            <a:r>
              <a:rPr lang="ru-RU" sz="2400" dirty="0" smtClean="0">
                <a:solidFill>
                  <a:srgbClr val="000000"/>
                </a:solidFill>
              </a:rPr>
              <a:t>может проводиться как индивидуально, так и в групповой форме. </a:t>
            </a:r>
          </a:p>
          <a:p>
            <a:pPr lvl="0" algn="just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  </a:t>
            </a:r>
            <a:r>
              <a:rPr lang="ru-RU" sz="2400" dirty="0" err="1" smtClean="0">
                <a:solidFill>
                  <a:srgbClr val="000000"/>
                </a:solidFill>
              </a:rPr>
              <a:t>Опросник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предлагается всем участникам образовательного процесса (родители, обучающиеся, педагоги</a:t>
            </a:r>
            <a:r>
              <a:rPr lang="ru-RU" sz="2400" dirty="0" smtClean="0">
                <a:solidFill>
                  <a:srgbClr val="000000"/>
                </a:solidFill>
              </a:rPr>
              <a:t>).</a:t>
            </a:r>
            <a:endParaRPr lang="ru-RU" sz="2400" dirty="0" smtClean="0">
              <a:solidFill>
                <a:srgbClr val="000000"/>
              </a:solidFill>
            </a:endParaRPr>
          </a:p>
          <a:p>
            <a:pPr lvl="0" algn="just">
              <a:buNone/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ru-RU" sz="2200" dirty="0" smtClean="0">
                <a:solidFill>
                  <a:srgbClr val="000000"/>
                </a:solidFill>
              </a:rPr>
              <a:t/>
            </a:r>
            <a:br>
              <a:rPr lang="ru-RU" sz="2200" dirty="0" smtClean="0">
                <a:solidFill>
                  <a:srgbClr val="000000"/>
                </a:solidFill>
              </a:rPr>
            </a:br>
            <a:r>
              <a:rPr lang="ru-RU" sz="2200" dirty="0" smtClean="0">
                <a:solidFill>
                  <a:srgbClr val="000000"/>
                </a:solidFill>
              </a:rPr>
              <a:t/>
            </a:r>
            <a:br>
              <a:rPr lang="ru-RU" sz="2200" dirty="0" smtClean="0">
                <a:solidFill>
                  <a:srgbClr val="000000"/>
                </a:solidFill>
              </a:rPr>
            </a:br>
            <a:endParaRPr lang="ru-RU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video\Downloads\IMG20230919120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54000" contrast="73000"/>
          </a:blip>
          <a:srcRect/>
          <a:stretch>
            <a:fillRect/>
          </a:stretch>
        </p:blipFill>
        <p:spPr bwMode="auto">
          <a:xfrm>
            <a:off x="2667000" y="304800"/>
            <a:ext cx="55626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video\Downloads\IMG20230919120327.jpg"/>
          <p:cNvPicPr>
            <a:picLocks noChangeAspect="1" noChangeArrowheads="1"/>
          </p:cNvPicPr>
          <p:nvPr/>
        </p:nvPicPr>
        <p:blipFill>
          <a:blip r:embed="rId2" cstate="print">
            <a:lum bright="-27000" contrast="40000"/>
          </a:blip>
          <a:srcRect/>
          <a:stretch>
            <a:fillRect/>
          </a:stretch>
        </p:blipFill>
        <p:spPr bwMode="auto">
          <a:xfrm>
            <a:off x="3124200" y="304800"/>
            <a:ext cx="5105400" cy="6090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400800" cy="71596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</a:rPr>
              <a:t>Интерпретация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990600"/>
            <a:ext cx="6781800" cy="563880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ОТНОШЕНИЕ К ОБРАЗОВАТЕЛЬНОЙ СРЕДЕ ШКОЛЫ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Вариант 1. Вопросы построены таким образом, чтобы избежать социально желательных ответов. </a:t>
            </a:r>
          </a:p>
          <a:p>
            <a:pPr algn="ctr"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endParaRPr lang="ru-RU" sz="2000" dirty="0" smtClean="0">
              <a:solidFill>
                <a:srgbClr val="000000"/>
              </a:solidFill>
            </a:endParaRPr>
          </a:p>
          <a:p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438400"/>
            <a:ext cx="762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0828" y="228600"/>
            <a:ext cx="741317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17526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Вариант 2. </a:t>
            </a:r>
            <a:r>
              <a:rPr lang="ru-RU" sz="2400" dirty="0" smtClean="0">
                <a:solidFill>
                  <a:srgbClr val="000000"/>
                </a:solidFill>
              </a:rPr>
              <a:t>Категория «отношение» может также рассматриваться в единстве трех компонентов: поведенческого (волевого), эмоционального и когнитивного (рационального). </a:t>
            </a:r>
            <a:br>
              <a:rPr lang="ru-RU" sz="2400" dirty="0" smtClean="0">
                <a:solidFill>
                  <a:srgbClr val="000000"/>
                </a:solidFill>
              </a:rPr>
            </a:b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79248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254706"/>
            <a:ext cx="7467600" cy="26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934200" cy="990600"/>
          </a:xfrm>
        </p:spPr>
        <p:txBody>
          <a:bodyPr/>
          <a:lstStyle/>
          <a:p>
            <a:pPr algn="ctr"/>
            <a:r>
              <a:rPr lang="ru-RU" sz="3400" b="1" dirty="0" smtClean="0">
                <a:solidFill>
                  <a:srgbClr val="000000"/>
                </a:solidFill>
              </a:rPr>
              <a:t>Определение уровней отношения к ОС школы </a:t>
            </a:r>
            <a:endParaRPr lang="ru-RU" sz="3400" dirty="0">
              <a:solidFill>
                <a:srgbClr val="0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71600" y="1676402"/>
          <a:ext cx="7315200" cy="419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1008569">
                <a:tc>
                  <a:txBody>
                    <a:bodyPr/>
                    <a:lstStyle/>
                    <a:p>
                      <a:pPr marL="6350" marR="2540" indent="-6350" algn="ctr">
                        <a:lnSpc>
                          <a:spcPct val="99000"/>
                        </a:lnSpc>
                        <a:spcAft>
                          <a:spcPts val="23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 выборов по показателям: позитивное, нейтральное, негативное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ОС школы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/>
                </a:tc>
                <a:tc>
                  <a:txBody>
                    <a:bodyPr/>
                    <a:lstStyle/>
                    <a:p>
                      <a:pPr marL="6350" marR="38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отношения к ОС школы </a:t>
                      </a:r>
                    </a:p>
                  </a:txBody>
                  <a:tcPr marL="73025" marR="73025" marT="4445" marB="0"/>
                </a:tc>
              </a:tr>
              <a:tr h="636486">
                <a:tc>
                  <a:txBody>
                    <a:bodyPr/>
                    <a:lstStyle/>
                    <a:p>
                      <a:pPr marL="635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0-20 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Низкий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/>
                </a:tc>
              </a:tr>
              <a:tr h="636486">
                <a:tc>
                  <a:txBody>
                    <a:bodyPr/>
                    <a:lstStyle/>
                    <a:p>
                      <a:pPr marL="635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21-40 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/>
                </a:tc>
                <a:tc>
                  <a:txBody>
                    <a:bodyPr/>
                    <a:lstStyle/>
                    <a:p>
                      <a:pPr marL="6350" marR="317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Ниже среднего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/>
                </a:tc>
              </a:tr>
              <a:tr h="636486">
                <a:tc>
                  <a:txBody>
                    <a:bodyPr/>
                    <a:lstStyle/>
                    <a:p>
                      <a:pPr marL="635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41-60 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 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/>
                </a:tc>
              </a:tr>
              <a:tr h="636486">
                <a:tc>
                  <a:txBody>
                    <a:bodyPr/>
                    <a:lstStyle/>
                    <a:p>
                      <a:pPr marL="635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61-80 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/>
                </a:tc>
                <a:tc>
                  <a:txBody>
                    <a:bodyPr/>
                    <a:lstStyle/>
                    <a:p>
                      <a:pPr marL="6350" marR="44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/>
                </a:tc>
              </a:tr>
              <a:tr h="636486">
                <a:tc>
                  <a:txBody>
                    <a:bodyPr/>
                    <a:lstStyle/>
                    <a:p>
                      <a:pPr marL="635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81-100 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Очень высокий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239000" cy="1676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0000"/>
                </a:solidFill>
              </a:rPr>
              <a:t>ЗНАЧИМЫЕ ХАРАКТЕРИСТИКИ ОБРАЗОВАТЕЛЬНОЙ СРЕДЫ ШКОЛЫ И УДОВЛЕТВОРЕННОСТЬ ИМИ </a:t>
            </a:r>
            <a:r>
              <a:rPr lang="ru-RU" sz="3200" b="1" dirty="0" smtClean="0">
                <a:solidFill>
                  <a:srgbClr val="000000"/>
                </a:solidFill>
              </a:rPr>
              <a:t/>
            </a:r>
            <a:br>
              <a:rPr lang="ru-RU" sz="3200" b="1" dirty="0" smtClean="0">
                <a:solidFill>
                  <a:srgbClr val="000000"/>
                </a:solidFill>
              </a:rPr>
            </a:br>
            <a:endParaRPr lang="ru-RU" sz="3200" dirty="0">
              <a:solidFill>
                <a:srgbClr val="0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0" y="2057401"/>
          <a:ext cx="6934200" cy="434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605"/>
                <a:gridCol w="3926595"/>
              </a:tblGrid>
              <a:tr h="1294521">
                <a:tc>
                  <a:txBody>
                    <a:bodyPr/>
                    <a:lstStyle/>
                    <a:p>
                      <a:pPr marL="6350" marR="25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Суммарное число баллов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/>
                </a:tc>
                <a:tc>
                  <a:txBody>
                    <a:bodyPr/>
                    <a:lstStyle/>
                    <a:p>
                      <a:pPr marL="6350" marR="25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удовлетворенности характеристиками ОС школы </a:t>
                      </a:r>
                    </a:p>
                  </a:txBody>
                  <a:tcPr marL="73025" marR="73025" marT="4445" marB="0"/>
                </a:tc>
              </a:tr>
              <a:tr h="609776"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1-1,9 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Низкий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</a:tr>
              <a:tr h="609776"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2-2,9 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  <a:tc>
                  <a:txBody>
                    <a:bodyPr/>
                    <a:lstStyle/>
                    <a:p>
                      <a:pPr marL="6350" marR="317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Ниже среднего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</a:tr>
              <a:tr h="609776"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3-3,9 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</a:tr>
              <a:tr h="609776"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4-4,9 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  <a:tc>
                  <a:txBody>
                    <a:bodyPr/>
                    <a:lstStyle/>
                    <a:p>
                      <a:pPr marL="6350" marR="44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</a:tr>
              <a:tr h="609776"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Очень высокий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16002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</a:rPr>
              <a:t>ЗАЩИЩЕННОСТЬ ОТ ПСИХОЛОГИЧЕСКОГО НАСИЛИЯ ВО ВЗАИМОДЕЙСТВИИ</a:t>
            </a:r>
            <a:endParaRPr lang="ru-RU" sz="3200" dirty="0">
              <a:solidFill>
                <a:srgbClr val="0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28800" y="2057400"/>
          <a:ext cx="7086600" cy="434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1274009">
                <a:tc>
                  <a:txBody>
                    <a:bodyPr/>
                    <a:lstStyle/>
                    <a:p>
                      <a:pPr marL="6350" marR="25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Суммарное число баллов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  <a:tc>
                  <a:txBody>
                    <a:bodyPr/>
                    <a:lstStyle/>
                    <a:p>
                      <a:pPr marL="6350" marR="25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защищенности от психологического насилия во взаимодействия </a:t>
                      </a:r>
                    </a:p>
                  </a:txBody>
                  <a:tcPr marL="73025" marR="73025" marT="4445" marB="0" anchor="ctr"/>
                </a:tc>
              </a:tr>
              <a:tr h="613878"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0-0,9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Низкий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</a:tr>
              <a:tr h="613878"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1-1,9 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  <a:tc>
                  <a:txBody>
                    <a:bodyPr/>
                    <a:lstStyle/>
                    <a:p>
                      <a:pPr marL="6350" marR="317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Ниже среднего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</a:tr>
              <a:tr h="613878"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2-2,9 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</a:tr>
              <a:tr h="613878"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3-3,9 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  <a:tc>
                  <a:txBody>
                    <a:bodyPr/>
                    <a:lstStyle/>
                    <a:p>
                      <a:pPr marL="6350" marR="44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</a:tr>
              <a:tr h="613878"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Очень высокий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444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914400"/>
            <a:ext cx="6934200" cy="533400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Спасибо </a:t>
            </a:r>
            <a:r>
              <a:rPr lang="ru-RU" sz="2400" b="1" dirty="0" smtClean="0">
                <a:solidFill>
                  <a:srgbClr val="000000"/>
                </a:solidFill>
              </a:rPr>
              <a:t>за </a:t>
            </a:r>
            <a:r>
              <a:rPr lang="ru-RU" sz="2400" b="1" dirty="0" smtClean="0">
                <a:solidFill>
                  <a:srgbClr val="000000"/>
                </a:solidFill>
              </a:rPr>
              <a:t>внимание!</a:t>
            </a:r>
          </a:p>
          <a:p>
            <a:pPr algn="ctr">
              <a:buNone/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 indent="0" algn="ctr"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Наши </a:t>
            </a:r>
            <a:r>
              <a:rPr lang="ru-RU" sz="2400" b="1" dirty="0" smtClean="0">
                <a:solidFill>
                  <a:srgbClr val="000000"/>
                </a:solidFill>
              </a:rPr>
              <a:t>контакты</a:t>
            </a:r>
            <a:r>
              <a:rPr lang="ru-RU" sz="2400" b="1" dirty="0" smtClean="0">
                <a:solidFill>
                  <a:srgbClr val="000000"/>
                </a:solidFill>
              </a:rPr>
              <a:t>: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 indent="0" algn="ctr"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ГБУ АО «Центр «Надежда</a:t>
            </a:r>
            <a:r>
              <a:rPr lang="ru-RU" sz="2400" b="1" dirty="0" smtClean="0">
                <a:solidFill>
                  <a:srgbClr val="000000"/>
                </a:solidFill>
              </a:rPr>
              <a:t>»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 indent="0" algn="ctr"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Адрес: </a:t>
            </a:r>
          </a:p>
          <a:p>
            <a:pPr indent="0" algn="ctr"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г. Архангельск, ул. Попова, 43</a:t>
            </a:r>
          </a:p>
          <a:p>
            <a:pPr indent="0" algn="ctr">
              <a:buNone/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 indent="0" algn="ctr"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Тел. 8 (8182) 20-62-80</a:t>
            </a:r>
          </a:p>
          <a:p>
            <a:pPr indent="0" algn="ctr">
              <a:buNone/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indent="0" algn="ctr"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Сайт: http://nadejdaarh.ru</a:t>
            </a:r>
          </a:p>
          <a:p>
            <a:pPr indent="0" algn="ctr"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Эл. почта: </a:t>
            </a:r>
            <a:r>
              <a:rPr lang="ru-RU" sz="2000" b="1" dirty="0" err="1" smtClean="0">
                <a:solidFill>
                  <a:srgbClr val="000000"/>
                </a:solidFill>
              </a:rPr>
              <a:t>centr_nadejda@mail.ru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 indent="0" algn="ctr">
              <a:buNone/>
            </a:pPr>
            <a:r>
              <a:rPr lang="ru-RU" sz="2000" b="1" dirty="0" err="1" smtClean="0">
                <a:solidFill>
                  <a:srgbClr val="000000"/>
                </a:solidFill>
              </a:rPr>
              <a:t>Вконтакте</a:t>
            </a:r>
            <a:r>
              <a:rPr lang="ru-RU" sz="2000" b="1" dirty="0" smtClean="0">
                <a:solidFill>
                  <a:srgbClr val="000000"/>
                </a:solidFill>
              </a:rPr>
              <a:t>: https://vk.com/nadejdacentr</a:t>
            </a:r>
          </a:p>
          <a:p>
            <a:pPr algn="ctr">
              <a:buNone/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2286000" y="228600"/>
            <a:ext cx="6553200" cy="6400800"/>
          </a:xfrm>
        </p:spPr>
        <p:txBody>
          <a:bodyPr/>
          <a:lstStyle/>
          <a:p>
            <a:pPr marL="0" indent="355600" algn="just">
              <a:spcBef>
                <a:spcPts val="0"/>
              </a:spcBef>
              <a:buNone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Согласно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Указу президента «О национальных целях и стратегических задачах развития Российской Федерации на период до 2024 года» одним из значимых результатов перехода к инновационному социально- ориентированному типу экономического развития является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развитие человеческого потенциала России и развитие образования, ориентированного на формирование творческой социально ответственной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личности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marL="0" indent="355600" algn="just">
              <a:spcBef>
                <a:spcPts val="0"/>
              </a:spcBef>
              <a:buNone/>
            </a:pPr>
            <a:endParaRPr lang="ru-RU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762000"/>
            <a:ext cx="6400800" cy="12192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</a:rPr>
              <a:t>Психологическая безопасность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200" y="2133600"/>
            <a:ext cx="6400800" cy="4191000"/>
          </a:xfrm>
        </p:spPr>
        <p:txBody>
          <a:bodyPr/>
          <a:lstStyle/>
          <a:p>
            <a:pPr algn="just">
              <a:buNone/>
            </a:pPr>
            <a:r>
              <a:rPr lang="ru-RU" sz="2200" dirty="0" smtClean="0">
                <a:solidFill>
                  <a:srgbClr val="000000"/>
                </a:solidFill>
              </a:rPr>
              <a:t>         </a:t>
            </a:r>
            <a:r>
              <a:rPr lang="ru-RU" sz="2400" dirty="0" smtClean="0">
                <a:solidFill>
                  <a:srgbClr val="000000"/>
                </a:solidFill>
              </a:rPr>
              <a:t>Комплекс </a:t>
            </a:r>
            <a:r>
              <a:rPr lang="ru-RU" sz="2400" dirty="0" smtClean="0">
                <a:solidFill>
                  <a:srgbClr val="000000"/>
                </a:solidFill>
              </a:rPr>
              <a:t>социальных и </a:t>
            </a:r>
            <a:r>
              <a:rPr lang="ru-RU" sz="2400" dirty="0" smtClean="0">
                <a:solidFill>
                  <a:srgbClr val="000000"/>
                </a:solidFill>
              </a:rPr>
              <a:t>административных мероприятий</a:t>
            </a:r>
            <a:r>
              <a:rPr lang="ru-RU" sz="2400" dirty="0" smtClean="0">
                <a:solidFill>
                  <a:srgbClr val="000000"/>
                </a:solidFill>
              </a:rPr>
              <a:t>, направленных на создание такого социально-психологического климата в обществе, который обеспечивает психологическое здоровье, формирует психологическую устойчивость населения, обеспечивает поддержание стабильного состояния сознания и нормальной деятельности человека.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838200"/>
            <a:ext cx="7010400" cy="5715000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</a:rPr>
              <a:t>Психологическая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безопасность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образовательной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среды</a:t>
            </a:r>
            <a:r>
              <a:rPr lang="ru-RU" sz="2400" dirty="0" smtClean="0">
                <a:solidFill>
                  <a:srgbClr val="000000"/>
                </a:solidFill>
              </a:rPr>
              <a:t> - это состояние </a:t>
            </a:r>
            <a:r>
              <a:rPr lang="ru-RU" sz="2400" b="1" dirty="0" smtClean="0">
                <a:solidFill>
                  <a:srgbClr val="000000"/>
                </a:solidFill>
              </a:rPr>
              <a:t>психологической</a:t>
            </a:r>
            <a:r>
              <a:rPr lang="ru-RU" sz="2400" dirty="0" smtClean="0">
                <a:solidFill>
                  <a:srgbClr val="000000"/>
                </a:solidFill>
              </a:rPr>
              <a:t> защищённости от всех видов насилия, способствующее удовлетворению потребностей в личностно-доверительном общении, создающее значимость </a:t>
            </a:r>
            <a:r>
              <a:rPr lang="ru-RU" sz="2400" dirty="0" err="1" smtClean="0">
                <a:solidFill>
                  <a:srgbClr val="000000"/>
                </a:solidFill>
              </a:rPr>
              <a:t>референтной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среды</a:t>
            </a:r>
            <a:r>
              <a:rPr lang="ru-RU" sz="2400" dirty="0" smtClean="0">
                <a:solidFill>
                  <a:srgbClr val="000000"/>
                </a:solidFill>
              </a:rPr>
              <a:t> и обеспечивающее психическое здоровье включенных в нее участников, а также способность человека и </a:t>
            </a:r>
            <a:r>
              <a:rPr lang="ru-RU" sz="2400" b="1" dirty="0" smtClean="0">
                <a:solidFill>
                  <a:srgbClr val="000000"/>
                </a:solidFill>
              </a:rPr>
              <a:t>среды</a:t>
            </a:r>
            <a:r>
              <a:rPr lang="ru-RU" sz="2400" dirty="0" smtClean="0">
                <a:solidFill>
                  <a:srgbClr val="000000"/>
                </a:solidFill>
              </a:rPr>
              <a:t> отражать неблагоприятные внешние и внутренние воздействия (умение защититься от угроз и умение создавать </a:t>
            </a:r>
            <a:r>
              <a:rPr lang="ru-RU" sz="2400" b="1" dirty="0" smtClean="0">
                <a:solidFill>
                  <a:srgbClr val="000000"/>
                </a:solidFill>
              </a:rPr>
              <a:t>психологически</a:t>
            </a:r>
            <a:r>
              <a:rPr lang="ru-RU" sz="2400" dirty="0" smtClean="0">
                <a:solidFill>
                  <a:srgbClr val="000000"/>
                </a:solidFill>
              </a:rPr>
              <a:t> безопасные отношения).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9144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Параметры формирования психологической безопасности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6934200" cy="5257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значимые привязанности, связываемые с умением выстраивать </a:t>
            </a:r>
            <a:r>
              <a:rPr lang="ru-RU" sz="2400" dirty="0" smtClean="0">
                <a:solidFill>
                  <a:srgbClr val="000000"/>
                </a:solidFill>
              </a:rPr>
              <a:t>эмоционально-близкие </a:t>
            </a:r>
            <a:r>
              <a:rPr lang="ru-RU" sz="2400" dirty="0" smtClean="0">
                <a:solidFill>
                  <a:srgbClr val="000000"/>
                </a:solidFill>
              </a:rPr>
              <a:t>отношения;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состояние </a:t>
            </a:r>
            <a:r>
              <a:rPr lang="ru-RU" sz="2400" dirty="0" err="1" smtClean="0">
                <a:solidFill>
                  <a:srgbClr val="000000"/>
                </a:solidFill>
              </a:rPr>
              <a:t>адаптированности</a:t>
            </a:r>
            <a:r>
              <a:rPr lang="ru-RU" sz="2400" dirty="0" smtClean="0">
                <a:solidFill>
                  <a:srgbClr val="000000"/>
                </a:solidFill>
              </a:rPr>
              <a:t> (успешной адаптации), которое связывают с </a:t>
            </a:r>
            <a:r>
              <a:rPr lang="ru-RU" sz="2400" dirty="0" err="1" smtClean="0">
                <a:solidFill>
                  <a:srgbClr val="000000"/>
                </a:solidFill>
              </a:rPr>
              <a:t>психоэмоциональной</a:t>
            </a:r>
            <a:r>
              <a:rPr lang="ru-RU" sz="2400" dirty="0" smtClean="0">
                <a:solidFill>
                  <a:srgbClr val="000000"/>
                </a:solidFill>
              </a:rPr>
              <a:t> стабильностью, состоянием удовлетворенности, отсутствием </a:t>
            </a:r>
            <a:r>
              <a:rPr lang="ru-RU" sz="2400" dirty="0" err="1" smtClean="0">
                <a:solidFill>
                  <a:srgbClr val="000000"/>
                </a:solidFill>
              </a:rPr>
              <a:t>дистресса</a:t>
            </a:r>
            <a:r>
              <a:rPr lang="ru-RU" sz="2400" dirty="0" smtClean="0">
                <a:solidFill>
                  <a:srgbClr val="000000"/>
                </a:solidFill>
              </a:rPr>
              <a:t>, ощущения угрозы, что интегрально означает переживание чувства психологической защищенности; 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коммуникативная компетентность, как способность к выстраиванию эффективного общения, легкость в контактах; 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внутренняя установка, связанная с готовностью действовать определенным образом, личностная позиция; 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реальная безопасность окружающей </a:t>
            </a:r>
            <a:r>
              <a:rPr lang="ru-RU" sz="2400" dirty="0" smtClean="0">
                <a:solidFill>
                  <a:srgbClr val="000000"/>
                </a:solidFill>
              </a:rPr>
              <a:t>среды.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781800" cy="1600200"/>
          </a:xfrm>
        </p:spPr>
        <p:txBody>
          <a:bodyPr/>
          <a:lstStyle/>
          <a:p>
            <a:pPr algn="ctr"/>
            <a:r>
              <a:rPr lang="ru-RU" sz="3400" b="1" dirty="0" smtClean="0">
                <a:solidFill>
                  <a:srgbClr val="000000"/>
                </a:solidFill>
              </a:rPr>
              <a:t>Критерии психологически безопасной образовательной среды</a:t>
            </a:r>
            <a:endParaRPr lang="ru-RU" sz="3400" b="1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1905000"/>
            <a:ext cx="6629400" cy="472440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  </a:t>
            </a:r>
            <a:r>
              <a:rPr lang="ru-RU" sz="2500" dirty="0" smtClean="0">
                <a:solidFill>
                  <a:srgbClr val="000000"/>
                </a:solidFill>
              </a:rPr>
              <a:t>Психологически </a:t>
            </a:r>
            <a:r>
              <a:rPr lang="ru-RU" sz="2500" dirty="0" smtClean="0">
                <a:solidFill>
                  <a:srgbClr val="000000"/>
                </a:solidFill>
              </a:rPr>
              <a:t>безопасной образовательной средой можно считать такую, в которой большинство участников </a:t>
            </a:r>
            <a:r>
              <a:rPr lang="ru-RU" sz="2500" dirty="0" smtClean="0">
                <a:solidFill>
                  <a:srgbClr val="000000"/>
                </a:solidFill>
              </a:rPr>
              <a:t>имеют:</a:t>
            </a:r>
            <a:endParaRPr lang="ru-RU" sz="2500" dirty="0" smtClean="0">
              <a:solidFill>
                <a:srgbClr val="000000"/>
              </a:solidFill>
            </a:endParaRPr>
          </a:p>
          <a:p>
            <a:pPr algn="just"/>
            <a:r>
              <a:rPr lang="ru-RU" sz="2500" dirty="0" smtClean="0">
                <a:solidFill>
                  <a:srgbClr val="000000"/>
                </a:solidFill>
              </a:rPr>
              <a:t>положительное отношение к ней, 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</a:rPr>
              <a:t>высокий уровень удовлетворенности характеристиками школьной среды и </a:t>
            </a:r>
            <a:r>
              <a:rPr lang="ru-RU" sz="2500" dirty="0" smtClean="0">
                <a:solidFill>
                  <a:srgbClr val="000000"/>
                </a:solidFill>
              </a:rPr>
              <a:t> защищенности </a:t>
            </a:r>
            <a:r>
              <a:rPr lang="ru-RU" sz="2500" dirty="0" smtClean="0">
                <a:solidFill>
                  <a:srgbClr val="000000"/>
                </a:solidFill>
              </a:rPr>
              <a:t>от психологического насилия во взаимодействии (И.А. Баева).</a:t>
            </a:r>
          </a:p>
          <a:p>
            <a:endParaRPr lang="ru-RU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086600" cy="14478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</a:rPr>
              <a:t>Психологические угрозы образовательной среды</a:t>
            </a:r>
            <a:endParaRPr lang="ru-RU" sz="3600" b="1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52600"/>
            <a:ext cx="7010400" cy="4876800"/>
          </a:xfrm>
        </p:spPr>
        <p:txBody>
          <a:bodyPr/>
          <a:lstStyle/>
          <a:p>
            <a:pPr algn="just"/>
            <a:r>
              <a:rPr lang="ru-RU" sz="2300" dirty="0" smtClean="0">
                <a:solidFill>
                  <a:srgbClr val="000000"/>
                </a:solidFill>
              </a:rPr>
              <a:t>Недостаточное обеспечение преподавательскими кадрами, материально–технической базы;</a:t>
            </a:r>
          </a:p>
          <a:p>
            <a:pPr algn="just"/>
            <a:r>
              <a:rPr lang="ru-RU" sz="2300" dirty="0" smtClean="0">
                <a:solidFill>
                  <a:srgbClr val="000000"/>
                </a:solidFill>
              </a:rPr>
              <a:t>низкая активность учащихся и педагогов;</a:t>
            </a:r>
          </a:p>
          <a:p>
            <a:pPr algn="just"/>
            <a:r>
              <a:rPr lang="ru-RU" sz="2300" dirty="0" err="1" smtClean="0">
                <a:solidFill>
                  <a:srgbClr val="000000"/>
                </a:solidFill>
              </a:rPr>
              <a:t>несформированность</a:t>
            </a:r>
            <a:r>
              <a:rPr lang="ru-RU" sz="2300" dirty="0" smtClean="0">
                <a:solidFill>
                  <a:srgbClr val="000000"/>
                </a:solidFill>
              </a:rPr>
              <a:t> социальных и практических навыков, умений и опыта; </a:t>
            </a:r>
          </a:p>
          <a:p>
            <a:pPr algn="just"/>
            <a:r>
              <a:rPr lang="ru-RU" sz="2300" dirty="0" smtClean="0">
                <a:solidFill>
                  <a:srgbClr val="000000"/>
                </a:solidFill>
              </a:rPr>
              <a:t>уровень воспитания и культуры;</a:t>
            </a:r>
          </a:p>
          <a:p>
            <a:pPr algn="just"/>
            <a:r>
              <a:rPr lang="ru-RU" sz="2300" dirty="0" smtClean="0">
                <a:solidFill>
                  <a:srgbClr val="000000"/>
                </a:solidFill>
              </a:rPr>
              <a:t>личностно–психологические характеристики </a:t>
            </a:r>
            <a:r>
              <a:rPr lang="ru-RU" sz="2300" dirty="0" smtClean="0">
                <a:solidFill>
                  <a:srgbClr val="000000"/>
                </a:solidFill>
              </a:rPr>
              <a:t>участников </a:t>
            </a:r>
            <a:r>
              <a:rPr lang="ru-RU" sz="2300" dirty="0" err="1" smtClean="0">
                <a:solidFill>
                  <a:srgbClr val="000000"/>
                </a:solidFill>
              </a:rPr>
              <a:t>учебно</a:t>
            </a:r>
            <a:r>
              <a:rPr lang="ru-RU" sz="2300" dirty="0" smtClean="0">
                <a:solidFill>
                  <a:srgbClr val="000000"/>
                </a:solidFill>
              </a:rPr>
              <a:t>–воспитательного процесса;</a:t>
            </a:r>
          </a:p>
          <a:p>
            <a:pPr algn="just"/>
            <a:r>
              <a:rPr lang="ru-RU" sz="2300" dirty="0" err="1" smtClean="0">
                <a:solidFill>
                  <a:srgbClr val="000000"/>
                </a:solidFill>
              </a:rPr>
              <a:t>несформированность</a:t>
            </a:r>
            <a:r>
              <a:rPr lang="ru-RU" sz="2300" dirty="0" smtClean="0">
                <a:solidFill>
                  <a:srgbClr val="000000"/>
                </a:solidFill>
              </a:rPr>
              <a:t> представлений и профилактики психического и физического здоровья.</a:t>
            </a:r>
            <a:endParaRPr lang="ru-RU" sz="2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C:\Users\Mvideo\Downloads\IMG20230914155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70201"/>
            <a:ext cx="2569778" cy="39877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7400" y="533400"/>
            <a:ext cx="6934200" cy="480060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Наиболее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разработанным, научно и теоретически обоснованной представляется методика исследования психологической безопасности образовательной среды «Психологическая диагностика безопасности образовательной среды школы», предложенная И.А. Баевой и направленная на изучение качества социальных условий, в которых осуществляется обучение, воспитание и развитие всех участников учебно-воспитательного процесса.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400800" cy="8382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</a:rPr>
              <a:t>Отвечает требованиям: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00200" y="1371600"/>
            <a:ext cx="7315200" cy="5257800"/>
          </a:xfrm>
        </p:spPr>
        <p:txBody>
          <a:bodyPr/>
          <a:lstStyle/>
          <a:p>
            <a:pPr algn="just"/>
            <a:r>
              <a:rPr lang="ru-RU" sz="2300" dirty="0" smtClean="0">
                <a:solidFill>
                  <a:srgbClr val="000000"/>
                </a:solidFill>
              </a:rPr>
              <a:t>дает достаточно полную характеристику по исследуемым параметрам и их структуре;</a:t>
            </a:r>
          </a:p>
          <a:p>
            <a:pPr algn="just"/>
            <a:r>
              <a:rPr lang="ru-RU" sz="2300" dirty="0" smtClean="0">
                <a:solidFill>
                  <a:srgbClr val="000000"/>
                </a:solidFill>
              </a:rPr>
              <a:t>небольшой объем позволяет в относительно короткий промежуток времени охватить исследованием большое количество субъектов;</a:t>
            </a:r>
          </a:p>
          <a:p>
            <a:pPr algn="just"/>
            <a:r>
              <a:rPr lang="ru-RU" sz="2300" dirty="0" smtClean="0">
                <a:solidFill>
                  <a:srgbClr val="000000"/>
                </a:solidFill>
              </a:rPr>
              <a:t>простая конструкция вопросов делает их одинаково понятными для любой категории субъектов;</a:t>
            </a:r>
          </a:p>
          <a:p>
            <a:pPr algn="just"/>
            <a:r>
              <a:rPr lang="ru-RU" sz="2300" dirty="0" smtClean="0">
                <a:solidFill>
                  <a:srgbClr val="000000"/>
                </a:solidFill>
              </a:rPr>
              <a:t>дает </a:t>
            </a:r>
            <a:r>
              <a:rPr lang="ru-RU" sz="2300" dirty="0" smtClean="0">
                <a:solidFill>
                  <a:srgbClr val="000000"/>
                </a:solidFill>
              </a:rPr>
              <a:t>возможность создания </a:t>
            </a:r>
            <a:r>
              <a:rPr lang="ru-RU" sz="2300" dirty="0" smtClean="0">
                <a:solidFill>
                  <a:srgbClr val="000000"/>
                </a:solidFill>
              </a:rPr>
              <a:t>стандартизированной схемы обработки полученных </a:t>
            </a:r>
            <a:r>
              <a:rPr lang="ru-RU" sz="2300" dirty="0" smtClean="0">
                <a:solidFill>
                  <a:srgbClr val="000000"/>
                </a:solidFill>
              </a:rPr>
              <a:t> данных</a:t>
            </a:r>
            <a:r>
              <a:rPr lang="ru-RU" sz="23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ru-RU" sz="2300" dirty="0" smtClean="0">
                <a:solidFill>
                  <a:srgbClr val="000000"/>
                </a:solidFill>
              </a:rPr>
              <a:t>обладает относительной простотой и однозначностью интерпретации полученных </a:t>
            </a:r>
            <a:r>
              <a:rPr lang="ru-RU" sz="2300" dirty="0" smtClean="0">
                <a:solidFill>
                  <a:srgbClr val="000000"/>
                </a:solidFill>
              </a:rPr>
              <a:t>данных.</a:t>
            </a:r>
            <a:endParaRPr lang="ru-RU" sz="2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478E00"/>
      </a:lt2>
      <a:accent1>
        <a:srgbClr val="5EA400"/>
      </a:accent1>
      <a:accent2>
        <a:srgbClr val="92CC00"/>
      </a:accent2>
      <a:accent3>
        <a:srgbClr val="FFFFFF"/>
      </a:accent3>
      <a:accent4>
        <a:srgbClr val="505050"/>
      </a:accent4>
      <a:accent5>
        <a:srgbClr val="B6CFAA"/>
      </a:accent5>
      <a:accent6>
        <a:srgbClr val="84B900"/>
      </a:accent6>
      <a:hlink>
        <a:srgbClr val="B3E00B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</TotalTime>
  <Words>678</Words>
  <Application>Microsoft Office PowerPoint</Application>
  <PresentationFormat>Экран (4:3)</PresentationFormat>
  <Paragraphs>102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powerpoint-template-24</vt:lpstr>
      <vt:lpstr>Психологическая безопасность образовательной  среды школы </vt:lpstr>
      <vt:lpstr>Слайд 2</vt:lpstr>
      <vt:lpstr>Психологическая безопасность</vt:lpstr>
      <vt:lpstr>Слайд 4</vt:lpstr>
      <vt:lpstr>Параметры формирования психологической безопасности</vt:lpstr>
      <vt:lpstr>Критерии психологически безопасной образовательной среды</vt:lpstr>
      <vt:lpstr>Психологические угрозы образовательной среды</vt:lpstr>
      <vt:lpstr>Слайд 8</vt:lpstr>
      <vt:lpstr>Отвечает требованиям:</vt:lpstr>
      <vt:lpstr>Опросник состоит из трех частей:</vt:lpstr>
      <vt:lpstr>Слайд 11</vt:lpstr>
      <vt:lpstr>Слайд 12</vt:lpstr>
      <vt:lpstr>Интерпретация</vt:lpstr>
      <vt:lpstr>Слайд 14</vt:lpstr>
      <vt:lpstr>Вариант 2. Категория «отношение» может также рассматриваться в единстве трех компонентов: поведенческого (волевого), эмоционального и когнитивного (рационального).  </vt:lpstr>
      <vt:lpstr>Определение уровней отношения к ОС школы </vt:lpstr>
      <vt:lpstr>ЗНАЧИМЫЕ ХАРАКТЕРИСТИКИ ОБРАЗОВАТЕЛЬНОЙ СРЕДЫ ШКОЛЫ И УДОВЛЕТВОРЕННОСТЬ ИМИ  </vt:lpstr>
      <vt:lpstr>ЗАЩИЩЕННОСТЬ ОТ ПСИХОЛОГИЧЕСКОГО НАСИЛИЯ ВО ВЗАИМОДЕЙСТВИИ</vt:lpstr>
      <vt:lpstr>Слайд 19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я</cp:lastModifiedBy>
  <cp:revision>222</cp:revision>
  <dcterms:created xsi:type="dcterms:W3CDTF">2007-04-02T02:11:51Z</dcterms:created>
  <dcterms:modified xsi:type="dcterms:W3CDTF">2023-09-19T11:25:50Z</dcterms:modified>
</cp:coreProperties>
</file>