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6" r:id="rId7"/>
    <p:sldId id="267" r:id="rId8"/>
    <p:sldId id="268" r:id="rId9"/>
    <p:sldId id="274" r:id="rId10"/>
    <p:sldId id="269" r:id="rId11"/>
    <p:sldId id="278" r:id="rId12"/>
    <p:sldId id="281" r:id="rId13"/>
    <p:sldId id="284" r:id="rId14"/>
    <p:sldId id="279" r:id="rId15"/>
    <p:sldId id="273" r:id="rId16"/>
    <p:sldId id="272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C90518CB-429E-4EE2-A2D1-7177243D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FFA3C-9AD7-4AE7-8727-A59ABF28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1467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ru-RU" dirty="0"/>
              <a:t>Архангельск</a:t>
            </a:r>
          </a:p>
          <a:p>
            <a:r>
              <a:rPr lang="ru-RU" dirty="0"/>
              <a:t>2022 год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81A43-40DE-406C-9745-1E951190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E6C53F-E8E2-469E-81DD-2C86A716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89" y="646282"/>
            <a:ext cx="5407621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0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14FFB8-94E8-4457-81F6-5579DC7A2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31862B-1237-4E98-9340-59493D8B5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F9FE42-62FE-486B-B3BC-AED99A16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E6AA3-4837-460E-9652-137974D0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44DAFD-B78F-455F-A62C-B62152FF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FEAC04-5AD9-47DB-BF41-1469DECE58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7148DDB1-F377-4574-A255-8A39321F5A5E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6FBAF-2B46-416C-8FBB-5E1E5586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7DDE41-4B2D-49D1-8F96-333C014E9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7D1CA-A2F8-4D05-B7DE-A4957FC7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B8CAF-C3A6-435C-A2EC-7343D52B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24F22-802F-4E5B-825C-1769CEB9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D2B155-7BB7-496B-870C-EA52A1E1A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3" y="545305"/>
            <a:ext cx="954747" cy="965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D79B5C-C895-4F45-BDF7-44F654122C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77927-92F0-465F-B541-80541A25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F06D8-7C7D-4048-A903-505E088D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9DA11A-0FDD-4A53-AE19-A02CCCA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C86663-8099-4EAD-B11C-85BD3F05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CFAC7F-7FC6-4023-B699-599ADDE8A9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9" y="1759674"/>
            <a:ext cx="3127957" cy="31279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E07E03-AD47-4346-8E65-C9DAC85B1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08" y="2295860"/>
            <a:ext cx="1766960" cy="18816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00C840-F33B-42DE-94A8-0E72DE705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4" y="1989231"/>
            <a:ext cx="3041652" cy="30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id="{30AA90C1-BDA2-4500-8164-9C7DA6ABDD51}"/>
              </a:ext>
            </a:extLst>
          </p:cNvPr>
          <p:cNvSpPr/>
          <p:nvPr/>
        </p:nvSpPr>
        <p:spPr>
          <a:xfrm>
            <a:off x="838200" y="365124"/>
            <a:ext cx="105156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C432607-E949-4C2E-8A0E-3F91421C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CE8CAE-A0FA-4240-9227-F4C491C9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5BD335-E56D-4C1E-8D31-AA17B9CB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7D91320-96C4-4978-BE49-D409C37B0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3C9ABA6-6750-4A02-8120-E38233671F90}"/>
              </a:ext>
            </a:extLst>
          </p:cNvPr>
          <p:cNvSpPr txBox="1">
            <a:spLocks/>
          </p:cNvSpPr>
          <p:nvPr/>
        </p:nvSpPr>
        <p:spPr>
          <a:xfrm>
            <a:off x="4229100" y="1901348"/>
            <a:ext cx="3733800" cy="609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Наши контакты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9A9EB0-BA37-471E-961E-33911A96D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4292"/>
            <a:ext cx="2932749" cy="293274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ACF62EB-F546-4EBC-9168-6B7A2D067A3A}"/>
              </a:ext>
            </a:extLst>
          </p:cNvPr>
          <p:cNvSpPr txBox="1">
            <a:spLocks/>
          </p:cNvSpPr>
          <p:nvPr/>
        </p:nvSpPr>
        <p:spPr>
          <a:xfrm>
            <a:off x="3803814" y="2664292"/>
            <a:ext cx="4806786" cy="1044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СОЗВЕЗДИЕ29.РФ</a:t>
            </a:r>
          </a:p>
          <a:p>
            <a:pPr algn="l"/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https://vk.com/sozvezdie29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9B251E-13C6-41ED-9692-69F1FE431C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6F6F71-4C61-4AD0-B79C-6F2EBE48D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3" y="545305"/>
            <a:ext cx="954747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3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C90518CB-429E-4EE2-A2D1-7177243D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FFA3C-9AD7-4AE7-8727-A59ABF28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1467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ru-RU" dirty="0"/>
              <a:t>Архангельск</a:t>
            </a:r>
          </a:p>
          <a:p>
            <a:r>
              <a:rPr lang="ru-RU" dirty="0"/>
              <a:t>2022 год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81A43-40DE-406C-9745-1E951190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E6C53F-E8E2-469E-81DD-2C86A716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89" y="646282"/>
            <a:ext cx="5407621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4DE12CBC-EB5A-4045-A6F7-E3A6747EB0A9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30580-EC66-4727-BE29-9F8A172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A141-4519-441D-8DAF-10F47C3A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4448D-6CA5-4622-B762-AD848F99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785F4-4EF0-4748-B8D5-449F103D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F3FC-6C77-4E60-BC94-DC92EFC1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F62FF3-4FA2-44CE-BD4E-2C645339B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3" y="545305"/>
            <a:ext cx="954747" cy="9652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F2FE38-861C-47C0-AD28-0E3F19B82D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4DE12CBC-EB5A-4045-A6F7-E3A6747EB0A9}"/>
              </a:ext>
            </a:extLst>
          </p:cNvPr>
          <p:cNvSpPr/>
          <p:nvPr/>
        </p:nvSpPr>
        <p:spPr>
          <a:xfrm>
            <a:off x="838199" y="364331"/>
            <a:ext cx="105156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30580-EC66-4727-BE29-9F8A172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A141-4519-441D-8DAF-10F47C3A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4448D-6CA5-4622-B762-AD848F99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785F4-4EF0-4748-B8D5-449F103D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F3FC-6C77-4E60-BC94-DC92EFC1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C2243-1E41-41BF-A741-A4990874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3" y="545305"/>
            <a:ext cx="954747" cy="9652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DC696-1963-485A-88C1-B85070261D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7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7B5B23A1-9017-4970-A306-43E45C9DF05C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snip2DiagRect">
            <a:avLst/>
          </a:prstGeom>
          <a:solidFill>
            <a:schemeClr val="bg1"/>
          </a:solidFill>
          <a:ln>
            <a:solidFill>
              <a:srgbClr val="009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F2D86-02E0-478F-A313-AD15EBD065C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91F4E-D8DE-4FDE-B7DC-E0343F486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AA0D5-7E3F-4C20-A68E-AE44FB0FA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F6B8BB-D2EB-4A5B-9649-74FF7AC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E68C0-B20D-46EC-A56B-FBD4180E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D941ED-39E9-47DF-B923-61BC663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3A7BAC-6FD5-4890-B861-6A178D019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3" y="545305"/>
            <a:ext cx="954747" cy="9652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A40DE4-E64F-4D65-B56D-C8E78A0DA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7B6AE189-6BA6-43F7-A6C9-EFFB92FD06CA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snip2DiagRect">
            <a:avLst/>
          </a:prstGeom>
          <a:solidFill>
            <a:schemeClr val="bg1"/>
          </a:solidFill>
          <a:ln>
            <a:solidFill>
              <a:srgbClr val="009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D5214-351A-434D-9499-B93FB4F3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F207E8-ED91-4C00-AD0B-D9CC0B739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F5CAB-31C9-49C5-BB99-3127B1A70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D77896-9E6D-4979-977F-9F94A2963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C6E062-6AAC-4F68-9F03-BF9050FE8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187DC2-7F42-456E-8022-4D5AC16E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1894E0-3CBC-4B8B-839B-66EB7EA9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1C47B5-E14A-4C7B-9C61-C740D002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3476C0-C63B-4DE9-B585-C98887E3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3" y="545305"/>
            <a:ext cx="954747" cy="9652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8A6034-E71E-43A4-A97C-56FE2CB173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1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5135AC2D-13C1-403A-A3C6-489245DD1E60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77927-92F0-465F-B541-80541A25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F06D8-7C7D-4048-A903-505E088D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9DA11A-0FDD-4A53-AE19-A02CCCA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C86663-8099-4EAD-B11C-85BD3F05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825786-68F2-46E6-8A7A-3AE5CAE16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3" y="545305"/>
            <a:ext cx="954747" cy="9652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06154D-7BCE-4EC4-A5EC-63C4E04241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6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432607-E949-4C2E-8A0E-3F91421C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CE8CAE-A0FA-4240-9227-F4C491C9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5BD335-E56D-4C1E-8D31-AA17B9CB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A6315-AE05-4316-B2C4-2A8BCDDF42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1F1E4-E5AC-400F-BBDF-95AE20B9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4C3D3-2184-4A69-973C-63C1E92A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7E1C4B-04C8-4145-BB62-7FDFEC4DF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21D9EF-BF49-4AEA-ABAB-8295D208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A0EE1-BCAD-47F4-BBE3-B12038DAC794}" type="datetimeFigureOut">
              <a:rPr lang="ru-RU" smtClean="0"/>
              <a:pPr/>
              <a:t>15.09.2022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4D6505-C95A-493E-AE53-719C232B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159FB-D5CF-4AA2-A3DF-EC119755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0ADE0A-CC06-4606-AF1A-C55E9DA102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4" y="0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3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D5D7E0-EB87-4D1A-A216-B0ABCE135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09"/>
            <a:ext cx="12192000" cy="7097617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B52C8-8379-427B-A3D6-B55B913D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F73A97-091C-4B6B-821C-A12AC55E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BE407-C27E-4D60-B4F0-FF27EF5E3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1391E-B02D-427D-8D0A-15CFA4501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..Д.Ю.БЮ.Б..Б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203633-0C5C-4682-B24B-92C2AA10A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8182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Bahnschrift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Bahnschrift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9;&#1086;&#1079;&#1074;&#1077;&#1079;&#1076;&#1080;&#1077;29.&#1088;&#1092;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acts/assignments/orders/53425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85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2022 году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85158"/>
          </a:xfrm>
        </p:spPr>
        <p:txBody>
          <a:bodyPr anchor="ctr"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запланировано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интенсивная профильная программа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программа в дистанционном формате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программы дополнительного образования на регулярной основе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мероприятий</a:t>
            </a:r>
          </a:p>
        </p:txBody>
      </p:sp>
      <p:pic>
        <p:nvPicPr>
          <p:cNvPr id="3074" name="Picture 2" descr="https://sun9-west.userapi.com/sun9-72/s/v1/ig2/BqIbhM8MT83CkoJyzNNkrirKYLErZIWjEXRjdh8zCwmfzeqiX0D_m5U61Iw0vabeo3nrQLsnfG_V0QYTjZcNlOEL.jpg?size=1280x853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1" y="1871436"/>
            <a:ext cx="5046616" cy="21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1" y="4166075"/>
            <a:ext cx="5046616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3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подготовки к предметным олимпиадам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2022 года были проведены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интенсивных очных программ-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с применением дистанционных технологий, где обучились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2022 года планируется провести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очных образовательных программ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дистанционных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416666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B4D6D-D0B6-5B93-9033-B5109DBE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Интенсивные очные профильные смены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20CFE9-6032-6AD9-FE0F-530FBD560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CE1922D-02F0-AAA6-A326-7A1718A97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56216"/>
              </p:ext>
            </p:extLst>
          </p:nvPr>
        </p:nvGraphicFramePr>
        <p:xfrm>
          <a:off x="1477963" y="1825625"/>
          <a:ext cx="92360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36046" imgH="5452890" progId="Word.Document.12">
                  <p:embed/>
                </p:oleObj>
              </mc:Choice>
              <mc:Fallback>
                <p:oleObj name="Document" r:id="rId2" imgW="9236046" imgH="5452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7963" y="1825625"/>
                        <a:ext cx="92360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0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B4D6D-D0B6-5B93-9033-B5109DBE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программы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45B11494-A93B-D2BD-0AD3-7D9FF9213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240" y="1998153"/>
            <a:ext cx="9195760" cy="45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2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обучающих программ </a:t>
            </a:r>
            <a:b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 ДО «Центр «Созвездие»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Интенсивные профильные программы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Входное тестирование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 - лекции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часть - решение олимпиадных задач по предмету (основная часть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эксперименты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Выходное тестирование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применением дистанционных технологий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 - лекции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часть - решение олимпиадных задач по предмету (основная часть)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консультации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Выходное тестирование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20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образовательное учреждение дополнительного образования Архангельской области «Центр выявления и поддержки одарённых детей «Созвездие»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созвездие29.рф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https://vk.com/sozvezdie29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(8182) 60-87-78</a:t>
            </a:r>
          </a:p>
        </p:txBody>
      </p:sp>
    </p:spTree>
    <p:extLst>
      <p:ext uri="{BB962C8B-B14F-4D97-AF65-F5344CB8AC3E}">
        <p14:creationId xmlns:p14="http://schemas.microsoft.com/office/powerpoint/2010/main" val="341671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163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00659-D34A-D2D8-BEF8-8E499EC1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центры Российской Федерации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0B384-7740-0433-DED5-EA474CBCB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Региональный центры по выявлению и сопровождению талантливых детей и молодежи в Российской Федерации создаются в рамках Национального проекта «Образование», Федерального проекта «Успех каждого ребенка» по модели образовательного центра «Сириус».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период с 2017 по 2023 год предполагается создание 85-ти региональных центров во всех субъектах Российской Федерации.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Центры выявления и поддержки одаренных детей создаются в соответствии с </a:t>
            </a:r>
            <a:r>
              <a:rPr lang="ru-RU" sz="2000" b="0" i="0" u="sng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поручением Президента Российской Федерации</a:t>
            </a:r>
            <a:r>
              <a:rPr lang="ru-RU" sz="2000" b="0" i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Федеральному Собранию Российской Федерации от 1 декабря 2016 г. № Пр-2346 (пункт 4б) с целью обеспечения условий для реализации Стратегии научно-технического развития Российской Федерации, утвержденной Указом Президента России от 1 декабря 2016 г. № 642, в рамках приоритетного проекта «Доступное дополнительное образование для детей». </a:t>
            </a:r>
          </a:p>
          <a:p>
            <a:pPr marL="0" indent="0">
              <a:buNone/>
            </a:pP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2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15984-7298-DB2D-5F04-68D92ED4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образовательное учреждение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выявления и поддержки одаренных детей «Созвездие».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3C963-4E24-61BC-2481-93771CE3A7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10000"/>
          </a:bodyPr>
          <a:lstStyle/>
          <a:p>
            <a:pPr algn="l"/>
            <a:r>
              <a:rPr lang="ru-RU" sz="220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создан в соответствии с распоряжением Правительства Архангельской области от 1 июня 2020 года № 216-рп в рамках реализации национального проекта "Образование" федерального проекта "Успех каждого ребенка".</a:t>
            </a:r>
          </a:p>
          <a:p>
            <a:pPr algn="l"/>
            <a:r>
              <a:rPr lang="ru-RU" sz="2200" i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Основной целью образовательного учреждения развитие новых форм включения одаренных детей в интеллектуально-познавательную, художественную, физкультурно-спортивную и общественно-полезную деятельность с использованием потенциала региональной инфраструктуры образования, культуры, спорта.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B18D1F-70E5-2832-E4AF-6CCFCE0332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27964"/>
            <a:ext cx="5181600" cy="294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31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7D6CC-2EA8-16F2-FA88-8A0525EA752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образовательное учреждение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выявления и поддержки одаренных детей «Созвездие».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4270A-184D-A307-FC51-B8E618BB6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5324"/>
            <a:ext cx="4360817" cy="4061601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для создания инфраструктуры центра и обеспечения образовательной деятельности было приобретено оборудование, отвечающие самым высоким требованиям и предоставляющее обучающимся великолепные возможности для развития</a:t>
            </a:r>
            <a:r>
              <a:rPr lang="ru-RU" dirty="0"/>
              <a:t>.</a:t>
            </a:r>
          </a:p>
        </p:txBody>
      </p:sp>
      <p:pic>
        <p:nvPicPr>
          <p:cNvPr id="6" name="image2.jpeg">
            <a:extLst>
              <a:ext uri="{FF2B5EF4-FFF2-40B4-BE49-F238E27FC236}">
                <a16:creationId xmlns:a16="http://schemas.microsoft.com/office/drawing/2014/main" id="{E9C499BE-7498-2FFF-94F5-21AA4723FE8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199" y="2365324"/>
            <a:ext cx="2997927" cy="2062985"/>
          </a:xfrm>
          <a:prstGeom prst="rect">
            <a:avLst/>
          </a:prstGeom>
        </p:spPr>
      </p:pic>
      <p:pic>
        <p:nvPicPr>
          <p:cNvPr id="7" name="Рисунок 6" descr="https://pro-robotics.ru/media/2018/08/preview-promobot.jpg">
            <a:extLst>
              <a:ext uri="{FF2B5EF4-FFF2-40B4-BE49-F238E27FC236}">
                <a16:creationId xmlns:a16="http://schemas.microsoft.com/office/drawing/2014/main" id="{D5E06767-10F4-3072-E83B-B532F99F145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34" y="4428309"/>
            <a:ext cx="3032513" cy="1739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39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7D533DE-1142-F648-A2E1-54922C8839C6}"/>
              </a:ext>
            </a:extLst>
          </p:cNvPr>
          <p:cNvSpPr/>
          <p:nvPr/>
        </p:nvSpPr>
        <p:spPr>
          <a:xfrm>
            <a:off x="258999" y="2473954"/>
            <a:ext cx="2963095" cy="1031568"/>
          </a:xfrm>
          <a:prstGeom prst="rect">
            <a:avLst/>
          </a:prstGeom>
          <a:solidFill>
            <a:srgbClr val="63BDE1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Cambria Math" panose="020405030504060302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390" y="523055"/>
            <a:ext cx="7197634" cy="819068"/>
          </a:xfrm>
          <a:noFill/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Проектирование образовательной деятельности центра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A52BD24-906F-1748-A42F-63C2B282DD2A}"/>
              </a:ext>
            </a:extLst>
          </p:cNvPr>
          <p:cNvSpPr/>
          <p:nvPr/>
        </p:nvSpPr>
        <p:spPr>
          <a:xfrm>
            <a:off x="267946" y="3646556"/>
            <a:ext cx="2963095" cy="277528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1096D2B7-7563-9446-90F7-C8B7F0C3B376}"/>
              </a:ext>
            </a:extLst>
          </p:cNvPr>
          <p:cNvSpPr txBox="1">
            <a:spLocks/>
          </p:cNvSpPr>
          <p:nvPr/>
        </p:nvSpPr>
        <p:spPr>
          <a:xfrm>
            <a:off x="475050" y="3071139"/>
            <a:ext cx="2546583" cy="78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Направление </a:t>
            </a:r>
            <a:br>
              <a:rPr lang="ru-RU" sz="15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«Наука» </a:t>
            </a:r>
            <a:endParaRPr lang="ru-RU" sz="1500" b="1" dirty="0">
              <a:solidFill>
                <a:srgbClr val="63BDE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1C5D0F9-B94C-C14C-8D94-957C8F75BF16}"/>
              </a:ext>
            </a:extLst>
          </p:cNvPr>
          <p:cNvSpPr/>
          <p:nvPr/>
        </p:nvSpPr>
        <p:spPr>
          <a:xfrm>
            <a:off x="3535797" y="2473954"/>
            <a:ext cx="2677511" cy="1031568"/>
          </a:xfrm>
          <a:prstGeom prst="rect">
            <a:avLst/>
          </a:prstGeom>
          <a:solidFill>
            <a:srgbClr val="63BDE1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Cambria Math" panose="020405030504060302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70C762B-753A-9542-81FA-ABE70C80688E}"/>
              </a:ext>
            </a:extLst>
          </p:cNvPr>
          <p:cNvSpPr/>
          <p:nvPr/>
        </p:nvSpPr>
        <p:spPr>
          <a:xfrm>
            <a:off x="3544064" y="3646556"/>
            <a:ext cx="2677510" cy="273886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Cambria Math" panose="02040503050406030204" pitchFamily="18" charset="0"/>
            </a:endParaRP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18A083B1-46F0-EF4E-AFA5-9A204A9F9A9A}"/>
              </a:ext>
            </a:extLst>
          </p:cNvPr>
          <p:cNvSpPr txBox="1">
            <a:spLocks/>
          </p:cNvSpPr>
          <p:nvPr/>
        </p:nvSpPr>
        <p:spPr>
          <a:xfrm>
            <a:off x="3568528" y="3060530"/>
            <a:ext cx="2612047" cy="78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Направление </a:t>
            </a:r>
            <a:br>
              <a:rPr lang="ru-RU" sz="15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«Спорт» </a:t>
            </a:r>
            <a:endParaRPr lang="ru-RU" sz="1500" b="1" dirty="0">
              <a:solidFill>
                <a:srgbClr val="63BDE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4C1F5FB-569C-2942-9D96-8261B3A20D47}"/>
              </a:ext>
            </a:extLst>
          </p:cNvPr>
          <p:cNvSpPr/>
          <p:nvPr/>
        </p:nvSpPr>
        <p:spPr>
          <a:xfrm>
            <a:off x="6543487" y="2485934"/>
            <a:ext cx="2677511" cy="1031568"/>
          </a:xfrm>
          <a:prstGeom prst="rect">
            <a:avLst/>
          </a:prstGeom>
          <a:solidFill>
            <a:srgbClr val="63BDE1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Cambria Math" panose="02040503050406030204" pitchFamily="18" charset="0"/>
            </a:endParaRPr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id="{B07887B9-5346-8A44-9809-374BF86B9BCE}"/>
              </a:ext>
            </a:extLst>
          </p:cNvPr>
          <p:cNvSpPr txBox="1">
            <a:spLocks/>
          </p:cNvSpPr>
          <p:nvPr/>
        </p:nvSpPr>
        <p:spPr>
          <a:xfrm>
            <a:off x="6687539" y="3030973"/>
            <a:ext cx="2612047" cy="78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Направление </a:t>
            </a:r>
            <a:br>
              <a:rPr lang="ru-RU" sz="15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«Искусство» </a:t>
            </a:r>
            <a:endParaRPr lang="ru-RU" sz="1500" b="1" dirty="0">
              <a:solidFill>
                <a:srgbClr val="63BDE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7127BE1-A8E2-B344-A02B-47C4455466CF}"/>
              </a:ext>
            </a:extLst>
          </p:cNvPr>
          <p:cNvSpPr/>
          <p:nvPr/>
        </p:nvSpPr>
        <p:spPr>
          <a:xfrm>
            <a:off x="6675845" y="3728624"/>
            <a:ext cx="2677510" cy="273886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Cambria Math" panose="02040503050406030204" pitchFamily="18" charset="0"/>
            </a:endParaRP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20FA1E4E-E8C2-8D44-8BCF-AD23C254458C}"/>
              </a:ext>
            </a:extLst>
          </p:cNvPr>
          <p:cNvSpPr txBox="1">
            <a:spLocks/>
          </p:cNvSpPr>
          <p:nvPr/>
        </p:nvSpPr>
        <p:spPr>
          <a:xfrm>
            <a:off x="377685" y="3728624"/>
            <a:ext cx="2913996" cy="64597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Физика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Математика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Химия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Биология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География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Обществознание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История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Русский язык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Иностранный язык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Лабораторный практикум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Информатика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Проектные смены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Олимпиадная подготовка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500" b="1" dirty="0">
              <a:solidFill>
                <a:srgbClr val="63BDE1"/>
              </a:solidFill>
            </a:endParaRP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208BD924-3E3B-DB42-822C-1A48F0CB5E9C}"/>
              </a:ext>
            </a:extLst>
          </p:cNvPr>
          <p:cNvSpPr txBox="1">
            <a:spLocks/>
          </p:cNvSpPr>
          <p:nvPr/>
        </p:nvSpPr>
        <p:spPr>
          <a:xfrm>
            <a:off x="3653803" y="3695676"/>
            <a:ext cx="2913996" cy="64597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Лыжные гонки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Футбол (мини-футбол)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Хоккей с мячом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Бокс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Настольный теннис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Плавание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Пулевая стрельб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72" name="Объект 2">
            <a:extLst>
              <a:ext uri="{FF2B5EF4-FFF2-40B4-BE49-F238E27FC236}">
                <a16:creationId xmlns:a16="http://schemas.microsoft.com/office/drawing/2014/main" id="{42CE6554-7B5F-AB42-9F06-C0C559B7BD97}"/>
              </a:ext>
            </a:extLst>
          </p:cNvPr>
          <p:cNvSpPr txBox="1">
            <a:spLocks/>
          </p:cNvSpPr>
          <p:nvPr/>
        </p:nvSpPr>
        <p:spPr>
          <a:xfrm>
            <a:off x="6677538" y="3728624"/>
            <a:ext cx="2531873" cy="64597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Декоративно-прикладное искусство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Живопись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Хореография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Театральное искусство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Музыкальное искусство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Музыкальный фольклор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656AD2-5C43-A44A-A655-7E6A2A5D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90" y="2477543"/>
            <a:ext cx="592270" cy="6968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26C8AF-8C7A-2145-A28C-76E4D3CC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91" y="2518063"/>
            <a:ext cx="512910" cy="5129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5C4CE8-F535-F14C-9C48-41A6C9B61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53" y="2508688"/>
            <a:ext cx="562451" cy="56245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4C1F5FB-569C-2942-9D96-8261B3A20D47}"/>
              </a:ext>
            </a:extLst>
          </p:cNvPr>
          <p:cNvSpPr/>
          <p:nvPr/>
        </p:nvSpPr>
        <p:spPr>
          <a:xfrm>
            <a:off x="9373398" y="2485934"/>
            <a:ext cx="2677511" cy="1031568"/>
          </a:xfrm>
          <a:prstGeom prst="rect">
            <a:avLst/>
          </a:prstGeom>
          <a:solidFill>
            <a:srgbClr val="63BDE1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Cambria Math" panose="02040503050406030204" pitchFamily="18" charset="0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B07887B9-5346-8A44-9809-374BF86B9BCE}"/>
              </a:ext>
            </a:extLst>
          </p:cNvPr>
          <p:cNvSpPr txBox="1">
            <a:spLocks/>
          </p:cNvSpPr>
          <p:nvPr/>
        </p:nvSpPr>
        <p:spPr>
          <a:xfrm>
            <a:off x="9373398" y="3028750"/>
            <a:ext cx="2612047" cy="78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Направление </a:t>
            </a:r>
            <a:br>
              <a:rPr lang="ru-RU" sz="15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«Техника» </a:t>
            </a:r>
            <a:endParaRPr lang="ru-RU" sz="1500" b="1" dirty="0">
              <a:solidFill>
                <a:srgbClr val="63BDE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7127BE1-A8E2-B344-A02B-47C4455466CF}"/>
              </a:ext>
            </a:extLst>
          </p:cNvPr>
          <p:cNvSpPr/>
          <p:nvPr/>
        </p:nvSpPr>
        <p:spPr>
          <a:xfrm>
            <a:off x="9340665" y="3695676"/>
            <a:ext cx="2452406" cy="97736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Cambria Math" panose="02040503050406030204" pitchFamily="18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42CE6554-7B5F-AB42-9F06-C0C559B7BD97}"/>
              </a:ext>
            </a:extLst>
          </p:cNvPr>
          <p:cNvSpPr txBox="1">
            <a:spLocks/>
          </p:cNvSpPr>
          <p:nvPr/>
        </p:nvSpPr>
        <p:spPr>
          <a:xfrm>
            <a:off x="9413484" y="3767778"/>
            <a:ext cx="2531873" cy="64597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Компьютерное моделирование 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Компьютерное конструирование</a:t>
            </a:r>
          </a:p>
          <a:p>
            <a:pPr>
              <a:spcBef>
                <a:spcPts val="0"/>
              </a:spcBef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Робототехника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894F174-3E6C-8742-8F7F-6A3E8A1E5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164" y="2521172"/>
            <a:ext cx="609556" cy="609556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3CBC4026-8D8A-4F4C-AEF3-DA4EED212225}"/>
              </a:ext>
            </a:extLst>
          </p:cNvPr>
          <p:cNvSpPr txBox="1">
            <a:spLocks/>
          </p:cNvSpPr>
          <p:nvPr/>
        </p:nvSpPr>
        <p:spPr>
          <a:xfrm>
            <a:off x="377685" y="1514089"/>
            <a:ext cx="2055345" cy="743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b="1" dirty="0">
              <a:solidFill>
                <a:srgbClr val="63BDE1"/>
              </a:solidFill>
              <a:latin typeface="+mn-lt"/>
              <a:ea typeface="Hiragino Sans W4" panose="020B0400000000000000" pitchFamily="34" charset="-128"/>
              <a:cs typeface="Gurmukhi Sangam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в 2021 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32317"/>
            <a:ext cx="5181600" cy="4244646"/>
          </a:xfrm>
        </p:spPr>
        <p:txBody>
          <a:bodyPr anchor="t"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Открытие центра состоялось 1 сентября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в единый день начала учебного года.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профильная смена – «Школа сценического действия»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2021 год ( с сентября по декабрь) было проведено 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интенсивных профильных программ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образовательных программ с применением дистанционных технологий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программ по дополнительному образованию на регулярной основе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региональное мероприятие</a:t>
            </a: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83" y="1932317"/>
            <a:ext cx="3657600" cy="2091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83" y="4193949"/>
            <a:ext cx="3657600" cy="19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4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Интенсивные профильные программы 2021 год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649880"/>
              </p:ext>
            </p:extLst>
          </p:nvPr>
        </p:nvGraphicFramePr>
        <p:xfrm>
          <a:off x="1879283" y="1905794"/>
          <a:ext cx="80676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2" imgW="8067667" imgH="4191157" progId="Excel.Sheet.12">
                  <p:embed/>
                </p:oleObj>
              </mc:Choice>
              <mc:Fallback>
                <p:oleObj name="Лист" r:id="rId2" imgW="8067667" imgH="4191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9283" y="1905794"/>
                        <a:ext cx="806767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37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применением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технологий 2021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846702"/>
              </p:ext>
            </p:extLst>
          </p:nvPr>
        </p:nvGraphicFramePr>
        <p:xfrm>
          <a:off x="1920240" y="2089150"/>
          <a:ext cx="8151223" cy="364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2" imgW="6753353" imgH="2676458" progId="Excel.Sheet.12">
                  <p:embed/>
                </p:oleObj>
              </mc:Choice>
              <mc:Fallback>
                <p:oleObj name="Лист" r:id="rId2" imgW="6753353" imgH="26764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0240" y="2089150"/>
                        <a:ext cx="8151223" cy="3645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08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образовательными учреждениями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8665"/>
            <a:ext cx="1603387" cy="4160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400" y="1984404"/>
            <a:ext cx="1719221" cy="42980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F3EC67-171E-4342-BFB4-10BF3C4C7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663" y="1984405"/>
            <a:ext cx="6765198" cy="42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803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ДЛОЖКА ДЛЯ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ОДЛОЖКА ДЛЯ ПРЕЗЕНТАЦИИ" id="{B45F440D-EEF9-4EB3-B9F6-14284514420B}" vid="{88D940C4-0F31-4054-AB32-5516D89E93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ПОДЛОЖКА ДЛЯ ПРЕЗЕНТАЦИИ</Template>
  <TotalTime>525</TotalTime>
  <Words>596</Words>
  <Application>Microsoft Office PowerPoint</Application>
  <PresentationFormat>Широкоэкранный</PresentationFormat>
  <Paragraphs>94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Bahnschrift</vt:lpstr>
      <vt:lpstr>Bahnschrift Light</vt:lpstr>
      <vt:lpstr>Calibri</vt:lpstr>
      <vt:lpstr>Roboto</vt:lpstr>
      <vt:lpstr>Times New Roman</vt:lpstr>
      <vt:lpstr>ПОДЛОЖКА ДЛЯ ПРЕЗЕНТАЦИИ</vt:lpstr>
      <vt:lpstr>Лист</vt:lpstr>
      <vt:lpstr>Документ Microsoft Word</vt:lpstr>
      <vt:lpstr>Презентация PowerPoint</vt:lpstr>
      <vt:lpstr>Региональные центры Российской Федерации.</vt:lpstr>
      <vt:lpstr>Государственное автономное образовательное учреждение  дополнительного образования  «Центр выявления и поддержки одаренных детей «Созвездие».</vt:lpstr>
      <vt:lpstr>Государственное автономное образовательное учреждение  дополнительного образования  «Центр выявления и поддержки одаренных детей «Созвездие».  </vt:lpstr>
      <vt:lpstr>Проектирование образовательной деятельности центра</vt:lpstr>
      <vt:lpstr>Итоги работы в 2021 году</vt:lpstr>
      <vt:lpstr>Интенсивные профильные программы 2021 год.</vt:lpstr>
      <vt:lpstr>Программы с применением  дистанционных технологий 2021 год</vt:lpstr>
      <vt:lpstr>Сотрудничество с образовательными учреждениями</vt:lpstr>
      <vt:lpstr>Образовательная деятельность в 2022 году.</vt:lpstr>
      <vt:lpstr>Программы подготовки к предметным олимпиадам</vt:lpstr>
      <vt:lpstr>Интенсивные очные профильные смены</vt:lpstr>
      <vt:lpstr>Дистанционные программы</vt:lpstr>
      <vt:lpstr>Структура обучающих программ  ГАОУ ДО «Центр «Созвездие»</vt:lpstr>
      <vt:lpstr>Спасибо за внимание!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Созвездие Центр</dc:creator>
  <cp:lastModifiedBy>Созвездие Центр</cp:lastModifiedBy>
  <cp:revision>60</cp:revision>
  <cp:lastPrinted>2022-09-15T10:04:35Z</cp:lastPrinted>
  <dcterms:created xsi:type="dcterms:W3CDTF">2022-08-22T12:11:05Z</dcterms:created>
  <dcterms:modified xsi:type="dcterms:W3CDTF">2022-09-15T10:26:43Z</dcterms:modified>
</cp:coreProperties>
</file>