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9" r:id="rId3"/>
    <p:sldId id="264" r:id="rId4"/>
    <p:sldId id="266" r:id="rId5"/>
    <p:sldId id="271" r:id="rId6"/>
    <p:sldId id="272" r:id="rId7"/>
    <p:sldId id="273" r:id="rId8"/>
    <p:sldId id="268" r:id="rId9"/>
    <p:sldId id="267" r:id="rId10"/>
    <p:sldId id="269" r:id="rId11"/>
    <p:sldId id="270" r:id="rId12"/>
    <p:sldId id="284" r:id="rId13"/>
    <p:sldId id="285" r:id="rId14"/>
    <p:sldId id="286" r:id="rId15"/>
    <p:sldId id="287" r:id="rId16"/>
    <p:sldId id="288" r:id="rId17"/>
    <p:sldId id="289" r:id="rId18"/>
    <p:sldId id="274" r:id="rId19"/>
    <p:sldId id="283" r:id="rId20"/>
    <p:sldId id="275" r:id="rId21"/>
    <p:sldId id="276" r:id="rId22"/>
    <p:sldId id="262" r:id="rId2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5" autoAdjust="0"/>
  </p:normalViewPr>
  <p:slideViewPr>
    <p:cSldViewPr>
      <p:cViewPr>
        <p:scale>
          <a:sx n="90" d="100"/>
          <a:sy n="90" d="100"/>
        </p:scale>
        <p:origin x="-240" y="-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2EB2-AF37-4FCB-A511-6FF6A6D23755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11F-4225-4CE7-BACF-60D9B686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95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CDAC-E900-4880-A621-E84B85050A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23F-AC72-4E7E-A126-3759D353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9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75606"/>
            <a:ext cx="7704856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11710"/>
            <a:ext cx="6995120" cy="238291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CDAC-E900-4880-A621-E84B85050A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23F-AC72-4E7E-A126-3759D353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9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5167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CDAC-E900-4880-A621-E84B85050A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23F-AC72-4E7E-A126-3759D353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5167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CDAC-E900-4880-A621-E84B85050A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23F-AC72-4E7E-A126-3759D353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9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5167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CDAC-E900-4880-A621-E84B85050A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23F-AC72-4E7E-A126-3759D353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1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CDAC-E900-4880-A621-E84B85050A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723F-AC72-4E7E-A126-3759D353E7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7784" y="2067694"/>
            <a:ext cx="3600400" cy="5040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+7 (8182) 222 222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627784" y="2715766"/>
            <a:ext cx="3600400" cy="5040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Электронный адрес</a:t>
            </a:r>
            <a:endParaRPr lang="ru-RU" dirty="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27784" y="1419622"/>
            <a:ext cx="3600400" cy="5040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6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CDAC-E900-4880-A621-E84B85050AF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723F-AC72-4E7E-A126-3759D353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3638"/>
            <a:ext cx="7772400" cy="1102519"/>
          </a:xfrm>
        </p:spPr>
        <p:txBody>
          <a:bodyPr anchor="ctr"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2914650"/>
            <a:ext cx="3240360" cy="953244"/>
          </a:xfrm>
        </p:spPr>
        <p:txBody>
          <a:bodyPr>
            <a:normAutofit/>
          </a:bodyPr>
          <a:lstStyle/>
          <a:p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6748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Создание </a:t>
            </a:r>
            <a:r>
              <a:rPr lang="ru-RU" sz="48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референс</a:t>
            </a:r>
            <a:r>
              <a:rPr lang="ru-RU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-школ</a:t>
            </a:r>
          </a:p>
          <a:p>
            <a:pPr algn="ctr"/>
            <a:r>
              <a:rPr lang="ru-RU" sz="48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ПроОлимп</a:t>
            </a:r>
            <a:r>
              <a:rPr lang="ru-RU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вектор успеха</a:t>
            </a:r>
            <a:endParaRPr lang="ru-RU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5760640" cy="8572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1"/>
                </a:solidFill>
              </a:rPr>
              <a:t>Рекомендуемые направления </a:t>
            </a:r>
            <a:r>
              <a:rPr lang="ru-RU" sz="3200" b="1" dirty="0" err="1" smtClean="0">
                <a:solidFill>
                  <a:schemeClr val="accent1"/>
                </a:solidFill>
              </a:rPr>
              <a:t>референс</a:t>
            </a:r>
            <a:r>
              <a:rPr lang="ru-RU" sz="3200" b="1" dirty="0" smtClean="0">
                <a:solidFill>
                  <a:schemeClr val="accent1"/>
                </a:solidFill>
              </a:rPr>
              <a:t>-школ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705236" y="1387438"/>
            <a:ext cx="1224136" cy="792088"/>
          </a:xfrm>
          <a:prstGeom prst="notched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83568" y="2364110"/>
            <a:ext cx="1224136" cy="792088"/>
          </a:xfrm>
          <a:prstGeom prst="notched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689187" y="3291830"/>
            <a:ext cx="1224136" cy="792088"/>
          </a:xfrm>
          <a:prstGeom prst="notched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674279" y="4351412"/>
            <a:ext cx="1224136" cy="792088"/>
          </a:xfrm>
          <a:prstGeom prst="notched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83768" y="138743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Естественно-научное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48857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Гуманитарное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43584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Физико-математическое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9551" y="448584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О</a:t>
            </a:r>
            <a:r>
              <a:rPr lang="ru-RU" sz="2800" b="1" dirty="0" smtClean="0">
                <a:solidFill>
                  <a:schemeClr val="accent1"/>
                </a:solidFill>
              </a:rPr>
              <a:t>бщеразвивающее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31711"/>
            <a:ext cx="1296144" cy="10601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19" y="4035685"/>
            <a:ext cx="1003176" cy="10031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31590"/>
            <a:ext cx="1307519" cy="12099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011795"/>
            <a:ext cx="1318894" cy="10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7614"/>
            <a:ext cx="3294737" cy="3219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4" y="267494"/>
            <a:ext cx="7704856" cy="85725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1"/>
                </a:solidFill>
              </a:rPr>
              <a:t>Ожидаемые результаты: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03598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Повышение </a:t>
            </a:r>
            <a:r>
              <a:rPr lang="ru-RU" dirty="0">
                <a:solidFill>
                  <a:srgbClr val="0070C0"/>
                </a:solidFill>
              </a:rPr>
              <a:t>качества подготовки к </a:t>
            </a:r>
            <a:r>
              <a:rPr lang="ru-RU" dirty="0" smtClean="0">
                <a:solidFill>
                  <a:srgbClr val="0070C0"/>
                </a:solidFill>
              </a:rPr>
              <a:t>олимпиадам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Повышение </a:t>
            </a:r>
            <a:r>
              <a:rPr lang="ru-RU" dirty="0">
                <a:solidFill>
                  <a:srgbClr val="0070C0"/>
                </a:solidFill>
              </a:rPr>
              <a:t>результативности участия обучающихся образовательных организаций Архангельской области в региональном и заключительном этапах </a:t>
            </a:r>
            <a:r>
              <a:rPr lang="ru-RU" dirty="0" err="1" smtClean="0">
                <a:solidFill>
                  <a:srgbClr val="0070C0"/>
                </a:solidFill>
              </a:rPr>
              <a:t>ВсОШ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Приобретение </a:t>
            </a:r>
            <a:r>
              <a:rPr lang="ru-RU" dirty="0">
                <a:solidFill>
                  <a:srgbClr val="0070C0"/>
                </a:solidFill>
              </a:rPr>
              <a:t>практических навыков и знаний для осуществления научно- исследовательской </a:t>
            </a:r>
            <a:r>
              <a:rPr lang="ru-RU" dirty="0" smtClean="0">
                <a:solidFill>
                  <a:srgbClr val="0070C0"/>
                </a:solidFill>
              </a:rPr>
              <a:t>деятельности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Расширение </a:t>
            </a:r>
            <a:r>
              <a:rPr lang="ru-RU" dirty="0">
                <a:solidFill>
                  <a:srgbClr val="0070C0"/>
                </a:solidFill>
              </a:rPr>
              <a:t>профессиональных и деловых </a:t>
            </a:r>
            <a:r>
              <a:rPr lang="ru-RU" dirty="0" smtClean="0">
                <a:solidFill>
                  <a:srgbClr val="0070C0"/>
                </a:solidFill>
              </a:rPr>
              <a:t>связей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5526"/>
            <a:ext cx="6516216" cy="72008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70C0"/>
                </a:solidFill>
              </a:rPr>
              <a:t>Факторы открытия </a:t>
            </a:r>
            <a:r>
              <a:rPr lang="ru-RU" sz="3200" dirty="0" smtClean="0">
                <a:solidFill>
                  <a:srgbClr val="0070C0"/>
                </a:solidFill>
              </a:rPr>
              <a:t>референс-школ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11710"/>
            <a:ext cx="8568952" cy="2382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1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  <a:r>
              <a:rPr lang="ru-RU" sz="3600" dirty="0"/>
              <a:t>	</a:t>
            </a:r>
            <a:r>
              <a:rPr lang="ru-RU" sz="3600" dirty="0">
                <a:solidFill>
                  <a:srgbClr val="0070C0"/>
                </a:solidFill>
              </a:rPr>
              <a:t>Наличие в районе </a:t>
            </a:r>
            <a:r>
              <a:rPr lang="ru-RU" sz="3600" dirty="0" smtClean="0">
                <a:solidFill>
                  <a:srgbClr val="0070C0"/>
                </a:solidFill>
              </a:rPr>
              <a:t>образовательных организаций, </a:t>
            </a:r>
            <a:r>
              <a:rPr lang="ru-RU" sz="3600" dirty="0">
                <a:solidFill>
                  <a:srgbClr val="0070C0"/>
                </a:solidFill>
              </a:rPr>
              <a:t>способных выполнять функции </a:t>
            </a:r>
            <a:r>
              <a:rPr lang="ru-RU" sz="3600" dirty="0" smtClean="0">
                <a:solidFill>
                  <a:srgbClr val="0070C0"/>
                </a:solidFill>
              </a:rPr>
              <a:t>референс-школ </a:t>
            </a:r>
            <a:r>
              <a:rPr lang="ru-RU" sz="3600" dirty="0">
                <a:solidFill>
                  <a:srgbClr val="0070C0"/>
                </a:solidFill>
              </a:rPr>
              <a:t>для близлежащих </a:t>
            </a:r>
            <a:r>
              <a:rPr lang="ru-RU" sz="3600" dirty="0" smtClean="0">
                <a:solidFill>
                  <a:srgbClr val="0070C0"/>
                </a:solidFill>
              </a:rPr>
              <a:t>школ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5566"/>
            <a:ext cx="514350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11710"/>
            <a:ext cx="8856984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2.	Возможность подвоза обучающихся и педагогов </a:t>
            </a:r>
            <a:r>
              <a:rPr lang="ru-RU" sz="3600" dirty="0" smtClean="0">
                <a:solidFill>
                  <a:srgbClr val="0070C0"/>
                </a:solidFill>
              </a:rPr>
              <a:t>магнитных </a:t>
            </a:r>
            <a:r>
              <a:rPr lang="ru-RU" sz="3600" dirty="0">
                <a:solidFill>
                  <a:srgbClr val="0070C0"/>
                </a:solidFill>
              </a:rPr>
              <a:t>школ к </a:t>
            </a:r>
            <a:r>
              <a:rPr lang="ru-RU" sz="3600" dirty="0" smtClean="0">
                <a:solidFill>
                  <a:srgbClr val="0070C0"/>
                </a:solidFill>
              </a:rPr>
              <a:t>референс-школе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3518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Факторы открытия </a:t>
            </a:r>
            <a:r>
              <a:rPr lang="ru-RU" sz="2800" dirty="0" smtClean="0">
                <a:solidFill>
                  <a:srgbClr val="0070C0"/>
                </a:solidFill>
              </a:rPr>
              <a:t>референс-школ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8" y="1059582"/>
            <a:ext cx="514350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6408712" cy="1865362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70C0"/>
                </a:solidFill>
              </a:rPr>
              <a:t>Факторы открытия референс школ</a:t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11710"/>
            <a:ext cx="903649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3.	Наличие </a:t>
            </a:r>
            <a:r>
              <a:rPr lang="ru-RU" dirty="0" smtClean="0">
                <a:solidFill>
                  <a:srgbClr val="0070C0"/>
                </a:solidFill>
              </a:rPr>
              <a:t>источников финансирования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8" y="1275606"/>
            <a:ext cx="5143500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7704856" cy="288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rgbClr val="0070C0"/>
                </a:solidFill>
              </a:rPr>
              <a:t>Факторы открытия референс школ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11710"/>
            <a:ext cx="8568952" cy="2382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4.	Возможность установки электронной связи между референс и магнитными </a:t>
            </a:r>
            <a:r>
              <a:rPr lang="ru-RU" sz="3600" dirty="0" smtClean="0">
                <a:solidFill>
                  <a:srgbClr val="0070C0"/>
                </a:solidFill>
              </a:rPr>
              <a:t>школами</a:t>
            </a: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8" y="1131590"/>
            <a:ext cx="514350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7574"/>
            <a:ext cx="7704856" cy="72008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70C0"/>
                </a:solidFill>
              </a:rPr>
              <a:t>Факторы открытия референс школ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29727"/>
            <a:ext cx="8856984" cy="2382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5</a:t>
            </a:r>
            <a:r>
              <a:rPr lang="ru-RU" sz="3600" dirty="0">
                <a:solidFill>
                  <a:srgbClr val="0070C0"/>
                </a:solidFill>
              </a:rPr>
              <a:t>. Достаточный инновационный потенциал, а также позитивное отношение администрации и педагогических коллективов школ предполагаемой </a:t>
            </a:r>
            <a:r>
              <a:rPr lang="ru-RU" sz="3600" dirty="0" smtClean="0">
                <a:solidFill>
                  <a:srgbClr val="0070C0"/>
                </a:solidFill>
              </a:rPr>
              <a:t>референс-школы </a:t>
            </a:r>
            <a:r>
              <a:rPr lang="ru-RU" sz="3600" dirty="0">
                <a:solidFill>
                  <a:srgbClr val="0070C0"/>
                </a:solidFill>
              </a:rPr>
              <a:t>к внедрению </a:t>
            </a:r>
            <a:r>
              <a:rPr lang="ru-RU" sz="3600" dirty="0" smtClean="0">
                <a:solidFill>
                  <a:srgbClr val="0070C0"/>
                </a:solidFill>
              </a:rPr>
              <a:t>модели</a:t>
            </a: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7614"/>
            <a:ext cx="514350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0957"/>
            <a:ext cx="7704856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rgbClr val="0070C0"/>
                </a:solidFill>
              </a:rPr>
              <a:t>Факторы открытия референс школ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598" y="2211710"/>
            <a:ext cx="8480882" cy="2382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6.	</a:t>
            </a:r>
            <a:r>
              <a:rPr lang="ru-RU" sz="3600" dirty="0">
                <a:solidFill>
                  <a:srgbClr val="0070C0"/>
                </a:solidFill>
              </a:rPr>
              <a:t>Возможность социального партнерства референс школы с различными организациями местного </a:t>
            </a:r>
            <a:r>
              <a:rPr lang="ru-RU" sz="3600" dirty="0" smtClean="0">
                <a:solidFill>
                  <a:srgbClr val="0070C0"/>
                </a:solidFill>
              </a:rPr>
              <a:t>сообщества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8" y="1059582"/>
            <a:ext cx="514350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3478"/>
            <a:ext cx="57241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Формы работы </a:t>
            </a:r>
            <a:r>
              <a:rPr lang="ru-RU" sz="2000" b="1" dirty="0" err="1" smtClean="0">
                <a:solidFill>
                  <a:srgbClr val="0070C0"/>
                </a:solidFill>
              </a:rPr>
              <a:t>референс</a:t>
            </a:r>
            <a:r>
              <a:rPr lang="ru-RU" sz="2000" b="1" dirty="0" smtClean="0">
                <a:solidFill>
                  <a:srgbClr val="0070C0"/>
                </a:solidFill>
              </a:rPr>
              <a:t>-школы </a:t>
            </a:r>
            <a:r>
              <a:rPr lang="ru-RU" sz="2000" b="1" dirty="0">
                <a:solidFill>
                  <a:srgbClr val="0070C0"/>
                </a:solidFill>
              </a:rPr>
              <a:t>по подготовке </a:t>
            </a:r>
            <a:r>
              <a:rPr lang="ru-RU" sz="2000" b="1" dirty="0" smtClean="0">
                <a:solidFill>
                  <a:srgbClr val="0070C0"/>
                </a:solidFill>
              </a:rPr>
              <a:t>обучающихся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к </a:t>
            </a:r>
            <a:r>
              <a:rPr lang="ru-RU" sz="2000" b="1" dirty="0">
                <a:solidFill>
                  <a:srgbClr val="0070C0"/>
                </a:solidFill>
              </a:rPr>
              <a:t>предметным олимпиадам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06545"/>
              </p:ext>
            </p:extLst>
          </p:nvPr>
        </p:nvGraphicFramePr>
        <p:xfrm>
          <a:off x="-36511" y="843558"/>
          <a:ext cx="9180512" cy="4304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512"/>
                <a:gridCol w="1386760"/>
                <a:gridCol w="6732240"/>
              </a:tblGrid>
              <a:tr h="55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Этапы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Формы подготовки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Содержание подготовки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433" marR="47433" marT="0" marB="0"/>
                </a:tc>
              </a:tr>
              <a:tr h="3743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Базовая школьная подготовка по предмету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Осуществляется на уроках и занятиях внеурочной деятельности в ходе решения дополнительных олимпиадных задач / задач повышенной сложности по каждому предмету учебного плана.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Консультации: 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Разбор непонятных тем, вопросов в соответствии с утвержденным графиком консультаций учителей-предметников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Самоподготовка: 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Чтение научной и научно-популярной литературы, самостоятельное решение задач, поиск информации в Интернете и т.д.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Каникулярные сборы: 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Специальная очная подготовка на занятиях в школе, заочная подготовка в ходе дистанционного обмена результатами работы между учителем и обучающимся в летний период.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433" marR="474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" y="339502"/>
            <a:ext cx="6228184" cy="857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Формы работы </a:t>
            </a:r>
            <a:r>
              <a:rPr lang="ru-RU" sz="2400" b="1" dirty="0" err="1" smtClean="0">
                <a:solidFill>
                  <a:srgbClr val="0070C0"/>
                </a:solidFill>
              </a:rPr>
              <a:t>референс</a:t>
            </a:r>
            <a:r>
              <a:rPr lang="ru-RU" sz="2400" b="1" dirty="0" smtClean="0">
                <a:solidFill>
                  <a:srgbClr val="0070C0"/>
                </a:solidFill>
              </a:rPr>
              <a:t>-школы </a:t>
            </a:r>
            <a:r>
              <a:rPr lang="ru-RU" sz="2400" b="1" dirty="0">
                <a:solidFill>
                  <a:srgbClr val="0070C0"/>
                </a:solidFill>
              </a:rPr>
              <a:t>по подготовке обучающихся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к предметным олимпиадам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24987"/>
              </p:ext>
            </p:extLst>
          </p:nvPr>
        </p:nvGraphicFramePr>
        <p:xfrm>
          <a:off x="1" y="1347614"/>
          <a:ext cx="9036495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949"/>
                <a:gridCol w="2608273"/>
                <a:gridCol w="5415273"/>
              </a:tblGrid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II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Подготовка, полученная в рамках системы дополнительного образования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Формирование олимпиадных групп: часы по выбору (в рамках расписания внеурочной деятельности), дополнительные занятия, кружки олимпиадной подготовки. Специальная очная и дистанционная подготовка на занятиях в школе «Созвездие».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2"/>
          <a:srcRect l="25009" t="38878" r="54951" b="55110"/>
          <a:stretch/>
        </p:blipFill>
        <p:spPr bwMode="auto">
          <a:xfrm>
            <a:off x="2771800" y="4333741"/>
            <a:ext cx="2182562" cy="770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45242" t="14070" r="36811" b="62426"/>
          <a:stretch/>
        </p:blipFill>
        <p:spPr bwMode="auto">
          <a:xfrm>
            <a:off x="4939329" y="3147814"/>
            <a:ext cx="1816095" cy="1800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7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66206"/>
            <a:ext cx="3086472" cy="21450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56" y="2089123"/>
            <a:ext cx="936104" cy="1037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987574"/>
            <a:ext cx="7704856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b="1" i="1" dirty="0" err="1" smtClean="0">
                <a:solidFill>
                  <a:srgbClr val="0070C0"/>
                </a:solidFill>
                <a:latin typeface="+mn-lt"/>
              </a:rPr>
              <a:t>референс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-школа </a:t>
            </a:r>
            <a:r>
              <a:rPr lang="ru-RU" sz="2400" b="1" i="1" dirty="0">
                <a:solidFill>
                  <a:srgbClr val="0070C0"/>
                </a:solidFill>
                <a:latin typeface="+mn-lt"/>
              </a:rPr>
              <a:t>по </a:t>
            </a:r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подготовке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обучающихся </a:t>
            </a:r>
            <a:r>
              <a:rPr lang="ru-RU" sz="2400" b="1" i="1" dirty="0">
                <a:solidFill>
                  <a:srgbClr val="0070C0"/>
                </a:solidFill>
                <a:latin typeface="+mn-lt"/>
              </a:rPr>
              <a:t>к предметным олимпиадам </a:t>
            </a:r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+mn-lt"/>
              </a:rPr>
            </a:br>
            <a:r>
              <a:rPr lang="ru-RU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школа-лидер 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среди муниципальных и государственных общеобразовательных организаций, обеспечивающих высокое качество и доступность образования, на территории муниципального образования.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23678"/>
            <a:ext cx="7632848" cy="2670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020272" y="2782416"/>
            <a:ext cx="288032" cy="29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150160" y="2787774"/>
            <a:ext cx="357944" cy="338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716016" y="4299942"/>
            <a:ext cx="360040" cy="31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452320" y="4299942"/>
            <a:ext cx="504056" cy="31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5" y="3867894"/>
            <a:ext cx="936104" cy="12120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36" y="2089122"/>
            <a:ext cx="936104" cy="10372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28" y="3997335"/>
            <a:ext cx="936104" cy="1037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29183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Reference</a:t>
            </a:r>
            <a:r>
              <a:rPr lang="ru-RU" sz="2400" b="1" i="1" dirty="0" smtClean="0">
                <a:solidFill>
                  <a:srgbClr val="0070C0"/>
                </a:solidFill>
              </a:rPr>
              <a:t>  (англ.) </a:t>
            </a:r>
            <a:r>
              <a:rPr lang="ru-RU" b="1" dirty="0" smtClean="0">
                <a:solidFill>
                  <a:srgbClr val="0070C0"/>
                </a:solidFill>
              </a:rPr>
              <a:t>- опорный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7346" y="467983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Магнитные школы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524328" y="4665976"/>
            <a:ext cx="432048" cy="213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1"/>
          </p:cNvCxnSpPr>
          <p:nvPr/>
        </p:nvCxnSpPr>
        <p:spPr>
          <a:xfrm flipH="1" flipV="1">
            <a:off x="4682108" y="4679833"/>
            <a:ext cx="365238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3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77741"/>
              </p:ext>
            </p:extLst>
          </p:nvPr>
        </p:nvGraphicFramePr>
        <p:xfrm>
          <a:off x="0" y="1051946"/>
          <a:ext cx="9144000" cy="4083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000"/>
                <a:gridCol w="2639303"/>
                <a:gridCol w="5479697"/>
              </a:tblGrid>
              <a:tr h="1720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III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Система интеллектуальных мероприятий в школе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научно-исследовательской и проектной деятельности.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олимпиадах различного уровня, конкурсах, конференциях.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6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IV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Разбор результатов участия в этапах олимпиады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Подведение итогов: разбор ошибок, определение алгоритма подготовки к следующему этапу. 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«образовательных дефицитов» (типичных ошибок) для корректировки рабочих программ по учебным предметам.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2"/>
            <a:ext cx="5435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Формы работы </a:t>
            </a:r>
            <a:r>
              <a:rPr lang="ru-RU" sz="2000" b="1" dirty="0" err="1" smtClean="0">
                <a:solidFill>
                  <a:srgbClr val="0070C0"/>
                </a:solidFill>
              </a:rPr>
              <a:t>референс</a:t>
            </a:r>
            <a:r>
              <a:rPr lang="ru-RU" sz="2000" b="1" dirty="0" smtClean="0">
                <a:solidFill>
                  <a:srgbClr val="0070C0"/>
                </a:solidFill>
              </a:rPr>
              <a:t>-школы </a:t>
            </a:r>
            <a:r>
              <a:rPr lang="ru-RU" sz="2000" b="1" dirty="0">
                <a:solidFill>
                  <a:srgbClr val="0070C0"/>
                </a:solidFill>
              </a:rPr>
              <a:t>по подготовке обучающихся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к предметным олимпиадам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8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85925"/>
              </p:ext>
            </p:extLst>
          </p:nvPr>
        </p:nvGraphicFramePr>
        <p:xfrm>
          <a:off x="1763688" y="915566"/>
          <a:ext cx="5328591" cy="4066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919"/>
                <a:gridCol w="2277375"/>
                <a:gridCol w="1216932"/>
                <a:gridCol w="1447365"/>
              </a:tblGrid>
              <a:tr h="588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ОЖИДАЕМЫЙ РЕЗУЛЬТАТ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</a:tr>
              <a:tr h="457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Назначение куратора направления подготовки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r>
                        <a:rPr lang="ru-RU" sz="1400" dirty="0" smtClean="0">
                          <a:effectLst/>
                        </a:rPr>
                        <a:t>ентябрь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куратора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</a:tr>
              <a:tr h="930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работы круглогодичного семинара «Олимпиада: секреты успешных результатов»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В </a:t>
                      </a:r>
                      <a:r>
                        <a:rPr lang="ru-RU" sz="1400" dirty="0" smtClean="0">
                          <a:effectLst/>
                        </a:rPr>
                        <a:t>течение </a:t>
                      </a:r>
                      <a:r>
                        <a:rPr lang="ru-RU" sz="1400" dirty="0">
                          <a:effectLst/>
                        </a:rPr>
                        <a:t>года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Творческая группа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</a:tr>
              <a:tr h="694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рабочих программ по курсу олимпиадной подготовки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r>
                        <a:rPr lang="ru-RU" sz="1400" dirty="0" smtClean="0">
                          <a:effectLst/>
                        </a:rPr>
                        <a:t>ентябрь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программ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</a:tr>
              <a:tr h="457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ИОП, ИУП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r>
                        <a:rPr lang="ru-RU" sz="1400" dirty="0" smtClean="0">
                          <a:effectLst/>
                        </a:rPr>
                        <a:t>ентябрь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ИУП, ИОП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</a:tr>
              <a:tr h="694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банка заданий </a:t>
                      </a:r>
                      <a:r>
                        <a:rPr lang="ru-RU" sz="1400" dirty="0" smtClean="0">
                          <a:effectLst/>
                        </a:rPr>
                        <a:t>предметниками </a:t>
                      </a:r>
                      <a:r>
                        <a:rPr lang="ru-RU" sz="1400" dirty="0">
                          <a:effectLst/>
                        </a:rPr>
                        <a:t>для работы с </a:t>
                      </a:r>
                      <a:r>
                        <a:rPr lang="ru-RU" sz="1400" dirty="0" err="1">
                          <a:effectLst/>
                        </a:rPr>
                        <a:t>олимпиадниками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течение года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Накопление рабочего материала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895" marR="4089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51"/>
            <a:ext cx="57723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Примерный план работы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референс</a:t>
            </a: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по подготовке обучающихся к олимпиаде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8(81852)652062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talant@mail.ru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2627784" y="1419622"/>
            <a:ext cx="4536504" cy="5040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Зуева Елена Николаевна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0436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5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6048672" cy="504056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</a:rPr>
              <a:t>Цель </a:t>
            </a:r>
            <a:r>
              <a:rPr lang="ru-RU" sz="3200" b="1" dirty="0" err="1" smtClean="0">
                <a:solidFill>
                  <a:srgbClr val="0070C0"/>
                </a:solidFill>
              </a:rPr>
              <a:t>референс</a:t>
            </a:r>
            <a:r>
              <a:rPr lang="ru-RU" sz="3200" b="1" dirty="0" smtClean="0">
                <a:solidFill>
                  <a:srgbClr val="0070C0"/>
                </a:solidFill>
              </a:rPr>
              <a:t>-школы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7614"/>
            <a:ext cx="5136871" cy="3795885"/>
          </a:xfrm>
        </p:spPr>
      </p:pic>
      <p:sp>
        <p:nvSpPr>
          <p:cNvPr id="8" name="TextBox 7"/>
          <p:cNvSpPr txBox="1"/>
          <p:nvPr/>
        </p:nvSpPr>
        <p:spPr>
          <a:xfrm>
            <a:off x="5796136" y="1173981"/>
            <a:ext cx="3325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повышение </a:t>
            </a:r>
            <a:r>
              <a:rPr lang="ru-RU" sz="2000" b="1" dirty="0">
                <a:solidFill>
                  <a:srgbClr val="0070C0"/>
                </a:solidFill>
              </a:rPr>
              <a:t>качества подготовки обучающихся к предметным олимпиадам </a:t>
            </a:r>
            <a:r>
              <a:rPr lang="ru-RU" sz="2000" b="1" dirty="0" smtClean="0">
                <a:solidFill>
                  <a:srgbClr val="0070C0"/>
                </a:solidFill>
              </a:rPr>
              <a:t>школьного,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муниципального</a:t>
            </a:r>
            <a:r>
              <a:rPr lang="ru-RU" sz="2000" b="1" dirty="0">
                <a:solidFill>
                  <a:srgbClr val="0070C0"/>
                </a:solidFill>
              </a:rPr>
              <a:t>, регионального и всероссийского </a:t>
            </a:r>
            <a:r>
              <a:rPr lang="ru-RU" sz="2000" b="1" dirty="0" smtClean="0">
                <a:solidFill>
                  <a:srgbClr val="0070C0"/>
                </a:solidFill>
              </a:rPr>
              <a:t>уровней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416" y="4399299"/>
            <a:ext cx="14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Создание эффективных условий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28528" y="403760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Расширение базы знаний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345282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Развитие способностей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55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15" y="2118142"/>
            <a:ext cx="2035592" cy="920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5400600" cy="360040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Задачи </a:t>
            </a:r>
            <a:r>
              <a:rPr lang="ru-RU" sz="3200" b="1" dirty="0" err="1" smtClean="0">
                <a:solidFill>
                  <a:srgbClr val="0070C0"/>
                </a:solidFill>
              </a:rPr>
              <a:t>референс</a:t>
            </a:r>
            <a:r>
              <a:rPr lang="ru-RU" sz="3200" b="1" dirty="0" smtClean="0">
                <a:solidFill>
                  <a:srgbClr val="0070C0"/>
                </a:solidFill>
              </a:rPr>
              <a:t>-школы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05499"/>
            <a:ext cx="6768752" cy="55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1. Осуществлять целенаправленную подготовку к поэтапному участию обучающихся в олимпиаде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98" y="1867940"/>
            <a:ext cx="1243504" cy="323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42" y="3202022"/>
            <a:ext cx="7729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2. Способствовать </a:t>
            </a:r>
            <a:r>
              <a:rPr lang="ru-RU" sz="3200" dirty="0">
                <a:solidFill>
                  <a:srgbClr val="0070C0"/>
                </a:solidFill>
              </a:rPr>
              <a:t>повышению качества участия во всероссийской олимпиаде школьников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66" y="3773818"/>
            <a:ext cx="1394787" cy="1203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2320" y="4375750"/>
            <a:ext cx="118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Качество участия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44284"/>
            <a:ext cx="2232248" cy="1527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58" y="68640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3.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7774"/>
            <a:ext cx="2232248" cy="2035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14781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4. Привлечь </a:t>
            </a:r>
            <a:r>
              <a:rPr lang="ru-RU" sz="2400" dirty="0">
                <a:solidFill>
                  <a:srgbClr val="0070C0"/>
                </a:solidFill>
              </a:rPr>
              <a:t>опытных педагогических работников в систему подготовки школьников к предметным </a:t>
            </a:r>
            <a:r>
              <a:rPr lang="ru-RU" sz="2400" dirty="0" smtClean="0">
                <a:solidFill>
                  <a:srgbClr val="0070C0"/>
                </a:solidFill>
              </a:rPr>
              <a:t>олимпиадам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985" y="686401"/>
            <a:ext cx="452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Привлечь </a:t>
            </a:r>
            <a:r>
              <a:rPr lang="ru-RU" sz="2400" dirty="0">
                <a:solidFill>
                  <a:srgbClr val="0070C0"/>
                </a:solidFill>
              </a:rPr>
              <a:t>наиболее способных обучающихся в систему непрерывной подготовки к предметным олимпиадам</a:t>
            </a:r>
          </a:p>
        </p:txBody>
      </p:sp>
    </p:spTree>
    <p:extLst>
      <p:ext uri="{BB962C8B-B14F-4D97-AF65-F5344CB8AC3E}">
        <p14:creationId xmlns:p14="http://schemas.microsoft.com/office/powerpoint/2010/main" val="5098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33" y="1025915"/>
            <a:ext cx="1504866" cy="1512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823" y="69954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5.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60881"/>
            <a:ext cx="1690404" cy="1707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823" y="2930049"/>
            <a:ext cx="46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6.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930049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Разрабатывать учебные образовательные программы с учётом  интеллектуальных особенностей контингента обучающихся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580" y="699542"/>
            <a:ext cx="5004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Координировать и осуществлять методическое сопровождение работы с детьми по подготовке к предметным олимпиадам</a:t>
            </a:r>
          </a:p>
        </p:txBody>
      </p:sp>
    </p:spTree>
    <p:extLst>
      <p:ext uri="{BB962C8B-B14F-4D97-AF65-F5344CB8AC3E}">
        <p14:creationId xmlns:p14="http://schemas.microsoft.com/office/powerpoint/2010/main" val="20572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31790"/>
            <a:ext cx="3888432" cy="2139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7.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13159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Оказывать информационно-методическую поддержку педагогам, принимающих участие в подготовке одаренных детей к этапам Всероссийской олимпиады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1980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904656" cy="8572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/>
                </a:solidFill>
              </a:rPr>
              <a:t>Принципы организации деятельности </a:t>
            </a:r>
            <a:r>
              <a:rPr lang="ru-RU" sz="3200" b="1" dirty="0" err="1" smtClean="0">
                <a:solidFill>
                  <a:schemeClr val="accent1"/>
                </a:solidFill>
              </a:rPr>
              <a:t>референс</a:t>
            </a:r>
            <a:r>
              <a:rPr lang="ru-RU" sz="3200" b="1" dirty="0" smtClean="0">
                <a:solidFill>
                  <a:schemeClr val="accent1"/>
                </a:solidFill>
              </a:rPr>
              <a:t>-школы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07704" y="1970398"/>
            <a:ext cx="1728192" cy="16643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3079" y="2832590"/>
            <a:ext cx="1926805" cy="197141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5436096" y="1923677"/>
            <a:ext cx="1800200" cy="17110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91880" y="915566"/>
            <a:ext cx="2028004" cy="18205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гнутая вправо стрелка 8"/>
          <p:cNvSpPr/>
          <p:nvPr/>
        </p:nvSpPr>
        <p:spPr>
          <a:xfrm rot="7881935">
            <a:off x="2676403" y="3732292"/>
            <a:ext cx="72008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3367045">
            <a:off x="2699792" y="1039136"/>
            <a:ext cx="72008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8677936">
            <a:off x="5683224" y="1059644"/>
            <a:ext cx="72008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2949160">
            <a:off x="5611227" y="3765959"/>
            <a:ext cx="72008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323315">
            <a:off x="1926331" y="25514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Интенсивность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36591">
            <a:off x="5651630" y="2370924"/>
            <a:ext cx="146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Принцип погружения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3291830"/>
            <a:ext cx="18839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Индивидуализации обучения, помощи </a:t>
            </a:r>
            <a:r>
              <a:rPr lang="ru-RU" sz="1600" dirty="0" smtClean="0">
                <a:solidFill>
                  <a:schemeClr val="bg1"/>
                </a:solidFill>
              </a:rPr>
              <a:t>          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наставничества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1275606"/>
            <a:ext cx="2028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Принцип пролонгированности и преемственности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0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23478"/>
            <a:ext cx="5832648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Функции </a:t>
            </a:r>
            <a:r>
              <a:rPr lang="ru-RU" sz="3200" b="1" dirty="0" err="1" smtClean="0">
                <a:solidFill>
                  <a:srgbClr val="0070C0"/>
                </a:solidFill>
              </a:rPr>
              <a:t>референс</a:t>
            </a:r>
            <a:r>
              <a:rPr lang="ru-RU" sz="3200" b="1" dirty="0" smtClean="0">
                <a:solidFill>
                  <a:srgbClr val="0070C0"/>
                </a:solidFill>
              </a:rPr>
              <a:t>-школы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3598"/>
            <a:ext cx="7848872" cy="2445289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70C0"/>
                </a:solidFill>
              </a:rPr>
              <a:t>Возможность подготовки к предметным олимпиадам вне зависимости от места проживания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              2. Осуществление функции методического центра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                         3. Предоставление муниципальным  ОО        учебно-материальную базу с целью повышения качества </a:t>
            </a:r>
          </a:p>
          <a:p>
            <a:pPr marL="0" indent="0" algn="r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подготовки школьников к олимпиадам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594</Words>
  <Application>Microsoft Office PowerPoint</Application>
  <PresentationFormat>Экран (16:9)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 референс-школа по подготовке обучающихся к предметным олимпиадам  -   школа-лидер среди муниципальных и государственных общеобразовательных организаций, обеспечивающих высокое качество и доступность образования, на территории муниципального образования.</vt:lpstr>
      <vt:lpstr>Цель референс-школы </vt:lpstr>
      <vt:lpstr>Задачи референс-школы</vt:lpstr>
      <vt:lpstr>Презентация PowerPoint</vt:lpstr>
      <vt:lpstr>Презентация PowerPoint</vt:lpstr>
      <vt:lpstr>Презентация PowerPoint</vt:lpstr>
      <vt:lpstr>Принципы организации деятельности референс-школы</vt:lpstr>
      <vt:lpstr>Функции референс-школы</vt:lpstr>
      <vt:lpstr>Рекомендуемые направления референс-школ</vt:lpstr>
      <vt:lpstr>Ожидаемые результаты:</vt:lpstr>
      <vt:lpstr>Факторы открытия референс-школ </vt:lpstr>
      <vt:lpstr>Презентация PowerPoint</vt:lpstr>
      <vt:lpstr>Факторы открытия референс школ </vt:lpstr>
      <vt:lpstr>Факторы открытия референс школ </vt:lpstr>
      <vt:lpstr>Факторы открытия референс школ </vt:lpstr>
      <vt:lpstr>Факторы открытия референс школ </vt:lpstr>
      <vt:lpstr>Презентация PowerPoint</vt:lpstr>
      <vt:lpstr>Формы работы референс-школы по подготовке обучающихся к предметным олимпиадам </vt:lpstr>
      <vt:lpstr>Презентация PowerPoint</vt:lpstr>
      <vt:lpstr>Примерный план работы референс-школы по подготовке обучающихся к олимпиаде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Татьяна Николаевна</dc:creator>
  <cp:lastModifiedBy>Зуева Елена Николаевна</cp:lastModifiedBy>
  <cp:revision>112</cp:revision>
  <cp:lastPrinted>2022-08-19T10:24:45Z</cp:lastPrinted>
  <dcterms:created xsi:type="dcterms:W3CDTF">2020-12-15T09:49:51Z</dcterms:created>
  <dcterms:modified xsi:type="dcterms:W3CDTF">2022-09-15T10:04:11Z</dcterms:modified>
</cp:coreProperties>
</file>