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305" r:id="rId17"/>
    <p:sldId id="272" r:id="rId18"/>
    <p:sldId id="273" r:id="rId19"/>
    <p:sldId id="274" r:id="rId20"/>
    <p:sldId id="275" r:id="rId21"/>
    <p:sldId id="295" r:id="rId22"/>
    <p:sldId id="296" r:id="rId23"/>
    <p:sldId id="297" r:id="rId24"/>
    <p:sldId id="298" r:id="rId25"/>
    <p:sldId id="299" r:id="rId26"/>
    <p:sldId id="285" r:id="rId27"/>
    <p:sldId id="300" r:id="rId28"/>
    <p:sldId id="301" r:id="rId29"/>
    <p:sldId id="303" r:id="rId30"/>
    <p:sldId id="302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8050D8-1C1E-4D9C-A31D-B969ED7ABB85}">
          <p14:sldIdLst>
            <p14:sldId id="256"/>
            <p14:sldId id="257"/>
            <p14:sldId id="259"/>
            <p14:sldId id="260"/>
            <p14:sldId id="261"/>
            <p14:sldId id="266"/>
            <p14:sldId id="262"/>
            <p14:sldId id="263"/>
            <p14:sldId id="264"/>
            <p14:sldId id="265"/>
            <p14:sldId id="267"/>
            <p14:sldId id="269"/>
            <p14:sldId id="268"/>
            <p14:sldId id="270"/>
            <p14:sldId id="271"/>
            <p14:sldId id="305"/>
            <p14:sldId id="272"/>
            <p14:sldId id="273"/>
            <p14:sldId id="274"/>
            <p14:sldId id="275"/>
            <p14:sldId id="295"/>
            <p14:sldId id="296"/>
            <p14:sldId id="297"/>
            <p14:sldId id="298"/>
            <p14:sldId id="299"/>
            <p14:sldId id="285"/>
            <p14:sldId id="300"/>
            <p14:sldId id="301"/>
            <p14:sldId id="303"/>
            <p14:sldId id="302"/>
            <p14:sldId id="304"/>
          </p14:sldIdLst>
        </p14:section>
        <p14:section name="Раздел без заголовка" id="{6EF99DB6-38F7-4A95-83EA-E8EF4EE9F2C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HDD\&#1053;&#1072;&#1091;&#1095;&#1085;&#1072;&#1103;%20&#1088;&#1072;&#1073;&#1086;&#1090;&#1072;\&#1044;&#1091;&#1073;&#1086;&#1074;&#1080;&#1095;&#1077;&#1085;&#1082;&#1086;\&#1056;&#1064;&#1052;\&#1088;&#1072;&#1089;&#1095;&#1077;&#1090;%20&#1089;&#1090;&#1072;&#1085;&#1076;&#1072;&#1088;&#1090;&#1080;&#1079;&#1086;&#1074;-&#1081;%20&#1079;&#1072;&#1073;&#1086;&#1083;&#1077;&#1074;&#1072;&#1077;&#1084;&#1086;&#1089;&#1090;&#1080;%20&#1080;%20&#1089;&#1084;&#1077;&#1088;&#1090;&#1085;&#1086;&#1089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Заболеваемость РШМ по возрастным группам в АО, 200</a:t>
            </a:r>
            <a:r>
              <a:rPr lang="en-US" sz="1400" dirty="0"/>
              <a:t>7</a:t>
            </a:r>
            <a:r>
              <a:rPr lang="ru-RU" sz="1400" dirty="0"/>
              <a:t>-20</a:t>
            </a:r>
            <a:r>
              <a:rPr lang="en-US" sz="1400" dirty="0"/>
              <a:t>1</a:t>
            </a:r>
            <a:r>
              <a:rPr lang="ru-RU" sz="1400" dirty="0"/>
              <a:t>6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Лист1!$Q$18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Лист1!$A$19:$A$33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и старше</c:v>
                </c:pt>
              </c:strCache>
            </c:strRef>
          </c:cat>
          <c:val>
            <c:numRef>
              <c:f>Лист1!$R$19:$R$33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0.52319452110697495</c:v>
                </c:pt>
                <c:pt idx="5">
                  <c:v>9.2691872175403098</c:v>
                </c:pt>
                <c:pt idx="6">
                  <c:v>25.311170837356155</c:v>
                </c:pt>
                <c:pt idx="7">
                  <c:v>45.044528094013955</c:v>
                </c:pt>
                <c:pt idx="8">
                  <c:v>47.350353154717276</c:v>
                </c:pt>
                <c:pt idx="9">
                  <c:v>31.328401250054569</c:v>
                </c:pt>
                <c:pt idx="10">
                  <c:v>22.071724094439951</c:v>
                </c:pt>
                <c:pt idx="11">
                  <c:v>24.269938825477727</c:v>
                </c:pt>
                <c:pt idx="12">
                  <c:v>33.946659168684036</c:v>
                </c:pt>
                <c:pt idx="13">
                  <c:v>24.511277500034684</c:v>
                </c:pt>
                <c:pt idx="14">
                  <c:v>24.988306753890807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99F-4D70-A60F-8B1801E34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329920"/>
        <c:axId val="315344000"/>
      </c:lineChart>
      <c:catAx>
        <c:axId val="3153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15344000"/>
        <c:crosses val="autoZero"/>
        <c:auto val="1"/>
        <c:lblAlgn val="ctr"/>
        <c:lblOffset val="100"/>
        <c:noMultiLvlLbl val="0"/>
      </c:catAx>
      <c:valAx>
        <c:axId val="31534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5329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85C3-7FA4-4B44-8753-2F5580E91945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91E1-8710-48C9-B10B-CC13F310C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3F730C-2C75-4702-AE20-4076886DB2B4}" type="slidenum">
              <a:rPr kumimoji="0" lang="ru-RU" altLang="ru-RU" sz="1200"/>
              <a:pPr algn="r" eaLnBrk="1" hangingPunct="1"/>
              <a:t>21</a:t>
            </a:fld>
            <a:endParaRPr kumimoji="0" lang="ru-RU" altLang="ru-RU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altLang="ru-RU">
                <a:cs typeface="Arial" pitchFamily="34" charset="0"/>
              </a:rPr>
              <a:t>Доклад Л.С. Намазовой – Барановой «Вакцинопрофилактика рака шейки матки и ее место в календаре прививок» </a:t>
            </a:r>
            <a:r>
              <a:rPr kumimoji="0" lang="en-US" altLang="ru-RU">
                <a:cs typeface="Arial" pitchFamily="34" charset="0"/>
              </a:rPr>
              <a:t>XVI</a:t>
            </a:r>
            <a:r>
              <a:rPr kumimoji="0" lang="ru-RU" altLang="ru-RU">
                <a:cs typeface="Arial" pitchFamily="34" charset="0"/>
              </a:rPr>
              <a:t> съезд педиатров. Москва 2009</a:t>
            </a:r>
          </a:p>
          <a:p>
            <a:pPr eaLnBrk="1" hangingPunct="1"/>
            <a:endParaRPr kumimoji="0" lang="en-GB" alt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6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1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3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7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2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5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0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9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3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5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CECB50-D613-4B4F-B916-B6FB9E88ABE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AF687C-F2D6-4CB0-9D9B-C5CCD8EEA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8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D13EB-4DD3-4756-9B53-C25C5163A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080" y="1380068"/>
            <a:ext cx="9719943" cy="2616199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Как предотвратить рак?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Профилактика онкологических заболеваний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80090D-1D11-4F65-840C-D5610D7A9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Профессор М.Ю. Вальков</a:t>
            </a:r>
          </a:p>
        </p:txBody>
      </p:sp>
    </p:spTree>
    <p:extLst>
      <p:ext uri="{BB962C8B-B14F-4D97-AF65-F5344CB8AC3E}">
        <p14:creationId xmlns:p14="http://schemas.microsoft.com/office/powerpoint/2010/main" val="36458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CA28C-5CC1-48C7-8D7F-112271FE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направлена первичная профилактика рака?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8399E-936F-47CF-AEDF-8A9A11EE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Курение</a:t>
            </a:r>
          </a:p>
          <a:p>
            <a:r>
              <a:rPr lang="ru-RU" dirty="0"/>
              <a:t>Избыточное употребление алкоголя</a:t>
            </a:r>
          </a:p>
          <a:p>
            <a:r>
              <a:rPr lang="ru-RU" dirty="0"/>
              <a:t>Распространение инфекционных заболеваний (вирус папилломы человека, гепатита В и С, СПИДа)</a:t>
            </a:r>
          </a:p>
          <a:p>
            <a:r>
              <a:rPr lang="ru-RU" dirty="0"/>
              <a:t>Неправильное питание, ожирение</a:t>
            </a:r>
          </a:p>
          <a:p>
            <a:r>
              <a:rPr lang="ru-RU" dirty="0"/>
              <a:t>Малоподвижный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364693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FE0BE-BF0F-427F-831D-15792A7D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Курение</a:t>
            </a:r>
          </a:p>
        </p:txBody>
      </p:sp>
      <p:pic>
        <p:nvPicPr>
          <p:cNvPr id="2050" name="Picture 2" descr="ÐÐ°ÑÑÐ¸Ð½ÐºÐ¸ Ð¿Ð¾ Ð·Ð°Ð¿ÑÐ¾ÑÑ smoking and lung cancer risk">
            <a:extLst>
              <a:ext uri="{FF2B5EF4-FFF2-40B4-BE49-F238E27FC236}">
                <a16:creationId xmlns:a16="http://schemas.microsoft.com/office/drawing/2014/main" id="{9BE9F35A-2C5D-4C52-9368-DCB87A56E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01" y="2069591"/>
            <a:ext cx="3888366" cy="27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smoking and lung cancer risk">
            <a:extLst>
              <a:ext uri="{FF2B5EF4-FFF2-40B4-BE49-F238E27FC236}">
                <a16:creationId xmlns:a16="http://schemas.microsoft.com/office/drawing/2014/main" id="{10EB9CCF-52DB-4819-B2F6-2B1D525F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41" y="2229610"/>
            <a:ext cx="318516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C3259-8A8F-4FEA-844D-C926E12EE44F}"/>
              </a:ext>
            </a:extLst>
          </p:cNvPr>
          <p:cNvSpPr txBox="1"/>
          <p:nvPr/>
        </p:nvSpPr>
        <p:spPr>
          <a:xfrm>
            <a:off x="1554480" y="2229610"/>
            <a:ext cx="2875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Курение фактор риска рака легкого, пищевода, полости рта, гортани, пищевода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Риск заболеть зависит от количества выкуренных сигарет в день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Снижается до популяционного уровня через 15-20 лет после ухода от курения</a:t>
            </a:r>
          </a:p>
        </p:txBody>
      </p:sp>
    </p:spTree>
    <p:extLst>
      <p:ext uri="{BB962C8B-B14F-4D97-AF65-F5344CB8AC3E}">
        <p14:creationId xmlns:p14="http://schemas.microsoft.com/office/powerpoint/2010/main" val="368752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79358-E494-44B7-9845-27B90432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с курением должна продолжаться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4B664E-358D-4A66-BBB5-2DE92BC4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00" y="2365248"/>
            <a:ext cx="4139029" cy="2410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B0549-7CC7-48BE-AE69-E45398397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99" y="3419475"/>
            <a:ext cx="5267325" cy="3438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ED668-FB3E-4AC1-BB0D-7DED6DF865E6}"/>
              </a:ext>
            </a:extLst>
          </p:cNvPr>
          <p:cNvSpPr txBox="1"/>
          <p:nvPr/>
        </p:nvSpPr>
        <p:spPr>
          <a:xfrm>
            <a:off x="2011680" y="5029200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Табакокурение пока распространено, и Россия среди первых по распространенности в мире</a:t>
            </a:r>
          </a:p>
        </p:txBody>
      </p:sp>
    </p:spTree>
    <p:extLst>
      <p:ext uri="{BB962C8B-B14F-4D97-AF65-F5344CB8AC3E}">
        <p14:creationId xmlns:p14="http://schemas.microsoft.com/office/powerpoint/2010/main" val="23357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12417-D3A2-4DD7-AB61-833AD141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антитабачные законы влияют на риск заболеть раком легкого?</a:t>
            </a:r>
          </a:p>
        </p:txBody>
      </p:sp>
      <p:pic>
        <p:nvPicPr>
          <p:cNvPr id="3074" name="Picture 2" descr="ÐÐ°ÑÑÐ¸Ð½ÐºÐ¸ Ð¿Ð¾ Ð·Ð°Ð¿ÑÐ¾ÑÑ smoking and lung cancer risk">
            <a:extLst>
              <a:ext uri="{FF2B5EF4-FFF2-40B4-BE49-F238E27FC236}">
                <a16:creationId xmlns:a16="http://schemas.microsoft.com/office/drawing/2014/main" id="{35C47802-FC95-4DD0-8D25-772DB7114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12" y="2526866"/>
            <a:ext cx="4007621" cy="33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46E1C-4918-4756-B956-C4C5CE0D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69" y="2962553"/>
            <a:ext cx="5767219" cy="4006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EE2C1-BA7C-4465-BB38-94B899922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780" y="1886630"/>
            <a:ext cx="2030144" cy="1896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C504A-6B50-44AF-8E79-847B3B60236B}"/>
              </a:ext>
            </a:extLst>
          </p:cNvPr>
          <p:cNvSpPr txBox="1"/>
          <p:nvPr/>
        </p:nvSpPr>
        <p:spPr>
          <a:xfrm>
            <a:off x="6295135" y="2286000"/>
            <a:ext cx="400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Предотвратить рак легкого гораздо легче, чем лечить его!</a:t>
            </a:r>
          </a:p>
        </p:txBody>
      </p:sp>
    </p:spTree>
    <p:extLst>
      <p:ext uri="{BB962C8B-B14F-4D97-AF65-F5344CB8AC3E}">
        <p14:creationId xmlns:p14="http://schemas.microsoft.com/office/powerpoint/2010/main" val="345865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2C3AE-35B9-46FA-ABE3-E4E0B4A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Молодые курящие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52AA34-D694-4A54-AC21-EB2C3104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439"/>
          <a:stretch/>
        </p:blipFill>
        <p:spPr>
          <a:xfrm>
            <a:off x="1114511" y="2127502"/>
            <a:ext cx="5697769" cy="3477769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478C978-B806-4F4D-BF61-8AB9DBF06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1" t="55122"/>
          <a:stretch/>
        </p:blipFill>
        <p:spPr>
          <a:xfrm>
            <a:off x="6812280" y="3432050"/>
            <a:ext cx="5584975" cy="3078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7C713-9607-470D-98A8-D94C758999B9}"/>
              </a:ext>
            </a:extLst>
          </p:cNvPr>
          <p:cNvSpPr txBox="1"/>
          <p:nvPr/>
        </p:nvSpPr>
        <p:spPr>
          <a:xfrm>
            <a:off x="7863840" y="2127502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Доля курящих среди юношей 13-15 лет в России достигает 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F9BB9-9CBD-4E4F-BE92-E5191E825D9E}"/>
              </a:ext>
            </a:extLst>
          </p:cNvPr>
          <p:cNvSpPr txBox="1"/>
          <p:nvPr/>
        </p:nvSpPr>
        <p:spPr>
          <a:xfrm>
            <a:off x="2310384" y="5849034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Распространенность курения у девушек 13-15 лет в России почти такая же, как у взрослых женщин</a:t>
            </a:r>
          </a:p>
        </p:txBody>
      </p:sp>
    </p:spTree>
    <p:extLst>
      <p:ext uri="{BB962C8B-B14F-4D97-AF65-F5344CB8AC3E}">
        <p14:creationId xmlns:p14="http://schemas.microsoft.com/office/powerpoint/2010/main" val="126719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8C327-7C30-4A92-9AED-C763F078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Алкоголь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708BEB-106B-43B3-BC9A-EE2B12E3B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16" b="68000"/>
          <a:stretch/>
        </p:blipFill>
        <p:spPr>
          <a:xfrm>
            <a:off x="5119677" y="3344071"/>
            <a:ext cx="2680155" cy="290785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CC1490D8-D3ED-4DC1-AFED-D4A0F373B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63" r="67941" b="1806"/>
          <a:stretch/>
        </p:blipFill>
        <p:spPr>
          <a:xfrm>
            <a:off x="8339393" y="1864510"/>
            <a:ext cx="2680154" cy="2907854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D5B34A36-393B-4900-9037-93FDEAF06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16" b="70829"/>
          <a:stretch/>
        </p:blipFill>
        <p:spPr>
          <a:xfrm>
            <a:off x="1593141" y="2222756"/>
            <a:ext cx="3281346" cy="3245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BFF35-A717-4F4A-A91C-9FA87F2A1184}"/>
              </a:ext>
            </a:extLst>
          </p:cNvPr>
          <p:cNvSpPr txBox="1"/>
          <p:nvPr/>
        </p:nvSpPr>
        <p:spPr>
          <a:xfrm>
            <a:off x="5239512" y="2002536"/>
            <a:ext cx="277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Риск рака возрастает с увеличением количества выпитого алкоголя!!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EB17D0-1C39-4F2E-A386-43BEBE3C1FEF}"/>
              </a:ext>
            </a:extLst>
          </p:cNvPr>
          <p:cNvSpPr/>
          <p:nvPr/>
        </p:nvSpPr>
        <p:spPr>
          <a:xfrm>
            <a:off x="8339393" y="4944928"/>
            <a:ext cx="3328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При употреблении более 150 г чистого алкоголя (примерно бутылка водки) в сутки риск рака гортани, ротоглотки, пищевода, молочной железы увеличивается в 5-10 раз!</a:t>
            </a:r>
          </a:p>
        </p:txBody>
      </p:sp>
    </p:spTree>
    <p:extLst>
      <p:ext uri="{BB962C8B-B14F-4D97-AF65-F5344CB8AC3E}">
        <p14:creationId xmlns:p14="http://schemas.microsoft.com/office/powerpoint/2010/main" val="359138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3C64D-A97B-4E71-9D71-F3463E06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Риск смерти от </a:t>
            </a:r>
            <a:r>
              <a:rPr lang="ru-RU" b="1" dirty="0">
                <a:solidFill>
                  <a:srgbClr val="FF0000"/>
                </a:solidFill>
              </a:rPr>
              <a:t>любой причины </a:t>
            </a:r>
            <a:r>
              <a:rPr lang="ru-RU" b="1" dirty="0"/>
              <a:t>возрастает с увеличением количества выпитого алкоголя!</a:t>
            </a:r>
          </a:p>
        </p:txBody>
      </p:sp>
      <p:pic>
        <p:nvPicPr>
          <p:cNvPr id="2050" name="Picture 2" descr="ÐÐ»Ð»ÑÑÑÑÐ°ÑÐ¸Ñ 3">
            <a:extLst>
              <a:ext uri="{FF2B5EF4-FFF2-40B4-BE49-F238E27FC236}">
                <a16:creationId xmlns:a16="http://schemas.microsoft.com/office/drawing/2014/main" id="{CB797534-9B6B-44FF-A309-692B3FB89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69" y="2438399"/>
            <a:ext cx="9405137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7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46C72-224E-4ADD-8165-A1A3A4F2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Смерти от рака, связанные с употреблением алкоголя (</a:t>
            </a:r>
            <a:r>
              <a:rPr lang="en-US" dirty="0"/>
              <a:t>WHO World Cancer Report)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DB6CC3-A3AC-438C-B446-9C4A63DBC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188" y="2242472"/>
            <a:ext cx="6785388" cy="4354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6983B-4B24-441C-9704-479927586CDD}"/>
              </a:ext>
            </a:extLst>
          </p:cNvPr>
          <p:cNvSpPr txBox="1"/>
          <p:nvPr/>
        </p:nvSpPr>
        <p:spPr>
          <a:xfrm>
            <a:off x="9244584" y="2438399"/>
            <a:ext cx="2947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«Вина» алкоголя в смерти онкологических больных: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Рак полости рта – 28%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Рак носоглотки – 29%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Рак пищевода – 19%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Рак гортани –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Рак печени – 11%</a:t>
            </a:r>
          </a:p>
        </p:txBody>
      </p:sp>
    </p:spTree>
    <p:extLst>
      <p:ext uri="{BB962C8B-B14F-4D97-AF65-F5344CB8AC3E}">
        <p14:creationId xmlns:p14="http://schemas.microsoft.com/office/powerpoint/2010/main" val="1695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FD7B6-288A-485B-94FE-CFE100FC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88" y="3718559"/>
            <a:ext cx="3748293" cy="40645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4EE19-A7D2-477A-AE42-352534A1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D3968-9A8F-46D0-AA80-69FFBE7A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5960"/>
            <a:ext cx="10357170" cy="3950207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/>
              <a:t>Вид рака </a:t>
            </a:r>
          </a:p>
          <a:p>
            <a:r>
              <a:rPr lang="ru-RU" dirty="0">
                <a:solidFill>
                  <a:srgbClr val="7030A0"/>
                </a:solidFill>
              </a:rPr>
              <a:t>Желудка 													</a:t>
            </a:r>
            <a:r>
              <a:rPr lang="ru-RU" dirty="0" err="1">
                <a:solidFill>
                  <a:srgbClr val="C00000"/>
                </a:solidFill>
              </a:rPr>
              <a:t>Хеликобактерия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Печени 													</a:t>
            </a:r>
            <a:r>
              <a:rPr lang="ru-RU" dirty="0">
                <a:solidFill>
                  <a:srgbClr val="C00000"/>
                </a:solidFill>
              </a:rPr>
              <a:t>Вирусы гепатита</a:t>
            </a:r>
          </a:p>
          <a:p>
            <a:r>
              <a:rPr lang="ru-RU" dirty="0">
                <a:solidFill>
                  <a:srgbClr val="7030A0"/>
                </a:solidFill>
              </a:rPr>
              <a:t>Шейки матки 												</a:t>
            </a:r>
            <a:r>
              <a:rPr lang="ru-RU" dirty="0">
                <a:solidFill>
                  <a:srgbClr val="C00000"/>
                </a:solidFill>
              </a:rPr>
              <a:t>Вирус папилломы человека</a:t>
            </a:r>
          </a:p>
          <a:p>
            <a:r>
              <a:rPr lang="ru-RU" dirty="0" err="1">
                <a:solidFill>
                  <a:srgbClr val="7030A0"/>
                </a:solidFill>
              </a:rPr>
              <a:t>Аногенитальный</a:t>
            </a:r>
            <a:r>
              <a:rPr lang="ru-RU" dirty="0">
                <a:solidFill>
                  <a:srgbClr val="7030A0"/>
                </a:solidFill>
              </a:rPr>
              <a:t> (половой член, вульва, влагалище, задний проход)	</a:t>
            </a:r>
            <a:r>
              <a:rPr lang="ru-RU" dirty="0">
                <a:solidFill>
                  <a:srgbClr val="C00000"/>
                </a:solidFill>
              </a:rPr>
              <a:t>Вирус папилломы человека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Носоглотки 												</a:t>
            </a:r>
            <a:r>
              <a:rPr lang="ru-RU" dirty="0">
                <a:solidFill>
                  <a:srgbClr val="C00000"/>
                </a:solidFill>
              </a:rPr>
              <a:t>Вирус Эпштейна-</a:t>
            </a:r>
            <a:r>
              <a:rPr lang="ru-RU" dirty="0" err="1">
                <a:solidFill>
                  <a:srgbClr val="C00000"/>
                </a:solidFill>
              </a:rPr>
              <a:t>Барра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Ротоглотки 												</a:t>
            </a:r>
            <a:r>
              <a:rPr lang="ru-RU" dirty="0">
                <a:solidFill>
                  <a:srgbClr val="C00000"/>
                </a:solidFill>
              </a:rPr>
              <a:t>Вирус папилломы человека, ВИЧ</a:t>
            </a:r>
          </a:p>
          <a:p>
            <a:r>
              <a:rPr lang="ru-RU" dirty="0" err="1">
                <a:solidFill>
                  <a:srgbClr val="7030A0"/>
                </a:solidFill>
              </a:rPr>
              <a:t>Неходжкинская</a:t>
            </a:r>
            <a:r>
              <a:rPr lang="ru-RU" dirty="0">
                <a:solidFill>
                  <a:srgbClr val="7030A0"/>
                </a:solidFill>
              </a:rPr>
              <a:t> лимфома 										</a:t>
            </a:r>
            <a:r>
              <a:rPr lang="ru-RU" dirty="0">
                <a:solidFill>
                  <a:srgbClr val="C00000"/>
                </a:solidFill>
              </a:rPr>
              <a:t>Вирус Эпштейна-</a:t>
            </a:r>
            <a:r>
              <a:rPr lang="ru-RU" dirty="0" err="1">
                <a:solidFill>
                  <a:srgbClr val="C00000"/>
                </a:solidFill>
              </a:rPr>
              <a:t>Барра</a:t>
            </a:r>
            <a:r>
              <a:rPr lang="ru-RU" dirty="0">
                <a:solidFill>
                  <a:srgbClr val="C00000"/>
                </a:solidFill>
              </a:rPr>
              <a:t>, ВИЧ</a:t>
            </a:r>
          </a:p>
          <a:p>
            <a:r>
              <a:rPr lang="ru-RU" dirty="0" err="1">
                <a:solidFill>
                  <a:srgbClr val="7030A0"/>
                </a:solidFill>
              </a:rPr>
              <a:t>Капоши</a:t>
            </a:r>
            <a:r>
              <a:rPr lang="ru-RU" dirty="0">
                <a:solidFill>
                  <a:srgbClr val="7030A0"/>
                </a:solidFill>
              </a:rPr>
              <a:t> саркома 											</a:t>
            </a:r>
            <a:r>
              <a:rPr lang="ru-RU" dirty="0">
                <a:solidFill>
                  <a:srgbClr val="C00000"/>
                </a:solidFill>
              </a:rPr>
              <a:t>ВИЧ</a:t>
            </a:r>
          </a:p>
          <a:p>
            <a:r>
              <a:rPr lang="ru-RU" dirty="0" err="1">
                <a:solidFill>
                  <a:srgbClr val="7030A0"/>
                </a:solidFill>
              </a:rPr>
              <a:t>Ходжкинская</a:t>
            </a:r>
            <a:r>
              <a:rPr lang="ru-RU" dirty="0">
                <a:solidFill>
                  <a:srgbClr val="7030A0"/>
                </a:solidFill>
              </a:rPr>
              <a:t> лимфома										</a:t>
            </a:r>
            <a:r>
              <a:rPr lang="ru-RU" dirty="0">
                <a:solidFill>
                  <a:srgbClr val="C00000"/>
                </a:solidFill>
              </a:rPr>
              <a:t>Вирус Эпштейна-</a:t>
            </a:r>
            <a:r>
              <a:rPr lang="ru-RU" dirty="0" err="1">
                <a:solidFill>
                  <a:srgbClr val="C00000"/>
                </a:solidFill>
              </a:rPr>
              <a:t>Барра</a:t>
            </a:r>
            <a:r>
              <a:rPr lang="ru-RU" dirty="0">
                <a:solidFill>
                  <a:srgbClr val="C00000"/>
                </a:solidFill>
              </a:rPr>
              <a:t>, ВИЧ</a:t>
            </a:r>
          </a:p>
          <a:p>
            <a:r>
              <a:rPr lang="ru-RU" dirty="0">
                <a:solidFill>
                  <a:srgbClr val="7030A0"/>
                </a:solidFill>
              </a:rPr>
              <a:t>Мочевого пузыря											</a:t>
            </a:r>
            <a:r>
              <a:rPr lang="ru-RU" dirty="0" err="1">
                <a:solidFill>
                  <a:srgbClr val="C00000"/>
                </a:solidFill>
              </a:rPr>
              <a:t>Шистозосома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9BA34-4F2E-4B2F-830E-2C34B23DB252}"/>
              </a:ext>
            </a:extLst>
          </p:cNvPr>
          <p:cNvSpPr txBox="1"/>
          <p:nvPr/>
        </p:nvSpPr>
        <p:spPr>
          <a:xfrm>
            <a:off x="8213881" y="6972300"/>
            <a:ext cx="362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Вирус-ассоциированные раки чаще встречаются в менее экономически развитых странах</a:t>
            </a:r>
          </a:p>
        </p:txBody>
      </p:sp>
    </p:spTree>
    <p:extLst>
      <p:ext uri="{BB962C8B-B14F-4D97-AF65-F5344CB8AC3E}">
        <p14:creationId xmlns:p14="http://schemas.microsoft.com/office/powerpoint/2010/main" val="375951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BCDA-EE8C-4E51-BCB6-33F9A082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ВПЧ и рак шейки матки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ECFA31E-3AAD-42BF-A39B-8FF0ABD06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07635"/>
              </p:ext>
            </p:extLst>
          </p:nvPr>
        </p:nvGraphicFramePr>
        <p:xfrm>
          <a:off x="1360170" y="2118360"/>
          <a:ext cx="4735830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9BDF7E-FBD1-4057-925F-A652B5E152A3}"/>
              </a:ext>
            </a:extLst>
          </p:cNvPr>
          <p:cNvSpPr txBox="1"/>
          <p:nvPr/>
        </p:nvSpPr>
        <p:spPr>
          <a:xfrm>
            <a:off x="1990247" y="5525869"/>
            <a:ext cx="437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возраст заболевших 45 лет – моложе, чем при любом другом виде рака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ED5607-6C42-4F44-A471-53400904A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67" y="3429000"/>
            <a:ext cx="5449004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67443-674D-4DE7-B8CE-712550189ED4}"/>
              </a:ext>
            </a:extLst>
          </p:cNvPr>
          <p:cNvSpPr txBox="1"/>
          <p:nvPr/>
        </p:nvSpPr>
        <p:spPr>
          <a:xfrm>
            <a:off x="6767987" y="2115233"/>
            <a:ext cx="437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момента инфицирования до угрожающего жизни инвазивного рака проходит в среднем 20 лет</a:t>
            </a:r>
          </a:p>
        </p:txBody>
      </p:sp>
    </p:spTree>
    <p:extLst>
      <p:ext uri="{BB962C8B-B14F-4D97-AF65-F5344CB8AC3E}">
        <p14:creationId xmlns:p14="http://schemas.microsoft.com/office/powerpoint/2010/main" val="24404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5408-C5A0-45DA-8D74-7657AC86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D8B1E-D0D7-4885-966D-E9192C48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важно знать о профилактике рака?</a:t>
            </a:r>
            <a:r>
              <a:rPr lang="en-US" dirty="0"/>
              <a:t> </a:t>
            </a:r>
            <a:r>
              <a:rPr lang="ru-RU" dirty="0"/>
              <a:t>Бремя рака.</a:t>
            </a:r>
          </a:p>
          <a:p>
            <a:r>
              <a:rPr lang="ru-RU" dirty="0"/>
              <a:t>Первичная профилактика рака. Что может сделать человек и общество?</a:t>
            </a:r>
          </a:p>
          <a:p>
            <a:r>
              <a:rPr lang="ru-RU" dirty="0"/>
              <a:t>Вторичная профилактика рака. Как выявить излечимые формы рака?</a:t>
            </a:r>
          </a:p>
          <a:p>
            <a:r>
              <a:rPr lang="ru-RU" dirty="0"/>
              <a:t>Заключение </a:t>
            </a:r>
          </a:p>
        </p:txBody>
      </p:sp>
    </p:spTree>
    <p:extLst>
      <p:ext uri="{BB962C8B-B14F-4D97-AF65-F5344CB8AC3E}">
        <p14:creationId xmlns:p14="http://schemas.microsoft.com/office/powerpoint/2010/main" val="219749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9C560-5D97-4FC7-B672-60EDAFB8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предотвратить заражение ВПЧ? </a:t>
            </a:r>
          </a:p>
        </p:txBody>
      </p:sp>
      <p:pic>
        <p:nvPicPr>
          <p:cNvPr id="4" name="Picture 3" descr="F3 new2">
            <a:extLst>
              <a:ext uri="{FF2B5EF4-FFF2-40B4-BE49-F238E27FC236}">
                <a16:creationId xmlns:a16="http://schemas.microsoft.com/office/drawing/2014/main" id="{DA3D6AC1-A87A-4A48-B96D-CC728A3E6E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9" y="2438398"/>
            <a:ext cx="5836399" cy="3333751"/>
          </a:xfrm>
          <a:prstGeom prst="rect">
            <a:avLst/>
          </a:prstGeom>
          <a:solidFill>
            <a:srgbClr val="B15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877A89-4B16-49AD-9FBB-B30B30952AF0}"/>
              </a:ext>
            </a:extLst>
          </p:cNvPr>
          <p:cNvSpPr/>
          <p:nvPr/>
        </p:nvSpPr>
        <p:spPr>
          <a:xfrm>
            <a:off x="1484311" y="22761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Исключение (ограничение) половых контактов, но …</a:t>
            </a:r>
          </a:p>
          <a:p>
            <a:pPr marL="342900" indent="-342900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Моногамное партнерство, но …</a:t>
            </a:r>
          </a:p>
          <a:p>
            <a:pPr marL="342900" indent="-342900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Кондомы, но …</a:t>
            </a:r>
          </a:p>
          <a:p>
            <a:pPr marL="342900" indent="-342900"/>
            <a:r>
              <a:rPr lang="ru-RU" sz="2400" b="1" dirty="0">
                <a:solidFill>
                  <a:srgbClr val="C00000"/>
                </a:solidFill>
              </a:rPr>
              <a:t>Вакцинация!</a:t>
            </a:r>
          </a:p>
          <a:p>
            <a:pPr marL="342900" indent="-342900"/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5DEBD8-AED5-4FCC-A8DE-BDED0340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3513453"/>
            <a:ext cx="2176461" cy="29629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D21C00-4FD4-452F-9CE8-BE36815BE275}"/>
              </a:ext>
            </a:extLst>
          </p:cNvPr>
          <p:cNvSpPr/>
          <p:nvPr/>
        </p:nvSpPr>
        <p:spPr>
          <a:xfrm>
            <a:off x="3731560" y="5233969"/>
            <a:ext cx="2364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Харалд</a:t>
            </a:r>
            <a:r>
              <a:rPr lang="ru-RU" dirty="0"/>
              <a:t> </a:t>
            </a:r>
            <a:r>
              <a:rPr lang="ru-RU" dirty="0" err="1"/>
              <a:t>цур</a:t>
            </a:r>
            <a:r>
              <a:rPr lang="ru-RU" dirty="0"/>
              <a:t> </a:t>
            </a:r>
            <a:r>
              <a:rPr lang="ru-RU" dirty="0" err="1"/>
              <a:t>Хаузен</a:t>
            </a:r>
            <a:r>
              <a:rPr lang="ru-RU" dirty="0"/>
              <a:t> (</a:t>
            </a:r>
            <a:r>
              <a:rPr lang="ru-RU" dirty="0" err="1"/>
              <a:t>zur</a:t>
            </a:r>
            <a:r>
              <a:rPr lang="ru-RU" dirty="0"/>
              <a:t> </a:t>
            </a:r>
            <a:r>
              <a:rPr lang="ru-RU" dirty="0" err="1"/>
              <a:t>Hausen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- немецкий учёный</a:t>
            </a:r>
            <a:br>
              <a:rPr lang="ru-RU" dirty="0"/>
            </a:br>
            <a:r>
              <a:rPr lang="ru-RU" dirty="0"/>
              <a:t> 6 октября 2008 г. – Нобелевская Премия</a:t>
            </a:r>
          </a:p>
        </p:txBody>
      </p:sp>
    </p:spTree>
    <p:extLst>
      <p:ext uri="{BB962C8B-B14F-4D97-AF65-F5344CB8AC3E}">
        <p14:creationId xmlns:p14="http://schemas.microsoft.com/office/powerpoint/2010/main" val="4195104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152400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2312" y="0"/>
            <a:ext cx="10199687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eaLnBrk="1" hangingPunct="1"/>
            <a:r>
              <a:rPr lang="ru-RU" altLang="ru-RU" sz="2200" b="1" dirty="0">
                <a:latin typeface="Arial Narrow" pitchFamily="34" charset="0"/>
                <a:cs typeface="Arial" pitchFamily="34" charset="0"/>
              </a:rPr>
              <a:t>Рекомендации по профилактике ВПЧ-инфекции в странах Европы – возраст начала вакцинации</a:t>
            </a:r>
            <a:endParaRPr lang="nl-NL" altLang="ru-RU" sz="2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279650" y="6381750"/>
            <a:ext cx="367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1400"/>
              <a:t>Рекомендации для массовой вакцинации</a:t>
            </a:r>
            <a:endParaRPr kumimoji="0" lang="en-US" altLang="ru-RU" sz="1400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6240463" y="6381750"/>
            <a:ext cx="4248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1400"/>
              <a:t>Рекомендации для дополнительной популяции</a:t>
            </a:r>
            <a:endParaRPr kumimoji="0" lang="en-US" altLang="ru-RU" sz="1400"/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1774825" y="6453188"/>
            <a:ext cx="330200" cy="2159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1335" name="Rectangle 7"/>
          <p:cNvSpPr>
            <a:spLocks noChangeArrowheads="1"/>
          </p:cNvSpPr>
          <p:nvPr/>
        </p:nvSpPr>
        <p:spPr bwMode="auto">
          <a:xfrm>
            <a:off x="5880100" y="6453188"/>
            <a:ext cx="330200" cy="215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1336" name="Group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6482478"/>
              </p:ext>
            </p:extLst>
          </p:nvPr>
        </p:nvGraphicFramePr>
        <p:xfrm>
          <a:off x="3194050" y="891692"/>
          <a:ext cx="8229598" cy="5489384"/>
        </p:xfrm>
        <a:graphic>
          <a:graphicData uri="http://schemas.openxmlformats.org/drawingml/2006/table">
            <a:tbl>
              <a:tblPr/>
              <a:tblGrid>
                <a:gridCol w="113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0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0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15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15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15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15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03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08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Возраст,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Австрия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Бельгия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Великобрит.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Греция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Дания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Ирландия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Испания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Италия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Люксембург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Нидерланды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Норвегия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8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Португалия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Франция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Швейцария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pitchFamily="34" charset="0"/>
                        </a:rPr>
                        <a:t>Швеция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kumimoji="1" sz="28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kumimoji="1" sz="24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rbe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1532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936D8-39E4-437A-B7CC-4E3EB826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77190"/>
            <a:ext cx="10018713" cy="1752599"/>
          </a:xfrm>
        </p:spPr>
        <p:txBody>
          <a:bodyPr/>
          <a:lstStyle/>
          <a:p>
            <a:r>
              <a:rPr lang="ru-RU" dirty="0"/>
              <a:t>Диета и ожирение</a:t>
            </a:r>
          </a:p>
        </p:txBody>
      </p:sp>
      <p:pic>
        <p:nvPicPr>
          <p:cNvPr id="5" name="Объект 4" descr="Изображение выглядит как снимок экрана, визитка, текст&#10;&#10;Описание создано автоматически">
            <a:extLst>
              <a:ext uri="{FF2B5EF4-FFF2-40B4-BE49-F238E27FC236}">
                <a16:creationId xmlns:a16="http://schemas.microsoft.com/office/drawing/2014/main" id="{54CD37C8-575C-47E5-8C4E-72CD4793A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88" y="1969770"/>
            <a:ext cx="6117770" cy="42824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F5DCE-9450-4B68-9078-CCBE8FA7C7D5}"/>
              </a:ext>
            </a:extLst>
          </p:cNvPr>
          <p:cNvSpPr txBox="1"/>
          <p:nvPr/>
        </p:nvSpPr>
        <p:spPr>
          <a:xfrm>
            <a:off x="8606790" y="2438399"/>
            <a:ext cx="2994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Связанные с ожирением опухоли: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молочной железы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тела матки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ободочной кишки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почки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желчного пузыря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Рак поджелудочной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190464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0EDF7-494D-4786-B975-50F0328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случаев рака можно предотвратить при поддержании нормальной массы тела?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03106A-E82F-42E8-8927-766F7061F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58" t="33536" r="9117" b="20731"/>
          <a:stretch/>
        </p:blipFill>
        <p:spPr>
          <a:xfrm>
            <a:off x="2480311" y="2606040"/>
            <a:ext cx="8817742" cy="3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EF469-E025-4F5C-B4B1-F3B6ABB8C87D}"/>
              </a:ext>
            </a:extLst>
          </p:cNvPr>
          <p:cNvSpPr txBox="1"/>
          <p:nvPr/>
        </p:nvSpPr>
        <p:spPr>
          <a:xfrm>
            <a:off x="1885950" y="2891790"/>
            <a:ext cx="363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развитых странах могут быть предотвращены до 5% случаев рака</a:t>
            </a:r>
          </a:p>
        </p:txBody>
      </p:sp>
    </p:spTree>
    <p:extLst>
      <p:ext uri="{BB962C8B-B14F-4D97-AF65-F5344CB8AC3E}">
        <p14:creationId xmlns:p14="http://schemas.microsoft.com/office/powerpoint/2010/main" val="3363283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DB0F-F0D2-4B21-8754-8DFA5263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Насколько повышается риск рака при ожирении?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B8A944-4ABA-4049-BAEF-C1A81E690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922" y="2263140"/>
            <a:ext cx="5630489" cy="4594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B9DC5-ED57-4859-8E12-A510AD50A9EB}"/>
              </a:ext>
            </a:extLst>
          </p:cNvPr>
          <p:cNvSpPr txBox="1"/>
          <p:nvPr/>
        </p:nvSpPr>
        <p:spPr>
          <a:xfrm>
            <a:off x="2023110" y="2777490"/>
            <a:ext cx="32461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Риск рака пищевода, ободочной кишки, поджелудочной железы, почки, молочной железы повышается на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20-200%</a:t>
            </a:r>
            <a:r>
              <a:rPr lang="ru-RU" dirty="0"/>
              <a:t> на КАЖДЫЕ 10 кг/м2 ИМТ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6FC7D3-9F94-4547-BE76-4871F96B73CF}"/>
              </a:ext>
            </a:extLst>
          </p:cNvPr>
          <p:cNvSpPr/>
          <p:nvPr/>
        </p:nvSpPr>
        <p:spPr>
          <a:xfrm>
            <a:off x="2218728" y="5187434"/>
            <a:ext cx="39763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ИМТ (индекс массы тела) </a:t>
            </a:r>
            <a:r>
              <a:rPr lang="ru-RU" dirty="0"/>
              <a:t>отношение массы тела к квадрату роста. Норма – 18-25 кг/м2 </a:t>
            </a:r>
          </a:p>
          <a:p>
            <a:endParaRPr lang="ru-RU" dirty="0"/>
          </a:p>
          <a:p>
            <a:r>
              <a:rPr lang="en-US" sz="1200" dirty="0"/>
              <a:t>http://calc.by/weight-and-calories/body-mass-index-calculator.html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0423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9AB41-82B6-4280-BAC1-942A6695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61963"/>
            <a:ext cx="10018713" cy="1752599"/>
          </a:xfrm>
        </p:spPr>
        <p:txBody>
          <a:bodyPr/>
          <a:lstStyle/>
          <a:p>
            <a:r>
              <a:rPr lang="ru-RU" dirty="0"/>
              <a:t>Ожирение – не только фактор риска рака…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F3D17F-B1E7-4B0D-8E3B-77CEC829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19" y="1951672"/>
            <a:ext cx="9474204" cy="3877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F62D0-1917-43D0-8C53-529298F7E4A7}"/>
              </a:ext>
            </a:extLst>
          </p:cNvPr>
          <p:cNvSpPr txBox="1"/>
          <p:nvPr/>
        </p:nvSpPr>
        <p:spPr>
          <a:xfrm>
            <a:off x="2686050" y="5934670"/>
            <a:ext cx="854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Риск преждевременной смерти повышается в 2,5 раза при увеличении окружности талии с 95 см до 120 см у мужчин и от 80 до 115 см у женщин. При уменьшении окружности талии риск смерти снижается</a:t>
            </a:r>
          </a:p>
        </p:txBody>
      </p:sp>
    </p:spTree>
    <p:extLst>
      <p:ext uri="{BB962C8B-B14F-4D97-AF65-F5344CB8AC3E}">
        <p14:creationId xmlns:p14="http://schemas.microsoft.com/office/powerpoint/2010/main" val="212715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D731831-DE63-4B1D-B729-CDE65F889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115888"/>
            <a:ext cx="3095625" cy="461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/>
              <a:t>Питание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312B154-96F0-4ECC-8A58-B016B6BE4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492376"/>
            <a:ext cx="8280400" cy="3743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/>
              <a:t>По разным оценкам, от 30 до 70 % случаев рака связаны с избыточным потреблением жиров, соли, нитритов и нитратов, копченостей и консервантов, дефицитом клетчатки и витаминов, избыточной энергетической ценностью пищи, наличием в ней различных токсикантов.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 Доказана роль жиров, особенно насыщенных, в этиопатогенезе рака молочной железы, предстательной железы, толстого кишечника, прямой кишки, легкого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/>
              <a:t> Многочисленными исследованиями доказана протективная роль потребления свежих овощей и фруктов применительно к злокачественным новообразованиям многих локализаций. Наиболее ярко этот эффект выражен в отношении эпителиальных опухолей желудка, прямой кишки, ротоглотки, полости рта, гортани, пищевода, легкого, молочной железы. </a:t>
            </a:r>
          </a:p>
        </p:txBody>
      </p:sp>
      <p:pic>
        <p:nvPicPr>
          <p:cNvPr id="41988" name="Picture 5" descr="20100408111430">
            <a:extLst>
              <a:ext uri="{FF2B5EF4-FFF2-40B4-BE49-F238E27FC236}">
                <a16:creationId xmlns:a16="http://schemas.microsoft.com/office/drawing/2014/main" id="{91CE8558-046D-4359-ACCA-39C51BEE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"/>
            <a:ext cx="45370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62869399">
            <a:extLst>
              <a:ext uri="{FF2B5EF4-FFF2-40B4-BE49-F238E27FC236}">
                <a16:creationId xmlns:a16="http://schemas.microsoft.com/office/drawing/2014/main" id="{B8C8EBCA-F3E9-4DA4-89DA-65D9D15C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765175"/>
            <a:ext cx="26304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8E02B-7888-4B4E-87CC-3149CD52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Физическая активность</a:t>
            </a:r>
          </a:p>
        </p:txBody>
      </p:sp>
      <p:pic>
        <p:nvPicPr>
          <p:cNvPr id="4098" name="Picture 2" descr="ÐÐ°ÑÑÐ¸Ð½ÐºÐ¸ Ð¿Ð¾ Ð·Ð°Ð¿ÑÐ¾ÑÑ physical activity and cancer prevention">
            <a:extLst>
              <a:ext uri="{FF2B5EF4-FFF2-40B4-BE49-F238E27FC236}">
                <a16:creationId xmlns:a16="http://schemas.microsoft.com/office/drawing/2014/main" id="{BA9DEE1C-BA05-47D2-AB0E-BDD01F5B3B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2259479"/>
            <a:ext cx="80708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58C90-5685-405F-A483-A74BFA6A81FB}"/>
              </a:ext>
            </a:extLst>
          </p:cNvPr>
          <p:cNvSpPr txBox="1"/>
          <p:nvPr/>
        </p:nvSpPr>
        <p:spPr>
          <a:xfrm>
            <a:off x="9212261" y="2045970"/>
            <a:ext cx="2994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J-shaped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кривая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Разумный уровень еженедельной физической активности – 400-700 минут (умеренная), либо 135-400 (высокая)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Данные эпидемиологического исследования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https://dceg.cancer.gov/news-events/research-news-highlights/2015/physical-activity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A2583-E63D-4944-BA18-38265459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90" y="796365"/>
            <a:ext cx="2133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3E35B-CA4E-4324-B032-BF235F0D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профилактики рака при физической активности</a:t>
            </a:r>
          </a:p>
        </p:txBody>
      </p:sp>
      <p:pic>
        <p:nvPicPr>
          <p:cNvPr id="6146" name="Picture 2" descr="http://www.oapublishinglondon.com/images/html_figures/SportsMedicine1_2014-g001.jpg">
            <a:extLst>
              <a:ext uri="{FF2B5EF4-FFF2-40B4-BE49-F238E27FC236}">
                <a16:creationId xmlns:a16="http://schemas.microsoft.com/office/drawing/2014/main" id="{D4E0269E-E66B-4E91-9F97-AA441F921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08" y="2438399"/>
            <a:ext cx="8059261" cy="42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865F2-773A-4658-9E6F-68C96602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Вторичная профилактика (скрининг)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F58B8-4A57-4A19-8326-D1E06520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9395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Проводится в группах риска (например, с определенного возраста, среди курящих, больных хроническими заболеваниями и т.д.) но среди здоровых (чувствующих себя здоровыми) людей</a:t>
            </a:r>
          </a:p>
          <a:p>
            <a:r>
              <a:rPr lang="ru-RU" dirty="0"/>
              <a:t>Способствует выявлению ранних, потенциально излечимых форм рака</a:t>
            </a:r>
          </a:p>
          <a:p>
            <a:r>
              <a:rPr lang="ru-RU" dirty="0"/>
              <a:t>Работает далеко не всегда</a:t>
            </a:r>
          </a:p>
          <a:p>
            <a:pPr lvl="1"/>
            <a:r>
              <a:rPr lang="ru-RU" dirty="0"/>
              <a:t>Положительные примеры – рак молочной железы, рак шейки матки, рак желудка в странах Азии</a:t>
            </a:r>
          </a:p>
          <a:p>
            <a:pPr lvl="1"/>
            <a:r>
              <a:rPr lang="ru-RU" dirty="0"/>
              <a:t>Отрицательные – рак предстательной железы, рак легкого</a:t>
            </a:r>
          </a:p>
          <a:p>
            <a:r>
              <a:rPr lang="ru-RU" dirty="0"/>
              <a:t>Диспансеризация населения – аналог скрининга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7481C-70D1-45CF-84F9-DB4889D4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рак?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5C0B49-96F5-49FB-BB77-ECA39995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404426" cy="350520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Рак (карцинома) - (др.-греч. κα</a:t>
            </a:r>
            <a:r>
              <a:rPr lang="ru-RU" dirty="0" err="1"/>
              <a:t>ρκίνος</a:t>
            </a:r>
            <a:r>
              <a:rPr lang="ru-RU" dirty="0"/>
              <a:t> — «краб», -</a:t>
            </a:r>
            <a:r>
              <a:rPr lang="ru-RU" dirty="0" err="1"/>
              <a:t>ωμ</a:t>
            </a:r>
            <a:r>
              <a:rPr lang="ru-RU" dirty="0"/>
              <a:t>α от ὄγκωμα — «опухоль») — вид злокачественной опухоли (рак), развивающейся из клеток эпителиальной ткани различных органов (кожи, слизистых оболочек и многих внутренних органов).</a:t>
            </a:r>
          </a:p>
          <a:p>
            <a:r>
              <a:rPr lang="ru-RU" dirty="0"/>
              <a:t>В широком смысле слова раком называют любую злокачественную опухоль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54C0A-EFAA-4CA3-B4BD-0D90ACC7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29421"/>
            <a:ext cx="2705100" cy="1685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BB412-1E74-492C-AA7C-F9A7E000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051" y="2438399"/>
            <a:ext cx="2676525" cy="1704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07C81-E777-40E8-AAD6-97014FF7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62" y="3982020"/>
            <a:ext cx="1781175" cy="2571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4C4F3-523A-4EBB-8D58-632CA8C22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56" y="4302505"/>
            <a:ext cx="3260508" cy="23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80402-5B71-4180-9A61-FB1ED752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Итак, как предотвратить рак?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C3E4B-015C-448A-B4BC-1ABD36DB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 кури!</a:t>
            </a:r>
          </a:p>
          <a:p>
            <a:r>
              <a:rPr lang="ru-RU" dirty="0"/>
              <a:t>Не употребляй спиртных напитков!</a:t>
            </a:r>
          </a:p>
          <a:p>
            <a:r>
              <a:rPr lang="ru-RU" dirty="0"/>
              <a:t>Избегай случайных половых связей</a:t>
            </a:r>
          </a:p>
          <a:p>
            <a:r>
              <a:rPr lang="ru-RU" dirty="0"/>
              <a:t>Придерживайся правильной диеты</a:t>
            </a:r>
          </a:p>
          <a:p>
            <a:r>
              <a:rPr lang="ru-RU" dirty="0"/>
              <a:t>Поддерживай «здоровую» массу тела</a:t>
            </a:r>
          </a:p>
          <a:p>
            <a:r>
              <a:rPr lang="ru-RU" dirty="0"/>
              <a:t>Регулярно занимайся физическими упражнениями</a:t>
            </a:r>
          </a:p>
          <a:p>
            <a:r>
              <a:rPr lang="ru-RU" dirty="0"/>
              <a:t>Регулярно проходи обследование здоровья (программа диспансеризации)</a:t>
            </a:r>
          </a:p>
        </p:txBody>
      </p:sp>
    </p:spTree>
    <p:extLst>
      <p:ext uri="{BB962C8B-B14F-4D97-AF65-F5344CB8AC3E}">
        <p14:creationId xmlns:p14="http://schemas.microsoft.com/office/powerpoint/2010/main" val="1245041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34967E-5C1B-4F92-9C86-E1595461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91" y="2834640"/>
            <a:ext cx="10018713" cy="175259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Спасибо за внимание!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>Вопросы?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51EC6-DDD2-4472-B6EC-43D4D5267AD7}"/>
              </a:ext>
            </a:extLst>
          </p:cNvPr>
          <p:cNvSpPr txBox="1"/>
          <p:nvPr/>
        </p:nvSpPr>
        <p:spPr>
          <a:xfrm>
            <a:off x="7780020" y="4888231"/>
            <a:ext cx="44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m.valkov66@gmail.com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89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C94C5-AA4D-4D70-9DE3-A917D3F5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часто встречается?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A109E6-FD10-444A-BE29-9B1CFD1C3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" t="24390" r="53870" b="32585"/>
          <a:stretch/>
        </p:blipFill>
        <p:spPr>
          <a:xfrm>
            <a:off x="950975" y="1746504"/>
            <a:ext cx="6296300" cy="3840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DDAEDF-CE65-412C-B7FC-B7DA1E82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90" y="3201350"/>
            <a:ext cx="5088081" cy="3748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5897E8-E130-4FB0-8F36-DB464043C27F}"/>
              </a:ext>
            </a:extLst>
          </p:cNvPr>
          <p:cNvSpPr txBox="1"/>
          <p:nvPr/>
        </p:nvSpPr>
        <p:spPr>
          <a:xfrm>
            <a:off x="6735490" y="1834040"/>
            <a:ext cx="476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2018 году, согласно расчетам Международного агентства по изучению рака, в мире выявлено более 18 млн случаев рака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A7DC9-0E15-4127-BDA8-2EDB95A2BCC8}"/>
              </a:ext>
            </a:extLst>
          </p:cNvPr>
          <p:cNvSpPr txBox="1"/>
          <p:nvPr/>
        </p:nvSpPr>
        <p:spPr>
          <a:xfrm>
            <a:off x="2136124" y="5620152"/>
            <a:ext cx="476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По числу случаев рака лидирует Китай – более 4 млн новых случаев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168970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C94C5-AA4D-4D70-9DE3-A917D3F5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важно?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982EE2-4CBC-44DC-B4E3-00F0395D5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6853" y="1999486"/>
            <a:ext cx="3733915" cy="312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76199-F84D-432A-8045-5A7A439A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07" y="3157539"/>
            <a:ext cx="5543550" cy="2524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B6D07-60C1-40C1-9ADE-0830FFC3F9CA}"/>
              </a:ext>
            </a:extLst>
          </p:cNvPr>
          <p:cNvSpPr txBox="1"/>
          <p:nvPr/>
        </p:nvSpPr>
        <p:spPr>
          <a:xfrm>
            <a:off x="8403336" y="5230368"/>
            <a:ext cx="325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 – вторая по частоте причина смерти в мире после сердечно-сосудистых заболеваний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CC49B-FD18-488A-8277-3DA0371A3A71}"/>
              </a:ext>
            </a:extLst>
          </p:cNvPr>
          <p:cNvSpPr txBox="1"/>
          <p:nvPr/>
        </p:nvSpPr>
        <p:spPr>
          <a:xfrm>
            <a:off x="1638544" y="2115233"/>
            <a:ext cx="509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Число смертей от рака увеличивается, главным образом, в связи с «постарением»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85132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9F3B4-A706-4F30-B088-0537FB44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Смертность от неинфекционных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916E4-FF73-418F-8EBD-0E3A1E96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658" y="2438399"/>
            <a:ext cx="4505009" cy="39166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Цель устойчивого развития ООН </a:t>
            </a:r>
            <a:r>
              <a:rPr lang="en-US" b="1" dirty="0"/>
              <a:t>3.4</a:t>
            </a:r>
          </a:p>
          <a:p>
            <a:r>
              <a:rPr lang="ru-RU" dirty="0"/>
              <a:t>К 2030 году сократить на одну треть преждевременную смертность от неинфекционных заболеваний путем профилактики и лечения, а также содействовать укреплению психического здоровья и благополучия</a:t>
            </a:r>
          </a:p>
          <a:p>
            <a:r>
              <a:rPr lang="ru-RU" dirty="0"/>
              <a:t>В 2016 г. смертность от неинфекционных заболеваний в возрасте 30-70 лет в России была 25,4% (в Швейцарии – 8,6%, В Корее – 7,8%)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(отчет ВОЗ, 2018 г.)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7BAB9-4F34-4510-A9F8-C78B9F45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7" t="28800" r="42117" b="5733"/>
          <a:stretch/>
        </p:blipFill>
        <p:spPr>
          <a:xfrm>
            <a:off x="7117081" y="2174750"/>
            <a:ext cx="3776473" cy="4489704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6FF6864-CA0D-48F5-9C5A-3E06BB2423C8}"/>
              </a:ext>
            </a:extLst>
          </p:cNvPr>
          <p:cNvCxnSpPr>
            <a:cxnSpLocks/>
          </p:cNvCxnSpPr>
          <p:nvPr/>
        </p:nvCxnSpPr>
        <p:spPr>
          <a:xfrm flipH="1">
            <a:off x="9784080" y="2724912"/>
            <a:ext cx="1341058" cy="33649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9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FF6C5-1F7D-4C7C-A3BB-7E5D0D8C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Архангельской области?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9701BF4-1187-4A99-9525-0837E3DA5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13819"/>
              </p:ext>
            </p:extLst>
          </p:nvPr>
        </p:nvGraphicFramePr>
        <p:xfrm>
          <a:off x="2547082" y="2237232"/>
          <a:ext cx="751131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8760711" imgH="5334462" progId="Excel.Chart.8">
                  <p:embed/>
                </p:oleObj>
              </mc:Choice>
              <mc:Fallback>
                <p:oleObj r:id="rId3" imgW="8760711" imgH="5334462" progId="Excel.Chart.8">
                  <p:embed/>
                  <p:pic>
                    <p:nvPicPr>
                      <p:cNvPr id="26627" name="Диаграмма 3">
                        <a:extLst>
                          <a:ext uri="{FF2B5EF4-FFF2-40B4-BE49-F238E27FC236}">
                            <a16:creationId xmlns:a16="http://schemas.microsoft.com/office/drawing/2014/main" id="{A187DBC0-630D-4FF1-B63B-130E0EECDBB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082" y="2237232"/>
                        <a:ext cx="7511317" cy="419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27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B9B38-FBE6-4EE1-889B-08A3EAD8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рака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8B82D-8788-4963-92C5-EB9B68D3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84833"/>
            <a:ext cx="10018713" cy="37063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Химические канцерогены</a:t>
            </a:r>
            <a:r>
              <a:rPr lang="ru-RU" dirty="0"/>
              <a:t> </a:t>
            </a:r>
          </a:p>
          <a:p>
            <a:r>
              <a:rPr lang="ru-RU" b="1" dirty="0"/>
              <a:t>Канцерогены физической природы</a:t>
            </a:r>
          </a:p>
          <a:p>
            <a:pPr lvl="1"/>
            <a:r>
              <a:rPr lang="ru-RU" dirty="0"/>
              <a:t>различные виды ионизирующего излучения , ультрафиолетовое излучение.</a:t>
            </a:r>
          </a:p>
          <a:p>
            <a:r>
              <a:rPr lang="ru-RU" b="1" dirty="0"/>
              <a:t>Биологические факторы</a:t>
            </a:r>
            <a:r>
              <a:rPr lang="ru-RU" dirty="0"/>
              <a:t> 	</a:t>
            </a:r>
          </a:p>
          <a:p>
            <a:pPr lvl="1"/>
            <a:r>
              <a:rPr lang="ru-RU" dirty="0"/>
              <a:t>различные типы вирусов (</a:t>
            </a:r>
            <a:r>
              <a:rPr lang="ru-RU" dirty="0" err="1"/>
              <a:t>герпесоподобный</a:t>
            </a:r>
            <a:r>
              <a:rPr lang="ru-RU" dirty="0"/>
              <a:t> вирус Эпштейна — </a:t>
            </a:r>
            <a:r>
              <a:rPr lang="ru-RU" dirty="0" err="1"/>
              <a:t>Барр</a:t>
            </a:r>
            <a:r>
              <a:rPr lang="ru-RU" dirty="0"/>
              <a:t> (лимфома </a:t>
            </a:r>
            <a:r>
              <a:rPr lang="ru-RU" dirty="0" err="1"/>
              <a:t>Беркитта</a:t>
            </a:r>
            <a:r>
              <a:rPr lang="ru-RU" dirty="0"/>
              <a:t>), </a:t>
            </a:r>
          </a:p>
          <a:p>
            <a:pPr lvl="1"/>
            <a:r>
              <a:rPr lang="ru-RU" dirty="0"/>
              <a:t>вирус папилломы человека (рак шейки матки), </a:t>
            </a:r>
          </a:p>
          <a:p>
            <a:pPr lvl="1"/>
            <a:r>
              <a:rPr lang="ru-RU" dirty="0"/>
              <a:t>вирусы гепатитов B и C (рак печени)</a:t>
            </a:r>
          </a:p>
          <a:p>
            <a:r>
              <a:rPr lang="ru-RU" b="1" dirty="0"/>
              <a:t>Образ жизни (питание, движение, вредные привычки)</a:t>
            </a:r>
          </a:p>
          <a:p>
            <a:r>
              <a:rPr lang="ru-RU" b="1" dirty="0"/>
              <a:t>Гормональные факторы</a:t>
            </a:r>
            <a:r>
              <a:rPr lang="ru-RU" dirty="0"/>
              <a:t>  (рак молочной железы, рак яичка, рак предстательной железы).</a:t>
            </a:r>
          </a:p>
          <a:p>
            <a:r>
              <a:rPr lang="ru-RU" b="1" dirty="0"/>
              <a:t>Генетические факторы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F9C92-CECF-4A40-8578-A79719921478}"/>
              </a:ext>
            </a:extLst>
          </p:cNvPr>
          <p:cNvSpPr txBox="1"/>
          <p:nvPr/>
        </p:nvSpPr>
        <p:spPr>
          <a:xfrm>
            <a:off x="2761488" y="5987534"/>
            <a:ext cx="772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Главный фактор риска рака - возраст</a:t>
            </a:r>
          </a:p>
        </p:txBody>
      </p:sp>
    </p:spTree>
    <p:extLst>
      <p:ext uri="{BB962C8B-B14F-4D97-AF65-F5344CB8AC3E}">
        <p14:creationId xmlns:p14="http://schemas.microsoft.com/office/powerpoint/2010/main" val="106374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26E5C-32ED-4F57-B96F-31E05190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Можно ли предотвратить рак?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830C0-E722-4A7A-BBA2-5F7485F4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Можно снизить риск заболеть раком</a:t>
            </a:r>
          </a:p>
          <a:p>
            <a:r>
              <a:rPr lang="ru-RU" dirty="0"/>
              <a:t>Нельзя полностью предотвратить, потому что всегда будут действовать неуправляемые факторы риска</a:t>
            </a:r>
          </a:p>
          <a:p>
            <a:pPr lvl="1"/>
            <a:r>
              <a:rPr lang="ru-RU" dirty="0"/>
              <a:t>Пол, возраст, генетика</a:t>
            </a:r>
          </a:p>
          <a:p>
            <a:r>
              <a:rPr lang="ru-RU" dirty="0"/>
              <a:t>Поэтому есть два пути:</a:t>
            </a:r>
          </a:p>
          <a:p>
            <a:pPr lvl="1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Первичная профилактика </a:t>
            </a:r>
            <a:r>
              <a:rPr lang="ru-RU" dirty="0"/>
              <a:t>– воздействие на модифицируемые (управляемые) факторы риска</a:t>
            </a:r>
          </a:p>
          <a:p>
            <a:pPr lvl="1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Вторичная профилактика </a:t>
            </a:r>
            <a:r>
              <a:rPr lang="ru-RU" dirty="0"/>
              <a:t>– раннее выявление </a:t>
            </a:r>
          </a:p>
        </p:txBody>
      </p:sp>
    </p:spTree>
    <p:extLst>
      <p:ext uri="{BB962C8B-B14F-4D97-AF65-F5344CB8AC3E}">
        <p14:creationId xmlns:p14="http://schemas.microsoft.com/office/powerpoint/2010/main" val="2064098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231</TotalTime>
  <Words>1149</Words>
  <Application>Microsoft Office PowerPoint</Application>
  <PresentationFormat>Широкоэкранный</PresentationFormat>
  <Paragraphs>175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Corbel</vt:lpstr>
      <vt:lpstr>Wingdings 2</vt:lpstr>
      <vt:lpstr>Параллакс</vt:lpstr>
      <vt:lpstr>Microsoft Excel Chart</vt:lpstr>
      <vt:lpstr>Как предотвратить рак?  Профилактика онкологических заболеваний </vt:lpstr>
      <vt:lpstr>План</vt:lpstr>
      <vt:lpstr>Что такое рак?</vt:lpstr>
      <vt:lpstr>Это часто встречается? </vt:lpstr>
      <vt:lpstr>Это важно? </vt:lpstr>
      <vt:lpstr>Смертность от неинфекционных заболеваний</vt:lpstr>
      <vt:lpstr>А в Архангельской области?</vt:lpstr>
      <vt:lpstr>Факторы риска рака</vt:lpstr>
      <vt:lpstr>Можно ли предотвратить рак?</vt:lpstr>
      <vt:lpstr>На что направлена первичная профилактика рака?</vt:lpstr>
      <vt:lpstr>Курение</vt:lpstr>
      <vt:lpstr>Борьба с курением должна продолжаться</vt:lpstr>
      <vt:lpstr>Как антитабачные законы влияют на риск заболеть раком легкого?</vt:lpstr>
      <vt:lpstr>Молодые курящие</vt:lpstr>
      <vt:lpstr>Алкоголь</vt:lpstr>
      <vt:lpstr>Риск смерти от любой причины возрастает с увеличением количества выпитого алкоголя!</vt:lpstr>
      <vt:lpstr>Смерти от рака, связанные с употреблением алкоголя (WHO World Cancer Report)</vt:lpstr>
      <vt:lpstr>Инфекции</vt:lpstr>
      <vt:lpstr>ВПЧ и рак шейки матки</vt:lpstr>
      <vt:lpstr>Как предотвратить заражение ВПЧ? </vt:lpstr>
      <vt:lpstr>Рекомендации по профилактике ВПЧ-инфекции в странах Европы – возраст начала вакцинации</vt:lpstr>
      <vt:lpstr>Диета и ожирение</vt:lpstr>
      <vt:lpstr>Сколько случаев рака можно предотвратить при поддержании нормальной массы тела?</vt:lpstr>
      <vt:lpstr>Насколько повышается риск рака при ожирении?</vt:lpstr>
      <vt:lpstr>Ожирение – не только фактор риска рака…</vt:lpstr>
      <vt:lpstr>Питание</vt:lpstr>
      <vt:lpstr>Физическая активность</vt:lpstr>
      <vt:lpstr>Механизмы профилактики рака при физической активности</vt:lpstr>
      <vt:lpstr>Вторичная профилактика (скрининг)</vt:lpstr>
      <vt:lpstr>Итак, как предотвратить рак?</vt:lpstr>
      <vt:lpstr>Спасибо за внимание! 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рак?  Профилактика онкологических заболеваний</dc:title>
  <dc:creator>Михаил Вальков</dc:creator>
  <cp:lastModifiedBy>Михаил Вальков</cp:lastModifiedBy>
  <cp:revision>24</cp:revision>
  <dcterms:created xsi:type="dcterms:W3CDTF">2019-02-03T10:20:51Z</dcterms:created>
  <dcterms:modified xsi:type="dcterms:W3CDTF">2019-02-05T09:08:33Z</dcterms:modified>
</cp:coreProperties>
</file>