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339" r:id="rId5"/>
    <p:sldId id="286" r:id="rId6"/>
    <p:sldId id="287" r:id="rId7"/>
    <p:sldId id="289" r:id="rId8"/>
    <p:sldId id="290" r:id="rId9"/>
    <p:sldId id="291" r:id="rId10"/>
    <p:sldId id="292" r:id="rId11"/>
    <p:sldId id="293" r:id="rId12"/>
    <p:sldId id="294" r:id="rId13"/>
    <p:sldId id="295" r:id="rId14"/>
    <p:sldId id="296" r:id="rId15"/>
    <p:sldId id="330" r:id="rId16"/>
    <p:sldId id="297" r:id="rId17"/>
    <p:sldId id="298" r:id="rId18"/>
    <p:sldId id="299" r:id="rId19"/>
    <p:sldId id="300" r:id="rId20"/>
    <p:sldId id="301" r:id="rId21"/>
    <p:sldId id="302" r:id="rId22"/>
    <p:sldId id="307" r:id="rId23"/>
    <p:sldId id="340" r:id="rId24"/>
    <p:sldId id="328" r:id="rId25"/>
    <p:sldId id="338" r:id="rId26"/>
    <p:sldId id="335" r:id="rId27"/>
    <p:sldId id="336" r:id="rId28"/>
    <p:sldId id="337" r:id="rId29"/>
    <p:sldId id="334" r:id="rId30"/>
    <p:sldId id="333" r:id="rId31"/>
    <p:sldId id="329" r:id="rId32"/>
    <p:sldId id="327" r:id="rId33"/>
    <p:sldId id="318" r:id="rId34"/>
    <p:sldId id="319" r:id="rId35"/>
    <p:sldId id="320" r:id="rId36"/>
    <p:sldId id="321" r:id="rId37"/>
    <p:sldId id="322" r:id="rId38"/>
    <p:sldId id="323" r:id="rId3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Светлый стиль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Средний стиль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Светлый стиль 1 — акцент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012ECD-51FC-41F1-AA8D-1B2483CD663E}" styleName="Светлый стиль 2 — акцент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Светлый стиль 3 — акцент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3558" autoAdjust="0"/>
    <p:restoredTop sz="94660"/>
  </p:normalViewPr>
  <p:slideViewPr>
    <p:cSldViewPr snapToGrid="0">
      <p:cViewPr varScale="1">
        <p:scale>
          <a:sx n="57" d="100"/>
          <a:sy n="57" d="100"/>
        </p:scale>
        <p:origin x="96" y="3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charts/_rels/chart1.xml.rels><?xml version="1.0" encoding="UTF-8" standalone="yes"?>
<Relationships xmlns="http://schemas.openxmlformats.org/package/2006/relationships"><Relationship Id="rId3" Type="http://schemas.openxmlformats.org/officeDocument/2006/relationships/oleObject" Target="file:///C:\Users\&#1056;&#1086;&#1084;&#1072;&#1085;%20&#1041;&#1086;&#1083;&#1076;&#1099;&#1088;&#1077;&#1074;\YandexDisk\&#1040;&#1054;&#1048;&#1054;&#1054;\12%20&#1054;&#1041;&#1065;&#1045;&#1057;&#1058;&#1042;&#1054;&#1047;&#1053;&#1040;&#1053;&#1048;&#1045;.xls"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kogina.ya\Desktop\&#1054;&#1089;&#1085;&#1086;&#1074;&#1085;&#1086;&#1081;%20&#1087;&#1077;&#1088;&#1080;&#1086;&#1076;\&#1045;&#1043;&#1069;_2018.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r>
              <a:rPr lang="ru-RU" dirty="0"/>
              <a:t>Распределение полученных оценок по обществознанию, 2018 г.</a:t>
            </a:r>
          </a:p>
        </c:rich>
      </c:tx>
      <c:overlay val="0"/>
      <c:spPr>
        <a:noFill/>
        <a:ln>
          <a:noFill/>
        </a:ln>
        <a:effectLst/>
      </c:spPr>
      <c:txPr>
        <a:bodyPr rot="0" spcFirstLastPara="1" vertOverflow="ellipsis" vert="horz" wrap="square" anchor="ctr" anchorCtr="1"/>
        <a:lstStyle/>
        <a:p>
          <a:pPr>
            <a:defRPr sz="2200" b="1" i="0" u="none" strike="noStrike" kern="1200" baseline="0">
              <a:solidFill>
                <a:schemeClr val="dk1">
                  <a:lumMod val="75000"/>
                  <a:lumOff val="25000"/>
                </a:schemeClr>
              </a:solidFill>
              <a:latin typeface="+mn-lt"/>
              <a:ea typeface="+mn-ea"/>
              <a:cs typeface="+mn-cs"/>
            </a:defRPr>
          </a:pPr>
          <a:endParaRPr lang="ru-RU"/>
        </a:p>
      </c:txPr>
    </c:title>
    <c:autoTitleDeleted val="0"/>
    <c:view3D>
      <c:rotX val="5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6.7062042992628371E-2"/>
          <c:y val="0.10932624876968504"/>
          <c:w val="0.93264468105632647"/>
          <c:h val="0.886767501230315"/>
        </c:manualLayout>
      </c:layout>
      <c:pie3DChart>
        <c:varyColors val="1"/>
        <c:ser>
          <c:idx val="0"/>
          <c:order val="0"/>
          <c:dPt>
            <c:idx val="0"/>
            <c:bubble3D val="0"/>
            <c:spPr>
              <a:solidFill>
                <a:schemeClr val="accent1"/>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1-AED5-4642-9DDB-B20D16A91481}"/>
              </c:ext>
            </c:extLst>
          </c:dPt>
          <c:dPt>
            <c:idx val="1"/>
            <c:bubble3D val="0"/>
            <c:spPr>
              <a:solidFill>
                <a:schemeClr val="accent2"/>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3-AED5-4642-9DDB-B20D16A91481}"/>
              </c:ext>
            </c:extLst>
          </c:dPt>
          <c:dPt>
            <c:idx val="2"/>
            <c:bubble3D val="0"/>
            <c:spPr>
              <a:solidFill>
                <a:schemeClr val="accent3"/>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5-AED5-4642-9DDB-B20D16A91481}"/>
              </c:ext>
            </c:extLst>
          </c:dPt>
          <c:dPt>
            <c:idx val="3"/>
            <c:bubble3D val="0"/>
            <c:spPr>
              <a:solidFill>
                <a:schemeClr val="accent4"/>
              </a:solidFill>
              <a:ln>
                <a:noFill/>
              </a:ln>
              <a:effectLst>
                <a:outerShdw blurRad="254000" sx="102000" sy="102000" algn="ctr" rotWithShape="0">
                  <a:prstClr val="black">
                    <a:alpha val="20000"/>
                  </a:prstClr>
                </a:outerShdw>
              </a:effectLst>
              <a:sp3d/>
            </c:spPr>
            <c:extLst>
              <c:ext xmlns:c16="http://schemas.microsoft.com/office/drawing/2014/chart" uri="{C3380CC4-5D6E-409C-BE32-E72D297353CC}">
                <c16:uniqueId val="{00000007-AED5-4642-9DDB-B20D16A91481}"/>
              </c:ext>
            </c:extLst>
          </c:dPt>
          <c:dLbls>
            <c:dLbl>
              <c:idx val="3"/>
              <c:layout>
                <c:manualLayout>
                  <c:x val="2.4445585660507481E-2"/>
                  <c:y val="8.6835783710629902E-2"/>
                </c:manualLayout>
              </c:layout>
              <c:dLblPos val="bestFit"/>
              <c:showLegendKey val="0"/>
              <c:showVal val="0"/>
              <c:showCatName val="0"/>
              <c:showSerName val="0"/>
              <c:showPercent val="1"/>
              <c:showBubbleSize val="0"/>
              <c:extLst>
                <c:ext xmlns:c15="http://schemas.microsoft.com/office/drawing/2012/chart" uri="{CE6537A1-D6FC-4f65-9D91-7224C49458BB}"/>
                <c:ext xmlns:c16="http://schemas.microsoft.com/office/drawing/2014/chart" uri="{C3380CC4-5D6E-409C-BE32-E72D297353CC}">
                  <c16:uniqueId val="{00000007-AED5-4642-9DDB-B20D16A91481}"/>
                </c:ext>
              </c:extLst>
            </c:dLbl>
            <c:numFmt formatCode="0.00%" sourceLinked="0"/>
            <c:spPr>
              <a:solidFill>
                <a:schemeClr val="tx1"/>
              </a:solidFill>
              <a:ln>
                <a:noFill/>
              </a:ln>
              <a:effectLst>
                <a:outerShdw blurRad="50800" dist="38100" dir="2700000" algn="tl" rotWithShape="0">
                  <a:prstClr val="black">
                    <a:alpha val="40000"/>
                  </a:prstClr>
                </a:outerShdw>
              </a:effectLst>
            </c:spPr>
            <c:txPr>
              <a:bodyPr rot="0" spcFirstLastPara="1" vertOverflow="ellipsis" vert="horz" wrap="square" lIns="38100" tIns="19050" rIns="38100" bIns="19050" anchor="ctr" anchorCtr="1">
                <a:spAutoFit/>
              </a:bodyPr>
              <a:lstStyle/>
              <a:p>
                <a:pPr>
                  <a:defRPr sz="1800" b="1" i="0" u="none" strike="noStrike" kern="1200" baseline="0">
                    <a:solidFill>
                      <a:schemeClr val="bg1"/>
                    </a:solidFill>
                    <a:latin typeface="+mn-lt"/>
                    <a:ea typeface="+mn-ea"/>
                    <a:cs typeface="+mn-cs"/>
                  </a:defRPr>
                </a:pPr>
                <a:endParaRPr lang="ru-RU"/>
              </a:p>
            </c:txPr>
            <c:dLblPos val="ctr"/>
            <c:showLegendKey val="0"/>
            <c:showVal val="0"/>
            <c:showCatName val="0"/>
            <c:showSerName val="0"/>
            <c:showPercent val="1"/>
            <c:showBubbleSize val="0"/>
            <c:showLeaderLines val="1"/>
            <c:leaderLines>
              <c:spPr>
                <a:ln w="9525">
                  <a:solidFill>
                    <a:schemeClr val="dk1">
                      <a:lumMod val="50000"/>
                      <a:lumOff val="50000"/>
                    </a:schemeClr>
                  </a:solidFill>
                </a:ln>
                <a:effectLst/>
              </c:spPr>
            </c:leaderLines>
            <c:extLst>
              <c:ext xmlns:c15="http://schemas.microsoft.com/office/drawing/2012/chart" uri="{CE6537A1-D6FC-4f65-9D91-7224C49458BB}"/>
            </c:extLst>
          </c:dLbls>
          <c:cat>
            <c:numRef>
              <c:f>'для ПК'!$B$31:$B$34</c:f>
              <c:numCache>
                <c:formatCode>General</c:formatCode>
                <c:ptCount val="4"/>
                <c:pt idx="0">
                  <c:v>2</c:v>
                </c:pt>
                <c:pt idx="1">
                  <c:v>3</c:v>
                </c:pt>
                <c:pt idx="2">
                  <c:v>4</c:v>
                </c:pt>
                <c:pt idx="3">
                  <c:v>5</c:v>
                </c:pt>
              </c:numCache>
            </c:numRef>
          </c:cat>
          <c:val>
            <c:numRef>
              <c:f>'для ПК'!$C$31:$C$34</c:f>
              <c:numCache>
                <c:formatCode>0.0</c:formatCode>
                <c:ptCount val="4"/>
                <c:pt idx="0">
                  <c:v>2.2000000000000002</c:v>
                </c:pt>
                <c:pt idx="1">
                  <c:v>55.7</c:v>
                </c:pt>
                <c:pt idx="2">
                  <c:v>38.6</c:v>
                </c:pt>
                <c:pt idx="3">
                  <c:v>3.5</c:v>
                </c:pt>
              </c:numCache>
            </c:numRef>
          </c:val>
          <c:extLst>
            <c:ext xmlns:c16="http://schemas.microsoft.com/office/drawing/2014/chart" uri="{C3380CC4-5D6E-409C-BE32-E72D297353CC}">
              <c16:uniqueId val="{00000008-AED5-4642-9DDB-B20D16A91481}"/>
            </c:ext>
          </c:extLst>
        </c:ser>
        <c:dLbls>
          <c:dLblPos val="ctr"/>
          <c:showLegendKey val="0"/>
          <c:showVal val="0"/>
          <c:showCatName val="0"/>
          <c:showSerName val="0"/>
          <c:showPercent val="1"/>
          <c:showBubbleSize val="0"/>
          <c:showLeaderLines val="1"/>
        </c:dLbls>
      </c:pie3DChart>
      <c:spPr>
        <a:noFill/>
        <a:ln>
          <a:noFill/>
        </a:ln>
        <a:effectLst/>
      </c:spPr>
    </c:plotArea>
    <c:legend>
      <c:legendPos val="r"/>
      <c:overlay val="0"/>
      <c:spPr>
        <a:solidFill>
          <a:schemeClr val="lt1">
            <a:lumMod val="95000"/>
            <a:alpha val="39000"/>
          </a:schemeClr>
        </a:solidFill>
        <a:ln>
          <a:noFill/>
        </a:ln>
        <a:effectLst/>
      </c:spPr>
      <c:txPr>
        <a:bodyPr rot="0" spcFirstLastPara="1" vertOverflow="ellipsis" vert="horz" wrap="square" anchor="ctr" anchorCtr="1"/>
        <a:lstStyle/>
        <a:p>
          <a:pPr>
            <a:defRPr sz="1800" b="0" i="0" u="none" strike="noStrike" kern="1200" baseline="0">
              <a:solidFill>
                <a:schemeClr val="dk1">
                  <a:lumMod val="75000"/>
                  <a:lumOff val="25000"/>
                </a:schemeClr>
              </a:solidFill>
              <a:latin typeface="+mn-lt"/>
              <a:ea typeface="+mn-ea"/>
              <a:cs typeface="+mn-cs"/>
            </a:defRPr>
          </a:pPr>
          <a:endParaRPr lang="ru-RU"/>
        </a:p>
      </c:txPr>
    </c:legend>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ru-RU"/>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view3D>
      <c:rotX val="15"/>
      <c:rotY val="20"/>
      <c:depthPercent val="100"/>
      <c:rAngAx val="1"/>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1"/>
          <c:order val="1"/>
          <c:tx>
            <c:strRef>
              <c:f>Лист1!$B$21410</c:f>
              <c:strCache>
                <c:ptCount val="1"/>
                <c:pt idx="0">
                  <c:v>Количество участников в %</c:v>
                </c:pt>
              </c:strCache>
            </c:strRef>
          </c:tx>
          <c:spPr>
            <a:solidFill>
              <a:schemeClr val="accent2"/>
            </a:solidFill>
            <a:ln>
              <a:noFill/>
            </a:ln>
            <a:effectLst/>
            <a:sp3d/>
          </c:spPr>
          <c:invertIfNegative val="0"/>
          <c:dLbls>
            <c:dLbl>
              <c:idx val="0"/>
              <c:layout>
                <c:manualLayout>
                  <c:x val="7.874015748031496E-3"/>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AB90-4846-A6F8-BBBDA0A4AAB4}"/>
                </c:ext>
              </c:extLst>
            </c:dLbl>
            <c:dLbl>
              <c:idx val="1"/>
              <c:layout>
                <c:manualLayout>
                  <c:x val="1.0498687664041946E-2"/>
                  <c:y val="0"/>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AB90-4846-A6F8-BBBDA0A4AAB4}"/>
                </c:ext>
              </c:extLst>
            </c:dLbl>
            <c:dLbl>
              <c:idx val="2"/>
              <c:layout>
                <c:manualLayout>
                  <c:x val="7.8740157480314474E-3"/>
                  <c:y val="-8.3073727933541015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AB90-4846-A6F8-BBBDA0A4AAB4}"/>
                </c:ext>
              </c:extLst>
            </c:dLbl>
            <c:dLbl>
              <c:idx val="3"/>
              <c:layout>
                <c:manualLayout>
                  <c:x val="7.874015748031496E-3"/>
                  <c:y val="-4.7593773487925203E-18"/>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AB90-4846-A6F8-BBBDA0A4AAB4}"/>
                </c:ext>
              </c:extLst>
            </c:dLbl>
            <c:dLbl>
              <c:idx val="4"/>
              <c:layout>
                <c:manualLayout>
                  <c:x val="1.0498687664041995E-2"/>
                  <c:y val="-3.8075018790340163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AB90-4846-A6F8-BBBDA0A4AAB4}"/>
                </c:ext>
              </c:extLst>
            </c:dLbl>
            <c:dLbl>
              <c:idx val="5"/>
              <c:layout>
                <c:manualLayout>
                  <c:x val="7.8740157480315931E-3"/>
                  <c:y val="7.6150037580680326E-17"/>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AB90-4846-A6F8-BBBDA0A4AAB4}"/>
                </c:ext>
              </c:extLst>
            </c:dLbl>
            <c:dLbl>
              <c:idx val="6"/>
              <c:layout>
                <c:manualLayout>
                  <c:x val="1.3123359580052493E-2"/>
                  <c:y val="-1.5230007516136065E-16"/>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AB90-4846-A6F8-BBBDA0A4AAB4}"/>
                </c:ext>
              </c:extLst>
            </c:dLbl>
            <c:spPr>
              <a:noFill/>
              <a:ln>
                <a:noFill/>
              </a:ln>
              <a:effectLst/>
            </c:spPr>
            <c:txPr>
              <a:bodyPr rot="0" spcFirstLastPara="1" vertOverflow="ellipsis" vert="horz" wrap="square" lIns="38100" tIns="19050" rIns="38100" bIns="19050" anchor="ctr" anchorCtr="1">
                <a:spAutoFit/>
              </a:bodyPr>
              <a:lstStyle/>
              <a:p>
                <a:pPr>
                  <a:defRPr sz="12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Лист1!$A$21411:$A$21417</c:f>
              <c:strCache>
                <c:ptCount val="7"/>
                <c:pt idx="0">
                  <c:v>0-20</c:v>
                </c:pt>
                <c:pt idx="1">
                  <c:v>21-41</c:v>
                </c:pt>
                <c:pt idx="2">
                  <c:v>42</c:v>
                </c:pt>
                <c:pt idx="3">
                  <c:v>43-60</c:v>
                </c:pt>
                <c:pt idx="4">
                  <c:v>61-80</c:v>
                </c:pt>
                <c:pt idx="5">
                  <c:v>81-99</c:v>
                </c:pt>
                <c:pt idx="6">
                  <c:v>100</c:v>
                </c:pt>
              </c:strCache>
            </c:strRef>
          </c:cat>
          <c:val>
            <c:numRef>
              <c:f>Лист1!$B$21411:$B$21417</c:f>
              <c:numCache>
                <c:formatCode>General</c:formatCode>
                <c:ptCount val="7"/>
                <c:pt idx="0">
                  <c:v>17</c:v>
                </c:pt>
                <c:pt idx="1">
                  <c:v>322</c:v>
                </c:pt>
                <c:pt idx="2">
                  <c:v>64</c:v>
                </c:pt>
                <c:pt idx="3">
                  <c:v>1187</c:v>
                </c:pt>
                <c:pt idx="4">
                  <c:v>753</c:v>
                </c:pt>
                <c:pt idx="5">
                  <c:v>148</c:v>
                </c:pt>
                <c:pt idx="6">
                  <c:v>2</c:v>
                </c:pt>
              </c:numCache>
            </c:numRef>
          </c:val>
          <c:extLst>
            <c:ext xmlns:c16="http://schemas.microsoft.com/office/drawing/2014/chart" uri="{C3380CC4-5D6E-409C-BE32-E72D297353CC}">
              <c16:uniqueId val="{00000007-AB90-4846-A6F8-BBBDA0A4AAB4}"/>
            </c:ext>
          </c:extLst>
        </c:ser>
        <c:dLbls>
          <c:showLegendKey val="0"/>
          <c:showVal val="0"/>
          <c:showCatName val="0"/>
          <c:showSerName val="0"/>
          <c:showPercent val="0"/>
          <c:showBubbleSize val="0"/>
        </c:dLbls>
        <c:gapWidth val="150"/>
        <c:shape val="box"/>
        <c:axId val="635421176"/>
        <c:axId val="635418224"/>
        <c:axId val="0"/>
        <c:extLst>
          <c:ext xmlns:c15="http://schemas.microsoft.com/office/drawing/2012/chart" uri="{02D57815-91ED-43cb-92C2-25804820EDAC}">
            <c15:filteredBarSeries>
              <c15:ser>
                <c:idx val="0"/>
                <c:order val="0"/>
                <c:tx>
                  <c:strRef>
                    <c:extLst>
                      <c:ext uri="{02D57815-91ED-43cb-92C2-25804820EDAC}">
                        <c15:formulaRef>
                          <c15:sqref>Лист1!$A$21410</c15:sqref>
                        </c15:formulaRef>
                      </c:ext>
                    </c:extLst>
                    <c:strCache>
                      <c:ptCount val="1"/>
                      <c:pt idx="0">
                        <c:v>Тестовые баллы</c:v>
                      </c:pt>
                    </c:strCache>
                  </c:strRef>
                </c:tx>
                <c:spPr>
                  <a:solidFill>
                    <a:schemeClr val="accent1"/>
                  </a:solidFill>
                  <a:ln>
                    <a:noFill/>
                  </a:ln>
                  <a:effectLst/>
                  <a:sp3d/>
                </c:spPr>
                <c:invertIfNegative val="0"/>
                <c:cat>
                  <c:strRef>
                    <c:extLst>
                      <c:ext uri="{02D57815-91ED-43cb-92C2-25804820EDAC}">
                        <c15:formulaRef>
                          <c15:sqref>Лист1!$A$21411:$A$21417</c15:sqref>
                        </c15:formulaRef>
                      </c:ext>
                    </c:extLst>
                    <c:strCache>
                      <c:ptCount val="7"/>
                      <c:pt idx="0">
                        <c:v>0-20</c:v>
                      </c:pt>
                      <c:pt idx="1">
                        <c:v>21-41</c:v>
                      </c:pt>
                      <c:pt idx="2">
                        <c:v>42</c:v>
                      </c:pt>
                      <c:pt idx="3">
                        <c:v>43-60</c:v>
                      </c:pt>
                      <c:pt idx="4">
                        <c:v>61-80</c:v>
                      </c:pt>
                      <c:pt idx="5">
                        <c:v>81-99</c:v>
                      </c:pt>
                      <c:pt idx="6">
                        <c:v>100</c:v>
                      </c:pt>
                    </c:strCache>
                  </c:strRef>
                </c:cat>
                <c:val>
                  <c:numRef>
                    <c:extLst>
                      <c:ext uri="{02D57815-91ED-43cb-92C2-25804820EDAC}">
                        <c15:formulaRef>
                          <c15:sqref>Лист1!$A$21411:$A$21417</c15:sqref>
                        </c15:formulaRef>
                      </c:ext>
                    </c:extLst>
                    <c:numCache>
                      <c:formatCode>General</c:formatCode>
                      <c:ptCount val="7"/>
                      <c:pt idx="0">
                        <c:v>0</c:v>
                      </c:pt>
                      <c:pt idx="1">
                        <c:v>0</c:v>
                      </c:pt>
                      <c:pt idx="2">
                        <c:v>42</c:v>
                      </c:pt>
                      <c:pt idx="3">
                        <c:v>0</c:v>
                      </c:pt>
                      <c:pt idx="4">
                        <c:v>0</c:v>
                      </c:pt>
                      <c:pt idx="5">
                        <c:v>0</c:v>
                      </c:pt>
                      <c:pt idx="6">
                        <c:v>100</c:v>
                      </c:pt>
                    </c:numCache>
                  </c:numRef>
                </c:val>
                <c:extLst>
                  <c:ext xmlns:c16="http://schemas.microsoft.com/office/drawing/2014/chart" uri="{C3380CC4-5D6E-409C-BE32-E72D297353CC}">
                    <c16:uniqueId val="{00000008-AB90-4846-A6F8-BBBDA0A4AAB4}"/>
                  </c:ext>
                </c:extLst>
              </c15:ser>
            </c15:filteredBarSeries>
          </c:ext>
        </c:extLst>
      </c:bar3DChart>
      <c:catAx>
        <c:axId val="635421176"/>
        <c:scaling>
          <c:orientation val="minMax"/>
        </c:scaling>
        <c:delete val="0"/>
        <c:axPos val="b"/>
        <c:title>
          <c:tx>
            <c:rich>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200">
                    <a:latin typeface="Times New Roman" panose="02020603050405020304" pitchFamily="18" charset="0"/>
                    <a:cs typeface="Times New Roman" panose="02020603050405020304" pitchFamily="18" charset="0"/>
                  </a:rPr>
                  <a:t>Количество</a:t>
                </a:r>
                <a:r>
                  <a:rPr lang="ru-RU" sz="1200" baseline="0">
                    <a:latin typeface="Times New Roman" panose="02020603050405020304" pitchFamily="18" charset="0"/>
                    <a:cs typeface="Times New Roman" panose="02020603050405020304" pitchFamily="18" charset="0"/>
                  </a:rPr>
                  <a:t> баллов</a:t>
                </a:r>
                <a:endParaRPr lang="ru-RU" sz="1200">
                  <a:latin typeface="Times New Roman" panose="02020603050405020304" pitchFamily="18" charset="0"/>
                  <a:cs typeface="Times New Roman" panose="02020603050405020304" pitchFamily="18" charset="0"/>
                </a:endParaRPr>
              </a:p>
            </c:rich>
          </c:tx>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crossAx val="635418224"/>
        <c:crosses val="autoZero"/>
        <c:auto val="1"/>
        <c:lblAlgn val="ctr"/>
        <c:lblOffset val="100"/>
        <c:noMultiLvlLbl val="0"/>
      </c:catAx>
      <c:valAx>
        <c:axId val="635418224"/>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r>
                  <a:rPr lang="ru-RU" sz="1200">
                    <a:latin typeface="Times New Roman" panose="02020603050405020304" pitchFamily="18" charset="0"/>
                    <a:cs typeface="Times New Roman" panose="02020603050405020304" pitchFamily="18" charset="0"/>
                  </a:rPr>
                  <a:t>Количество человек</a:t>
                </a:r>
              </a:p>
            </c:rich>
          </c:tx>
          <c:overlay val="0"/>
          <c:spPr>
            <a:noFill/>
            <a:ln>
              <a:noFill/>
            </a:ln>
            <a:effectLst/>
          </c:spPr>
          <c:txPr>
            <a:bodyPr rot="-5400000" spcFirstLastPara="1" vertOverflow="ellipsis" vert="horz" wrap="square" anchor="ctr" anchorCtr="1"/>
            <a:lstStyle/>
            <a:p>
              <a:pPr>
                <a:defRPr sz="1200"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endParaRPr lang="ru-RU"/>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ru-RU"/>
          </a:p>
        </c:txPr>
        <c:crossAx val="635421176"/>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w="9525" cap="flat" cmpd="sng" algn="ctr">
      <a:noFill/>
      <a:round/>
    </a:ln>
    <a:effectLst/>
  </c:spPr>
  <c:txPr>
    <a:bodyPr/>
    <a:lstStyle/>
    <a:p>
      <a:pPr>
        <a:defRPr/>
      </a:pPr>
      <a:endParaRPr lang="ru-RU"/>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1"/>
          <c:tx>
            <c:strRef>
              <c:f>Лист1!$B$1</c:f>
              <c:strCache>
                <c:ptCount val="1"/>
                <c:pt idx="0">
                  <c:v>Выполнили</c:v>
                </c:pt>
              </c:strCache>
            </c:strRef>
          </c:tx>
          <c:spPr>
            <a:gradFill rotWithShape="1">
              <a:gsLst>
                <a:gs pos="0">
                  <a:schemeClr val="accent2">
                    <a:tint val="98000"/>
                    <a:lumMod val="114000"/>
                  </a:schemeClr>
                </a:gs>
                <a:gs pos="100000">
                  <a:schemeClr val="accent2">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val>
            <c:numRef>
              <c:f>Лист1!$B$2:$B$21</c:f>
              <c:numCache>
                <c:formatCode>0.00%</c:formatCode>
                <c:ptCount val="20"/>
                <c:pt idx="0">
                  <c:v>0.70599999999999996</c:v>
                </c:pt>
                <c:pt idx="1">
                  <c:v>0.77300000000000002</c:v>
                </c:pt>
                <c:pt idx="2">
                  <c:v>0.64600000000000002</c:v>
                </c:pt>
                <c:pt idx="3" formatCode="0.0%">
                  <c:v>0.94599999999999995</c:v>
                </c:pt>
                <c:pt idx="4" formatCode="0.0%">
                  <c:v>0.83</c:v>
                </c:pt>
                <c:pt idx="5" formatCode="0.0%">
                  <c:v>0.91400000000000003</c:v>
                </c:pt>
                <c:pt idx="6">
                  <c:v>0.96399999999999997</c:v>
                </c:pt>
                <c:pt idx="7">
                  <c:v>0.56799999999999995</c:v>
                </c:pt>
                <c:pt idx="8">
                  <c:v>0.65800000000000003</c:v>
                </c:pt>
                <c:pt idx="9">
                  <c:v>0.504</c:v>
                </c:pt>
                <c:pt idx="10">
                  <c:v>0.94699999999999995</c:v>
                </c:pt>
                <c:pt idx="11">
                  <c:v>0.79200000000000004</c:v>
                </c:pt>
                <c:pt idx="12">
                  <c:v>0.88500000000000001</c:v>
                </c:pt>
                <c:pt idx="13">
                  <c:v>0.45800000000000002</c:v>
                </c:pt>
                <c:pt idx="14">
                  <c:v>0.76500000000000001</c:v>
                </c:pt>
                <c:pt idx="15">
                  <c:v>0.91600000000000004</c:v>
                </c:pt>
                <c:pt idx="16">
                  <c:v>0.93400000000000005</c:v>
                </c:pt>
                <c:pt idx="17">
                  <c:v>0.89800000000000002</c:v>
                </c:pt>
                <c:pt idx="18">
                  <c:v>0.78900000000000003</c:v>
                </c:pt>
                <c:pt idx="19">
                  <c:v>0.65500000000000003</c:v>
                </c:pt>
              </c:numCache>
            </c:numRef>
          </c:val>
          <c:extLst>
            <c:ext xmlns:c16="http://schemas.microsoft.com/office/drawing/2014/chart" uri="{C3380CC4-5D6E-409C-BE32-E72D297353CC}">
              <c16:uniqueId val="{00000001-6D4F-450A-A8A8-4CB01605B2A8}"/>
            </c:ext>
          </c:extLst>
        </c:ser>
        <c:ser>
          <c:idx val="2"/>
          <c:order val="2"/>
          <c:tx>
            <c:strRef>
              <c:f>Лист1!$C$1</c:f>
              <c:strCache>
                <c:ptCount val="1"/>
                <c:pt idx="0">
                  <c:v>Максимальный балл</c:v>
                </c:pt>
              </c:strCache>
            </c:strRef>
          </c:tx>
          <c:spPr>
            <a:gradFill rotWithShape="1">
              <a:gsLst>
                <a:gs pos="0">
                  <a:schemeClr val="accent3">
                    <a:tint val="98000"/>
                    <a:lumMod val="114000"/>
                  </a:schemeClr>
                </a:gs>
                <a:gs pos="100000">
                  <a:schemeClr val="accent3">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val>
            <c:numRef>
              <c:f>Лист1!$C$2:$C$21</c:f>
              <c:numCache>
                <c:formatCode>0.0%</c:formatCode>
                <c:ptCount val="20"/>
                <c:pt idx="3">
                  <c:v>0.58299999999999996</c:v>
                </c:pt>
                <c:pt idx="4">
                  <c:v>0.622</c:v>
                </c:pt>
                <c:pt idx="5">
                  <c:v>0.59699999999999998</c:v>
                </c:pt>
                <c:pt idx="6">
                  <c:v>0.56599999999999995</c:v>
                </c:pt>
                <c:pt idx="7">
                  <c:v>0.42099999999999999</c:v>
                </c:pt>
                <c:pt idx="8">
                  <c:v>0.38100000000000001</c:v>
                </c:pt>
                <c:pt idx="10">
                  <c:v>0.56100000000000005</c:v>
                </c:pt>
                <c:pt idx="12">
                  <c:v>0.42399999999999999</c:v>
                </c:pt>
                <c:pt idx="13">
                  <c:v>0.25900000000000001</c:v>
                </c:pt>
                <c:pt idx="14">
                  <c:v>0.373</c:v>
                </c:pt>
                <c:pt idx="15">
                  <c:v>0.49199999999999999</c:v>
                </c:pt>
                <c:pt idx="16">
                  <c:v>0.39</c:v>
                </c:pt>
                <c:pt idx="17">
                  <c:v>0.72799999999999998</c:v>
                </c:pt>
                <c:pt idx="18">
                  <c:v>0.38900000000000001</c:v>
                </c:pt>
                <c:pt idx="19">
                  <c:v>0.57199999999999995</c:v>
                </c:pt>
              </c:numCache>
            </c:numRef>
          </c:val>
          <c:extLst>
            <c:ext xmlns:c16="http://schemas.microsoft.com/office/drawing/2014/chart" uri="{C3380CC4-5D6E-409C-BE32-E72D297353CC}">
              <c16:uniqueId val="{00000002-6D4F-450A-A8A8-4CB01605B2A8}"/>
            </c:ext>
          </c:extLst>
        </c:ser>
        <c:dLbls>
          <c:showLegendKey val="0"/>
          <c:showVal val="0"/>
          <c:showCatName val="0"/>
          <c:showSerName val="0"/>
          <c:showPercent val="0"/>
          <c:showBubbleSize val="0"/>
        </c:dLbls>
        <c:gapWidth val="100"/>
        <c:overlap val="-24"/>
        <c:axId val="412616096"/>
        <c:axId val="412609208"/>
        <c:extLst>
          <c:ext xmlns:c15="http://schemas.microsoft.com/office/drawing/2012/chart" uri="{02D57815-91ED-43cb-92C2-25804820EDAC}">
            <c15:filteredBarSeries>
              <c15:ser>
                <c:idx val="0"/>
                <c:order val="0"/>
                <c:tx>
                  <c:strRef>
                    <c:extLst>
                      <c:ext uri="{02D57815-91ED-43cb-92C2-25804820EDAC}">
                        <c15:formulaRef>
                          <c15:sqref>Лист1!$A$1</c15:sqref>
                        </c15:formulaRef>
                      </c:ext>
                    </c:extLst>
                    <c:strCache>
                      <c:ptCount val="1"/>
                      <c:pt idx="0">
                        <c:v> </c:v>
                      </c:pt>
                    </c:strCache>
                  </c:strRef>
                </c:tx>
                <c:spPr>
                  <a:gradFill rotWithShape="1">
                    <a:gsLst>
                      <a:gs pos="0">
                        <a:schemeClr val="accent1">
                          <a:tint val="98000"/>
                          <a:lumMod val="114000"/>
                        </a:schemeClr>
                      </a:gs>
                      <a:gs pos="100000">
                        <a:schemeClr val="accent1">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val>
                  <c:numRef>
                    <c:extLst>
                      <c:ext uri="{02D57815-91ED-43cb-92C2-25804820EDAC}">
                        <c15:formulaRef>
                          <c15:sqref>Лист1!$A$2:$A$21</c15:sqref>
                        </c15:formulaRef>
                      </c:ext>
                    </c:extLst>
                    <c:numCache>
                      <c:formatCode>General</c:formatCode>
                      <c:ptCount val="20"/>
                      <c:pt idx="0">
                        <c:v>1</c:v>
                      </c:pt>
                      <c:pt idx="1">
                        <c:v>2</c:v>
                      </c:pt>
                      <c:pt idx="2">
                        <c:v>3</c:v>
                      </c:pt>
                      <c:pt idx="3">
                        <c:v>4</c:v>
                      </c:pt>
                      <c:pt idx="4">
                        <c:v>5</c:v>
                      </c:pt>
                      <c:pt idx="5">
                        <c:v>6</c:v>
                      </c:pt>
                      <c:pt idx="6">
                        <c:v>7</c:v>
                      </c:pt>
                      <c:pt idx="7">
                        <c:v>8</c:v>
                      </c:pt>
                      <c:pt idx="8">
                        <c:v>9</c:v>
                      </c:pt>
                      <c:pt idx="9">
                        <c:v>10</c:v>
                      </c:pt>
                      <c:pt idx="10">
                        <c:v>11</c:v>
                      </c:pt>
                      <c:pt idx="11">
                        <c:v>12</c:v>
                      </c:pt>
                      <c:pt idx="12">
                        <c:v>13</c:v>
                      </c:pt>
                      <c:pt idx="13">
                        <c:v>14</c:v>
                      </c:pt>
                      <c:pt idx="14">
                        <c:v>15</c:v>
                      </c:pt>
                      <c:pt idx="15">
                        <c:v>16</c:v>
                      </c:pt>
                      <c:pt idx="16">
                        <c:v>17</c:v>
                      </c:pt>
                      <c:pt idx="17">
                        <c:v>18</c:v>
                      </c:pt>
                      <c:pt idx="18">
                        <c:v>19</c:v>
                      </c:pt>
                      <c:pt idx="19">
                        <c:v>20</c:v>
                      </c:pt>
                    </c:numCache>
                  </c:numRef>
                </c:val>
                <c:extLst>
                  <c:ext xmlns:c16="http://schemas.microsoft.com/office/drawing/2014/chart" uri="{C3380CC4-5D6E-409C-BE32-E72D297353CC}">
                    <c16:uniqueId val="{00000000-6D4F-450A-A8A8-4CB01605B2A8}"/>
                  </c:ext>
                </c:extLst>
              </c15:ser>
            </c15:filteredBarSeries>
          </c:ext>
        </c:extLst>
      </c:barChart>
      <c:catAx>
        <c:axId val="41261609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ru-RU"/>
          </a:p>
        </c:txPr>
        <c:crossAx val="412609208"/>
        <c:crosses val="autoZero"/>
        <c:auto val="1"/>
        <c:lblAlgn val="ctr"/>
        <c:lblOffset val="100"/>
        <c:noMultiLvlLbl val="0"/>
      </c:catAx>
      <c:valAx>
        <c:axId val="4126092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12616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1"/>
          <c:order val="1"/>
          <c:tx>
            <c:strRef>
              <c:f>Лист1!$B$1</c:f>
              <c:strCache>
                <c:ptCount val="1"/>
                <c:pt idx="0">
                  <c:v>Выполнили</c:v>
                </c:pt>
              </c:strCache>
            </c:strRef>
          </c:tx>
          <c:spPr>
            <a:gradFill rotWithShape="1">
              <a:gsLst>
                <a:gs pos="0">
                  <a:schemeClr val="accent2">
                    <a:tint val="98000"/>
                    <a:lumMod val="114000"/>
                  </a:schemeClr>
                </a:gs>
                <a:gs pos="100000">
                  <a:schemeClr val="accent2">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cat>
            <c:strRef>
              <c:f>Лист1!$A$2:$A$15</c:f>
              <c:strCache>
                <c:ptCount val="14"/>
                <c:pt idx="0">
                  <c:v>21</c:v>
                </c:pt>
                <c:pt idx="1">
                  <c:v>22</c:v>
                </c:pt>
                <c:pt idx="2">
                  <c:v>23</c:v>
                </c:pt>
                <c:pt idx="3">
                  <c:v>24</c:v>
                </c:pt>
                <c:pt idx="4">
                  <c:v>25</c:v>
                </c:pt>
                <c:pt idx="5">
                  <c:v>26</c:v>
                </c:pt>
                <c:pt idx="6">
                  <c:v>27</c:v>
                </c:pt>
                <c:pt idx="7">
                  <c:v>28 К1</c:v>
                </c:pt>
                <c:pt idx="8">
                  <c:v>28 К2</c:v>
                </c:pt>
                <c:pt idx="9">
                  <c:v>28 К3</c:v>
                </c:pt>
                <c:pt idx="10">
                  <c:v>29 К1</c:v>
                </c:pt>
                <c:pt idx="11">
                  <c:v>29 К2</c:v>
                </c:pt>
                <c:pt idx="12">
                  <c:v>29 К3</c:v>
                </c:pt>
                <c:pt idx="13">
                  <c:v>29 К4</c:v>
                </c:pt>
              </c:strCache>
            </c:strRef>
          </c:cat>
          <c:val>
            <c:numRef>
              <c:f>Лист1!$B$2:$B$15</c:f>
              <c:numCache>
                <c:formatCode>0.0%</c:formatCode>
                <c:ptCount val="14"/>
                <c:pt idx="0">
                  <c:v>0.96</c:v>
                </c:pt>
                <c:pt idx="1">
                  <c:v>0.878</c:v>
                </c:pt>
                <c:pt idx="2">
                  <c:v>0.754</c:v>
                </c:pt>
                <c:pt idx="3">
                  <c:v>0.59</c:v>
                </c:pt>
                <c:pt idx="4">
                  <c:v>0.39700000000000002</c:v>
                </c:pt>
                <c:pt idx="5">
                  <c:v>0.432</c:v>
                </c:pt>
                <c:pt idx="6">
                  <c:v>0.57799999999999996</c:v>
                </c:pt>
                <c:pt idx="7">
                  <c:v>0.41599999999999998</c:v>
                </c:pt>
                <c:pt idx="8">
                  <c:v>0.219</c:v>
                </c:pt>
                <c:pt idx="9">
                  <c:v>8.5999999999999993E-2</c:v>
                </c:pt>
                <c:pt idx="10">
                  <c:v>0.71099999999999997</c:v>
                </c:pt>
                <c:pt idx="11">
                  <c:v>0.248</c:v>
                </c:pt>
                <c:pt idx="12">
                  <c:v>8.4000000000000005E-2</c:v>
                </c:pt>
                <c:pt idx="13">
                  <c:v>0.435</c:v>
                </c:pt>
              </c:numCache>
            </c:numRef>
          </c:val>
          <c:extLst>
            <c:ext xmlns:c16="http://schemas.microsoft.com/office/drawing/2014/chart" uri="{C3380CC4-5D6E-409C-BE32-E72D297353CC}">
              <c16:uniqueId val="{00000001-6D4F-450A-A8A8-4CB01605B2A8}"/>
            </c:ext>
          </c:extLst>
        </c:ser>
        <c:ser>
          <c:idx val="2"/>
          <c:order val="2"/>
          <c:tx>
            <c:strRef>
              <c:f>Лист1!$C$1</c:f>
              <c:strCache>
                <c:ptCount val="1"/>
                <c:pt idx="0">
                  <c:v>Максимальный балл</c:v>
                </c:pt>
              </c:strCache>
            </c:strRef>
          </c:tx>
          <c:spPr>
            <a:gradFill rotWithShape="1">
              <a:gsLst>
                <a:gs pos="0">
                  <a:schemeClr val="accent3">
                    <a:tint val="98000"/>
                    <a:lumMod val="114000"/>
                  </a:schemeClr>
                </a:gs>
                <a:gs pos="100000">
                  <a:schemeClr val="accent3">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cat>
            <c:strRef>
              <c:f>Лист1!$A$2:$A$15</c:f>
              <c:strCache>
                <c:ptCount val="14"/>
                <c:pt idx="0">
                  <c:v>21</c:v>
                </c:pt>
                <c:pt idx="1">
                  <c:v>22</c:v>
                </c:pt>
                <c:pt idx="2">
                  <c:v>23</c:v>
                </c:pt>
                <c:pt idx="3">
                  <c:v>24</c:v>
                </c:pt>
                <c:pt idx="4">
                  <c:v>25</c:v>
                </c:pt>
                <c:pt idx="5">
                  <c:v>26</c:v>
                </c:pt>
                <c:pt idx="6">
                  <c:v>27</c:v>
                </c:pt>
                <c:pt idx="7">
                  <c:v>28 К1</c:v>
                </c:pt>
                <c:pt idx="8">
                  <c:v>28 К2</c:v>
                </c:pt>
                <c:pt idx="9">
                  <c:v>28 К3</c:v>
                </c:pt>
                <c:pt idx="10">
                  <c:v>29 К1</c:v>
                </c:pt>
                <c:pt idx="11">
                  <c:v>29 К2</c:v>
                </c:pt>
                <c:pt idx="12">
                  <c:v>29 К3</c:v>
                </c:pt>
                <c:pt idx="13">
                  <c:v>29 К4</c:v>
                </c:pt>
              </c:strCache>
            </c:strRef>
          </c:cat>
          <c:val>
            <c:numRef>
              <c:f>Лист1!$C$2:$C$15</c:f>
              <c:numCache>
                <c:formatCode>0.0%</c:formatCode>
                <c:ptCount val="14"/>
                <c:pt idx="0">
                  <c:v>0.80800000000000005</c:v>
                </c:pt>
                <c:pt idx="1">
                  <c:v>0.40899999999999997</c:v>
                </c:pt>
                <c:pt idx="2">
                  <c:v>0.25800000000000001</c:v>
                </c:pt>
                <c:pt idx="3">
                  <c:v>5.8999999999999997E-2</c:v>
                </c:pt>
                <c:pt idx="4">
                  <c:v>6.4000000000000001E-2</c:v>
                </c:pt>
                <c:pt idx="5">
                  <c:v>7.9000000000000001E-2</c:v>
                </c:pt>
                <c:pt idx="6">
                  <c:v>0.24399999999999999</c:v>
                </c:pt>
                <c:pt idx="7">
                  <c:v>0.17799999999999999</c:v>
                </c:pt>
                <c:pt idx="11">
                  <c:v>3.2000000000000001E-2</c:v>
                </c:pt>
                <c:pt idx="13">
                  <c:v>5.8999999999999997E-2</c:v>
                </c:pt>
              </c:numCache>
            </c:numRef>
          </c:val>
          <c:extLst>
            <c:ext xmlns:c16="http://schemas.microsoft.com/office/drawing/2014/chart" uri="{C3380CC4-5D6E-409C-BE32-E72D297353CC}">
              <c16:uniqueId val="{00000002-6D4F-450A-A8A8-4CB01605B2A8}"/>
            </c:ext>
          </c:extLst>
        </c:ser>
        <c:dLbls>
          <c:showLegendKey val="0"/>
          <c:showVal val="0"/>
          <c:showCatName val="0"/>
          <c:showSerName val="0"/>
          <c:showPercent val="0"/>
          <c:showBubbleSize val="0"/>
        </c:dLbls>
        <c:gapWidth val="100"/>
        <c:overlap val="-24"/>
        <c:axId val="412616096"/>
        <c:axId val="412609208"/>
        <c:extLst>
          <c:ext xmlns:c15="http://schemas.microsoft.com/office/drawing/2012/chart" uri="{02D57815-91ED-43cb-92C2-25804820EDAC}">
            <c15:filteredBarSeries>
              <c15:ser>
                <c:idx val="0"/>
                <c:order val="0"/>
                <c:tx>
                  <c:strRef>
                    <c:extLst>
                      <c:ext uri="{02D57815-91ED-43cb-92C2-25804820EDAC}">
                        <c15:formulaRef>
                          <c15:sqref>Лист1!$A$1</c15:sqref>
                        </c15:formulaRef>
                      </c:ext>
                    </c:extLst>
                    <c:strCache>
                      <c:ptCount val="1"/>
                      <c:pt idx="0">
                        <c:v> </c:v>
                      </c:pt>
                    </c:strCache>
                  </c:strRef>
                </c:tx>
                <c:spPr>
                  <a:gradFill rotWithShape="1">
                    <a:gsLst>
                      <a:gs pos="0">
                        <a:schemeClr val="accent1">
                          <a:tint val="98000"/>
                          <a:lumMod val="114000"/>
                        </a:schemeClr>
                      </a:gs>
                      <a:gs pos="100000">
                        <a:schemeClr val="accent1">
                          <a:shade val="90000"/>
                          <a:lumMod val="84000"/>
                        </a:schemeClr>
                      </a:gs>
                    </a:gsLst>
                    <a:lin ang="5400000" scaled="0"/>
                  </a:gradFill>
                  <a:ln>
                    <a:noFill/>
                  </a:ln>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c:spPr>
                <c:invertIfNegative val="0"/>
                <c:cat>
                  <c:strRef>
                    <c:extLst>
                      <c:ext uri="{02D57815-91ED-43cb-92C2-25804820EDAC}">
                        <c15:formulaRef>
                          <c15:sqref>Лист1!$A$2:$A$15</c15:sqref>
                        </c15:formulaRef>
                      </c:ext>
                    </c:extLst>
                    <c:strCache>
                      <c:ptCount val="14"/>
                      <c:pt idx="0">
                        <c:v>21</c:v>
                      </c:pt>
                      <c:pt idx="1">
                        <c:v>22</c:v>
                      </c:pt>
                      <c:pt idx="2">
                        <c:v>23</c:v>
                      </c:pt>
                      <c:pt idx="3">
                        <c:v>24</c:v>
                      </c:pt>
                      <c:pt idx="4">
                        <c:v>25</c:v>
                      </c:pt>
                      <c:pt idx="5">
                        <c:v>26</c:v>
                      </c:pt>
                      <c:pt idx="6">
                        <c:v>27</c:v>
                      </c:pt>
                      <c:pt idx="7">
                        <c:v>28 К1</c:v>
                      </c:pt>
                      <c:pt idx="8">
                        <c:v>28 К2</c:v>
                      </c:pt>
                      <c:pt idx="9">
                        <c:v>28 К3</c:v>
                      </c:pt>
                      <c:pt idx="10">
                        <c:v>29 К1</c:v>
                      </c:pt>
                      <c:pt idx="11">
                        <c:v>29 К2</c:v>
                      </c:pt>
                      <c:pt idx="12">
                        <c:v>29 К3</c:v>
                      </c:pt>
                      <c:pt idx="13">
                        <c:v>29 К4</c:v>
                      </c:pt>
                    </c:strCache>
                  </c:strRef>
                </c:cat>
                <c:val>
                  <c:numRef>
                    <c:extLst>
                      <c:ext uri="{02D57815-91ED-43cb-92C2-25804820EDAC}">
                        <c15:formulaRef>
                          <c15:sqref>Лист1!$A$2:$A$15</c15:sqref>
                        </c15:formulaRef>
                      </c:ext>
                    </c:extLst>
                    <c:numCache>
                      <c:formatCode>General</c:formatCode>
                      <c:ptCount val="14"/>
                      <c:pt idx="0">
                        <c:v>21</c:v>
                      </c:pt>
                      <c:pt idx="1">
                        <c:v>22</c:v>
                      </c:pt>
                      <c:pt idx="2">
                        <c:v>23</c:v>
                      </c:pt>
                      <c:pt idx="3">
                        <c:v>24</c:v>
                      </c:pt>
                      <c:pt idx="4">
                        <c:v>25</c:v>
                      </c:pt>
                      <c:pt idx="5">
                        <c:v>26</c:v>
                      </c:pt>
                      <c:pt idx="6">
                        <c:v>27</c:v>
                      </c:pt>
                      <c:pt idx="7">
                        <c:v>0</c:v>
                      </c:pt>
                      <c:pt idx="8">
                        <c:v>0</c:v>
                      </c:pt>
                      <c:pt idx="9">
                        <c:v>0</c:v>
                      </c:pt>
                      <c:pt idx="10">
                        <c:v>0</c:v>
                      </c:pt>
                      <c:pt idx="11">
                        <c:v>0</c:v>
                      </c:pt>
                      <c:pt idx="12">
                        <c:v>0</c:v>
                      </c:pt>
                      <c:pt idx="13">
                        <c:v>0</c:v>
                      </c:pt>
                    </c:numCache>
                  </c:numRef>
                </c:val>
                <c:extLst>
                  <c:ext xmlns:c16="http://schemas.microsoft.com/office/drawing/2014/chart" uri="{C3380CC4-5D6E-409C-BE32-E72D297353CC}">
                    <c16:uniqueId val="{00000000-6D4F-450A-A8A8-4CB01605B2A8}"/>
                  </c:ext>
                </c:extLst>
              </c15:ser>
            </c15:filteredBarSeries>
          </c:ext>
        </c:extLst>
      </c:barChart>
      <c:catAx>
        <c:axId val="412616096"/>
        <c:scaling>
          <c:orientation val="minMax"/>
        </c:scaling>
        <c:delete val="0"/>
        <c:axPos val="b"/>
        <c:numFmt formatCode="General" sourceLinked="1"/>
        <c:majorTickMark val="none"/>
        <c:minorTickMark val="none"/>
        <c:tickLblPos val="nextTo"/>
        <c:spPr>
          <a:noFill/>
          <a:ln w="12700"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ru-RU"/>
          </a:p>
        </c:txPr>
        <c:crossAx val="412609208"/>
        <c:crosses val="autoZero"/>
        <c:auto val="1"/>
        <c:lblAlgn val="ctr"/>
        <c:lblOffset val="100"/>
        <c:noMultiLvlLbl val="0"/>
      </c:catAx>
      <c:valAx>
        <c:axId val="412609208"/>
        <c:scaling>
          <c:orientation val="minMax"/>
          <c:max val="1"/>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ru-RU"/>
          </a:p>
        </c:txPr>
        <c:crossAx val="41261609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1" i="0" u="none" strike="noStrike" kern="1200" baseline="0">
              <a:solidFill>
                <a:schemeClr val="tx1">
                  <a:lumMod val="65000"/>
                  <a:lumOff val="35000"/>
                </a:schemeClr>
              </a:solidFill>
              <a:effectLst>
                <a:outerShdw blurRad="38100" dist="38100" dir="2700000" algn="tl">
                  <a:srgbClr val="000000">
                    <a:alpha val="43137"/>
                  </a:srgbClr>
                </a:outerShdw>
              </a:effectLst>
              <a:latin typeface="+mn-lt"/>
              <a:ea typeface="+mn-ea"/>
              <a:cs typeface="+mn-cs"/>
            </a:defRPr>
          </a:pPr>
          <a:endParaRPr lang="ru-RU"/>
        </a:p>
      </c:txPr>
    </c:legend>
    <c:plotVisOnly val="1"/>
    <c:dispBlanksAs val="gap"/>
    <c:showDLblsOverMax val="0"/>
  </c:chart>
  <c:spPr>
    <a:no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4">
  <cs:axisTitle>
    <cs:lnRef idx="0"/>
    <cs:fillRef idx="0"/>
    <cs:effectRef idx="0"/>
    <cs:fontRef idx="minor">
      <a:schemeClr val="dk1">
        <a:lumMod val="75000"/>
        <a:lumOff val="25000"/>
      </a:schemeClr>
    </cs:fontRef>
    <cs:defRPr sz="1197"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1197"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1197" kern="1200"/>
  </cs:chartArea>
  <cs:dataLabel>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dataLabel>
  <cs:dataLabelCallout>
    <cs:lnRef idx="0"/>
    <cs:fillRef idx="0"/>
    <cs:effectRef idx="0"/>
    <cs:fontRef idx="minor">
      <a:schemeClr val="lt1"/>
    </cs:fontRef>
    <cs:spPr>
      <a:pattFill prst="pct75">
        <a:fgClr>
          <a:schemeClr val="dk1">
            <a:lumMod val="75000"/>
            <a:lumOff val="25000"/>
          </a:schemeClr>
        </a:fgClr>
        <a:bgClr>
          <a:schemeClr val="dk1">
            <a:lumMod val="65000"/>
            <a:lumOff val="35000"/>
          </a:schemeClr>
        </a:bgClr>
      </a:pattFill>
      <a:effectLst>
        <a:outerShdw blurRad="50800" dist="38100" dir="2700000" algn="tl" rotWithShape="0">
          <a:prstClr val="black">
            <a:alpha val="40000"/>
          </a:prstClr>
        </a:outerShdw>
      </a:effectLst>
    </cs:spPr>
    <cs:defRPr sz="1330" b="1" i="0" u="none" strike="noStrike" kern="1200" baseline="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254000" sx="102000" sy="102000" algn="ctr" rotWithShape="0">
          <a:prstClr val="black">
            <a:alpha val="20000"/>
          </a:prstClr>
        </a:outerShdw>
      </a:effectLst>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1197"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1197"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1197"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22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1197"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1197"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8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charts/style4.xml><?xml version="1.0" encoding="utf-8"?>
<cs:chartStyle xmlns:cs="http://schemas.microsoft.com/office/drawing/2012/chartStyle" xmlns:a="http://schemas.openxmlformats.org/drawingml/2006/main" id="340">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2"/>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lt1"/>
    </cs:fontRef>
  </cs:dataPoint>
  <cs:dataPoint3D>
    <cs:lnRef idx="0"/>
    <cs:fillRef idx="3">
      <cs:styleClr val="auto"/>
    </cs:fillRef>
    <cs:effectRef idx="3"/>
    <cs:fontRef idx="minor">
      <a:schemeClr val="lt1"/>
    </cs:fontRef>
  </cs:dataPoint3D>
  <cs:dataPointLine>
    <cs:lnRef idx="0">
      <cs:styleClr val="auto"/>
    </cs:lnRef>
    <cs:fillRef idx="3"/>
    <cs:effectRef idx="3"/>
    <cs:fontRef idx="minor">
      <a:schemeClr val="lt1"/>
    </cs:fontRef>
    <cs:spPr>
      <a:ln w="34925" cap="rnd">
        <a:solidFill>
          <a:schemeClr val="phClr"/>
        </a:solidFill>
        <a:round/>
      </a:ln>
    </cs:spPr>
  </cs:dataPointLine>
  <cs:dataPointMarker>
    <cs:lnRef idx="0">
      <cs:styleClr val="auto"/>
    </cs:lnRef>
    <cs:fillRef idx="3">
      <cs:styleClr val="auto"/>
    </cs:fillRef>
    <cs:effectRef idx="3"/>
    <cs:fontRef idx="minor">
      <a:schemeClr val="lt1"/>
    </cs:fontRef>
    <cs:spPr>
      <a:ln w="9525">
        <a:solidFill>
          <a:schemeClr val="phClr"/>
        </a:solidFill>
        <a:round/>
      </a:ln>
    </cs:spPr>
  </cs:dataPointMarker>
  <cs:dataPointMarkerLayout symbol="circle" size="6"/>
  <cs:dataPointWireframe>
    <cs:lnRef idx="0">
      <cs:styleClr val="auto"/>
    </cs:lnRef>
    <cs:fillRef idx="3"/>
    <cs:effectRef idx="3"/>
    <cs:fontRef idx="minor">
      <a:schemeClr val="lt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lt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cs:lnRef idx="0"/>
    <cs:fillRef idx="0"/>
    <cs:effectRef idx="0"/>
    <cs:fontRef idx="minor">
      <a:schemeClr val="lt1"/>
    </cs:fontRef>
  </cs:plotArea>
  <cs:plotArea3D>
    <cs:lnRef idx="0"/>
    <cs:fillRef idx="0"/>
    <cs:effectRef idx="0"/>
    <cs:fontRef idx="minor">
      <a:schemeClr val="lt1"/>
    </cs:fontRef>
  </cs:plotArea3D>
  <cs:seriesAxis>
    <cs:lnRef idx="0"/>
    <cs:fillRef idx="0"/>
    <cs:effectRef idx="0"/>
    <cs:fontRef idx="minor">
      <a:schemeClr val="tx1">
        <a:lumMod val="65000"/>
        <a:lumOff val="35000"/>
      </a:schemeClr>
    </cs:fontRef>
    <cs:spPr>
      <a:ln w="12700" cap="flat" cmpd="sng" algn="ctr">
        <a:solidFill>
          <a:schemeClr val="tx1">
            <a:lumMod val="15000"/>
            <a:lumOff val="85000"/>
          </a:schemeClr>
        </a:solidFill>
        <a:round/>
      </a:ln>
    </cs:spPr>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2128" b="1" kern="1200" baseline="0"/>
  </cs:title>
  <cs:trendline>
    <cs:lnRef idx="0">
      <cs:styleClr val="auto"/>
    </cs:lnRef>
    <cs:fillRef idx="0"/>
    <cs:effectRef idx="0"/>
    <cs:fontRef idx="minor">
      <a:schemeClr val="lt1"/>
    </cs:fontRef>
    <cs:spPr>
      <a:ln w="19050" cap="rnd">
        <a:solidFill>
          <a:schemeClr val="phClr"/>
        </a:solidFill>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lt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dirty="0"/>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9/3/2018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4509A250-FF31-4206-8172-F9D3106AACB1}" type="datetimeFigureOut">
              <a:rPr lang="en-US" dirty="0"/>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9/3/2018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4509A250-FF31-4206-8172-F9D3106AACB1}" type="datetimeFigureOut">
              <a:rPr lang="en-US" dirty="0"/>
              <a:t>9/3/2018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dirty="0"/>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3"/>
          <p:cNvSpPr>
            <a:spLocks noGrp="1"/>
          </p:cNvSpPr>
          <p:nvPr>
            <p:ph type="dt" sz="half" idx="10"/>
          </p:nvPr>
        </p:nvSpPr>
        <p:spPr/>
        <p:txBody>
          <a:bodyPr/>
          <a:lstStyle/>
          <a:p>
            <a:fld id="{4509A250-FF31-4206-8172-F9D3106AACB1}" type="datetimeFigureOut">
              <a:rPr lang="en-US" dirty="0"/>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Date Placeholder 3"/>
          <p:cNvSpPr>
            <a:spLocks noGrp="1"/>
          </p:cNvSpPr>
          <p:nvPr>
            <p:ph type="dt" sz="half" idx="10"/>
          </p:nvPr>
        </p:nvSpPr>
        <p:spPr/>
        <p:txBody>
          <a:bodyPr/>
          <a:lstStyle/>
          <a:p>
            <a:fld id="{9796027F-7875-4030-9381-8BD8C4F21935}" type="datetimeFigureOut">
              <a:rPr lang="en-US" dirty="0"/>
              <a:t>9/3/2018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dirty="0"/>
              <a:t>9/3/2018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dirty="0"/>
              <a:t>9/3/2018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a:t>Образец заголовка</a:t>
            </a:r>
            <a:endParaRPr lang="en-US" dirty="0"/>
          </a:p>
        </p:txBody>
      </p:sp>
      <p:sp>
        <p:nvSpPr>
          <p:cNvPr id="7" name="Date Placeholder 2"/>
          <p:cNvSpPr>
            <a:spLocks noGrp="1"/>
          </p:cNvSpPr>
          <p:nvPr>
            <p:ph type="dt" sz="half" idx="10"/>
          </p:nvPr>
        </p:nvSpPr>
        <p:spPr/>
        <p:txBody>
          <a:bodyPr/>
          <a:lstStyle/>
          <a:p>
            <a:fld id="{4509A250-FF31-4206-8172-F9D3106AACB1}" type="datetimeFigureOut">
              <a:rPr lang="en-US" dirty="0"/>
              <a:t>9/3/2018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4509A250-FF31-4206-8172-F9D3106AACB1}" type="datetimeFigureOut">
              <a:rPr lang="en-US" dirty="0"/>
              <a:t>9/3/2018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7" name="Date Placeholder 4"/>
          <p:cNvSpPr>
            <a:spLocks noGrp="1"/>
          </p:cNvSpPr>
          <p:nvPr>
            <p:ph type="dt" sz="half" idx="10"/>
          </p:nvPr>
        </p:nvSpPr>
        <p:spPr/>
        <p:txBody>
          <a:bodyPr/>
          <a:lstStyle/>
          <a:p>
            <a:fld id="{4509A250-FF31-4206-8172-F9D3106AACB1}" type="datetimeFigureOut">
              <a:rPr lang="en-US" dirty="0"/>
              <a:t>9/3/2018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Date Placeholder 4"/>
          <p:cNvSpPr>
            <a:spLocks noGrp="1"/>
          </p:cNvSpPr>
          <p:nvPr>
            <p:ph type="dt" sz="half" idx="10"/>
          </p:nvPr>
        </p:nvSpPr>
        <p:spPr/>
        <p:txBody>
          <a:bodyPr/>
          <a:lstStyle/>
          <a:p>
            <a:fld id="{4509A250-FF31-4206-8172-F9D3106AACB1}" type="datetimeFigureOut">
              <a:rPr lang="en-US" dirty="0"/>
              <a:t>9/3/2018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4AAD347D-5ACD-4C99-B74B-A9C85AD731AF}" type="datetimeFigureOut">
              <a:rPr lang="en-US" dirty="0"/>
              <a:t>9/3/2018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02111984F565}" type="slidenum">
              <a:rPr lang="en-US" dirty="0"/>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64"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6" Type="http://schemas.openxmlformats.org/officeDocument/2006/relationships/chart" Target="../charts/chart2.xml"/><Relationship Id="rId5" Type="http://schemas.openxmlformats.org/officeDocument/2006/relationships/image" Target="../media/image5.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12" name="Freeform: Shape 11">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 name="Заголовок 1">
            <a:extLst>
              <a:ext uri="{FF2B5EF4-FFF2-40B4-BE49-F238E27FC236}">
                <a16:creationId xmlns:a16="http://schemas.microsoft.com/office/drawing/2014/main" id="{CBBA444A-BA92-4A23-B4A5-7BECC19380BC}"/>
              </a:ext>
            </a:extLst>
          </p:cNvPr>
          <p:cNvSpPr>
            <a:spLocks noGrp="1"/>
          </p:cNvSpPr>
          <p:nvPr>
            <p:ph type="ctrTitle"/>
          </p:nvPr>
        </p:nvSpPr>
        <p:spPr>
          <a:xfrm>
            <a:off x="1154955" y="1447800"/>
            <a:ext cx="7103674" cy="3329581"/>
          </a:xfrm>
        </p:spPr>
        <p:txBody>
          <a:bodyPr>
            <a:normAutofit/>
          </a:bodyPr>
          <a:lstStyle/>
          <a:p>
            <a:pPr>
              <a:lnSpc>
                <a:spcPct val="90000"/>
              </a:lnSpc>
            </a:pPr>
            <a:r>
              <a:rPr lang="ru-RU" sz="5000" b="1" dirty="0">
                <a:effectLst>
                  <a:outerShdw blurRad="38100" dist="38100" dir="2700000" algn="tl">
                    <a:srgbClr val="000000">
                      <a:alpha val="43137"/>
                    </a:srgbClr>
                  </a:outerShdw>
                </a:effectLst>
              </a:rPr>
              <a:t>ОГЭ и ЕГЭ </a:t>
            </a:r>
            <a:br>
              <a:rPr lang="ru-RU" sz="5000" b="1" dirty="0">
                <a:effectLst>
                  <a:outerShdw blurRad="38100" dist="38100" dir="2700000" algn="tl">
                    <a:srgbClr val="000000">
                      <a:alpha val="43137"/>
                    </a:srgbClr>
                  </a:outerShdw>
                </a:effectLst>
              </a:rPr>
            </a:br>
            <a:r>
              <a:rPr lang="ru-RU" sz="5000" b="1" dirty="0">
                <a:effectLst>
                  <a:outerShdw blurRad="38100" dist="38100" dir="2700000" algn="tl">
                    <a:srgbClr val="000000">
                      <a:alpha val="43137"/>
                    </a:srgbClr>
                  </a:outerShdw>
                </a:effectLst>
              </a:rPr>
              <a:t>по обществознанию</a:t>
            </a:r>
          </a:p>
        </p:txBody>
      </p:sp>
      <p:sp>
        <p:nvSpPr>
          <p:cNvPr id="3" name="Подзаголовок 2">
            <a:extLst>
              <a:ext uri="{FF2B5EF4-FFF2-40B4-BE49-F238E27FC236}">
                <a16:creationId xmlns:a16="http://schemas.microsoft.com/office/drawing/2014/main" id="{8EA6C7E8-EF5C-4768-B726-87A1FA039DDE}"/>
              </a:ext>
            </a:extLst>
          </p:cNvPr>
          <p:cNvSpPr>
            <a:spLocks noGrp="1"/>
          </p:cNvSpPr>
          <p:nvPr>
            <p:ph type="subTitle" idx="1"/>
          </p:nvPr>
        </p:nvSpPr>
        <p:spPr>
          <a:xfrm>
            <a:off x="1154955" y="4777380"/>
            <a:ext cx="6458419" cy="861420"/>
          </a:xfrm>
        </p:spPr>
        <p:txBody>
          <a:bodyPr>
            <a:normAutofit/>
          </a:bodyPr>
          <a:lstStyle/>
          <a:p>
            <a:r>
              <a:rPr lang="ru-RU" b="1" dirty="0">
                <a:solidFill>
                  <a:schemeClr val="tx1">
                    <a:lumMod val="85000"/>
                    <a:lumOff val="15000"/>
                  </a:schemeClr>
                </a:solidFill>
                <a:effectLst>
                  <a:outerShdw blurRad="38100" dist="38100" dir="2700000" algn="tl">
                    <a:srgbClr val="000000">
                      <a:alpha val="43137"/>
                    </a:srgbClr>
                  </a:outerShdw>
                </a:effectLst>
              </a:rPr>
              <a:t>Анализ результатов экзамена в 201</a:t>
            </a:r>
            <a:r>
              <a:rPr lang="en-US" b="1" dirty="0">
                <a:solidFill>
                  <a:schemeClr val="tx1">
                    <a:lumMod val="85000"/>
                    <a:lumOff val="15000"/>
                  </a:schemeClr>
                </a:solidFill>
                <a:effectLst>
                  <a:outerShdw blurRad="38100" dist="38100" dir="2700000" algn="tl">
                    <a:srgbClr val="000000">
                      <a:alpha val="43137"/>
                    </a:srgbClr>
                  </a:outerShdw>
                </a:effectLst>
              </a:rPr>
              <a:t>8</a:t>
            </a:r>
            <a:r>
              <a:rPr lang="ru-RU" b="1" dirty="0">
                <a:solidFill>
                  <a:schemeClr val="tx1">
                    <a:lumMod val="85000"/>
                    <a:lumOff val="15000"/>
                  </a:schemeClr>
                </a:solidFill>
                <a:effectLst>
                  <a:outerShdw blurRad="38100" dist="38100" dir="2700000" algn="tl">
                    <a:srgbClr val="000000">
                      <a:alpha val="43137"/>
                    </a:srgbClr>
                  </a:outerShdw>
                </a:effectLst>
              </a:rPr>
              <a:t> году</a:t>
            </a:r>
          </a:p>
        </p:txBody>
      </p:sp>
      <p:sp>
        <p:nvSpPr>
          <p:cNvPr id="14" name="Rectangle 13">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430235065"/>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61773"/>
            <a:ext cx="9404723" cy="808046"/>
          </a:xfrm>
        </p:spPr>
        <p:txBody>
          <a:bodyPr/>
          <a:lstStyle/>
          <a:p>
            <a:r>
              <a:rPr lang="ru-RU"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Проблемы:</a:t>
            </a:r>
          </a:p>
        </p:txBody>
      </p:sp>
      <p:sp>
        <p:nvSpPr>
          <p:cNvPr id="3" name="Объект 2"/>
          <p:cNvSpPr>
            <a:spLocks noGrp="1"/>
          </p:cNvSpPr>
          <p:nvPr>
            <p:ph idx="1"/>
          </p:nvPr>
        </p:nvSpPr>
        <p:spPr>
          <a:xfrm>
            <a:off x="332509" y="1288473"/>
            <a:ext cx="11526981" cy="5389418"/>
          </a:xfrm>
        </p:spPr>
        <p:txBody>
          <a:bodyPr>
            <a:noAutofit/>
          </a:bodyPr>
          <a:lstStyle/>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В разделе «Человек и общество» более низкие показатели (процент выполнения – 83,6%) приходятся на задание №5 (повышенный уровень; выделение и анализ отличительный черт и признаков социальных явлений). На этой позиции в вариантах КИМ этого года проверялись такие элементы содержания как: «Человек и общество. Познание и духовная жизнь». Сложными для выпускников стали задания по темам курса: </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	формы и этапы (ступени) познания. </a:t>
            </a:r>
          </a:p>
          <a:p>
            <a:pPr marL="0" lvl="0" indent="0">
              <a:buNone/>
            </a:pPr>
            <a:endParaRPr lang="ru-RU"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1126750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61773"/>
            <a:ext cx="9404723" cy="808046"/>
          </a:xfrm>
        </p:spPr>
        <p:txBody>
          <a:bodyPr/>
          <a:lstStyle/>
          <a:p>
            <a:r>
              <a:rPr lang="ru-RU"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Проблемы:</a:t>
            </a:r>
          </a:p>
        </p:txBody>
      </p:sp>
      <p:sp>
        <p:nvSpPr>
          <p:cNvPr id="3" name="Объект 2"/>
          <p:cNvSpPr>
            <a:spLocks noGrp="1"/>
          </p:cNvSpPr>
          <p:nvPr>
            <p:ph idx="1"/>
          </p:nvPr>
        </p:nvSpPr>
        <p:spPr>
          <a:xfrm>
            <a:off x="332509" y="1288473"/>
            <a:ext cx="11526981" cy="5389418"/>
          </a:xfrm>
        </p:spPr>
        <p:txBody>
          <a:bodyPr>
            <a:noAutofit/>
          </a:bodyPr>
          <a:lstStyle/>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Знания по экономическому разделу курса в целом снизились. Единственное задание, с которым участники экзамена стали справляться лучше – задание №7 (анализ суждений). Сложными для выпускников стали задания по темам: </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	Инфляция (причины, виды и последствия инфляции); </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	Виды конкуренции; </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	Налоговые системы; </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	Факторы производства и факторные доходы;</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	Постоянные и переменные издержки;</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	Экономический рост и развитие. </a:t>
            </a:r>
          </a:p>
        </p:txBody>
      </p:sp>
    </p:spTree>
    <p:extLst>
      <p:ext uri="{BB962C8B-B14F-4D97-AF65-F5344CB8AC3E}">
        <p14:creationId xmlns:p14="http://schemas.microsoft.com/office/powerpoint/2010/main" val="16842342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61773"/>
            <a:ext cx="9404723" cy="808046"/>
          </a:xfrm>
        </p:spPr>
        <p:txBody>
          <a:bodyPr/>
          <a:lstStyle/>
          <a:p>
            <a:r>
              <a:rPr lang="ru-RU"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Проблемы:</a:t>
            </a:r>
          </a:p>
        </p:txBody>
      </p:sp>
      <p:sp>
        <p:nvSpPr>
          <p:cNvPr id="3" name="Объект 2"/>
          <p:cNvSpPr>
            <a:spLocks noGrp="1"/>
          </p:cNvSpPr>
          <p:nvPr>
            <p:ph idx="1"/>
          </p:nvPr>
        </p:nvSpPr>
        <p:spPr>
          <a:xfrm>
            <a:off x="332509" y="1288473"/>
            <a:ext cx="11526981" cy="5389418"/>
          </a:xfrm>
        </p:spPr>
        <p:txBody>
          <a:bodyPr>
            <a:noAutofit/>
          </a:bodyPr>
          <a:lstStyle/>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В разделе «Социальные отношения» ухудшилось выполнение задания №12. Затруднение вызвала интерпретация данных социологического опроса.</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В разделе «Политика» наибольшие затруднения у выпускников вызвало задание №14. Сложными для выпускников стали: </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	полномочия органов государственной власти РФ; </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	разграничение предметов ведения федерального центра и регионов. </a:t>
            </a:r>
          </a:p>
        </p:txBody>
      </p:sp>
    </p:spTree>
    <p:extLst>
      <p:ext uri="{BB962C8B-B14F-4D97-AF65-F5344CB8AC3E}">
        <p14:creationId xmlns:p14="http://schemas.microsoft.com/office/powerpoint/2010/main" val="41515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61773"/>
            <a:ext cx="9404723" cy="808046"/>
          </a:xfrm>
        </p:spPr>
        <p:txBody>
          <a:bodyPr/>
          <a:lstStyle/>
          <a:p>
            <a:r>
              <a:rPr lang="ru-RU"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Проблемы:</a:t>
            </a:r>
          </a:p>
        </p:txBody>
      </p:sp>
      <p:sp>
        <p:nvSpPr>
          <p:cNvPr id="3" name="Объект 2"/>
          <p:cNvSpPr>
            <a:spLocks noGrp="1"/>
          </p:cNvSpPr>
          <p:nvPr>
            <p:ph idx="1"/>
          </p:nvPr>
        </p:nvSpPr>
        <p:spPr>
          <a:xfrm>
            <a:off x="332509" y="1288473"/>
            <a:ext cx="11526981" cy="5389418"/>
          </a:xfrm>
        </p:spPr>
        <p:txBody>
          <a:bodyPr>
            <a:noAutofit/>
          </a:bodyPr>
          <a:lstStyle/>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В содержательной линии «Право» определенные затруднения вызвало задание №19 (задача). Сложными для выпускников стали задания по темам: </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	Субъекты гражданского права и их виды; </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	Природоохранное законодательство;</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	Виды и примеры гражданских прав. </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Хуже обычного справились участники экзамена с использованием понятий в определенном смысловом контексте (задание №20 – 65,5%).</a:t>
            </a:r>
          </a:p>
        </p:txBody>
      </p:sp>
    </p:spTree>
    <p:extLst>
      <p:ext uri="{BB962C8B-B14F-4D97-AF65-F5344CB8AC3E}">
        <p14:creationId xmlns:p14="http://schemas.microsoft.com/office/powerpoint/2010/main" val="2770663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80109"/>
            <a:ext cx="10086109" cy="831273"/>
          </a:xfrm>
        </p:spPr>
        <p:txBody>
          <a:bodyPr/>
          <a:lstStyle/>
          <a:p>
            <a:r>
              <a:rPr lang="ru-RU"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Результаты выполнения части 2</a:t>
            </a:r>
          </a:p>
        </p:txBody>
      </p:sp>
      <p:graphicFrame>
        <p:nvGraphicFramePr>
          <p:cNvPr id="6" name="Объект 5"/>
          <p:cNvGraphicFramePr>
            <a:graphicFrameLocks noGrp="1"/>
          </p:cNvGraphicFramePr>
          <p:nvPr>
            <p:ph idx="1"/>
            <p:extLst>
              <p:ext uri="{D42A27DB-BD31-4B8C-83A1-F6EECF244321}">
                <p14:modId xmlns:p14="http://schemas.microsoft.com/office/powerpoint/2010/main" val="874637417"/>
              </p:ext>
            </p:extLst>
          </p:nvPr>
        </p:nvGraphicFramePr>
        <p:xfrm>
          <a:off x="332509" y="1274618"/>
          <a:ext cx="11526982" cy="54725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82748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47C369B-8274-44DA-AC35-CA457CEC6CBA}"/>
              </a:ext>
            </a:extLst>
          </p:cNvPr>
          <p:cNvSpPr>
            <a:spLocks noGrp="1"/>
          </p:cNvSpPr>
          <p:nvPr>
            <p:ph type="title"/>
          </p:nvPr>
        </p:nvSpPr>
        <p:spPr>
          <a:xfrm>
            <a:off x="341313" y="213663"/>
            <a:ext cx="9709521" cy="752627"/>
          </a:xfrm>
        </p:spPr>
        <p:txBody>
          <a:bodyPr/>
          <a:lstStyle/>
          <a:p>
            <a:r>
              <a:rPr lang="ru-RU" b="1" dirty="0"/>
              <a:t>Результаты выполнения части 2</a:t>
            </a:r>
          </a:p>
        </p:txBody>
      </p:sp>
      <p:graphicFrame>
        <p:nvGraphicFramePr>
          <p:cNvPr id="4" name="Таблица 3">
            <a:extLst>
              <a:ext uri="{FF2B5EF4-FFF2-40B4-BE49-F238E27FC236}">
                <a16:creationId xmlns:a16="http://schemas.microsoft.com/office/drawing/2014/main" id="{92F8E396-6371-4A33-A54E-178AABD3C99E}"/>
              </a:ext>
            </a:extLst>
          </p:cNvPr>
          <p:cNvGraphicFramePr>
            <a:graphicFrameLocks noGrp="1"/>
          </p:cNvGraphicFramePr>
          <p:nvPr>
            <p:extLst>
              <p:ext uri="{D42A27DB-BD31-4B8C-83A1-F6EECF244321}">
                <p14:modId xmlns:p14="http://schemas.microsoft.com/office/powerpoint/2010/main" val="1563376831"/>
              </p:ext>
            </p:extLst>
          </p:nvPr>
        </p:nvGraphicFramePr>
        <p:xfrm>
          <a:off x="341313" y="1462737"/>
          <a:ext cx="7250978" cy="5181600"/>
        </p:xfrm>
        <a:graphic>
          <a:graphicData uri="http://schemas.openxmlformats.org/drawingml/2006/table">
            <a:tbl>
              <a:tblPr firstRow="1" firstCol="1" bandRow="1" bandCol="1"/>
              <a:tblGrid>
                <a:gridCol w="1418827">
                  <a:extLst>
                    <a:ext uri="{9D8B030D-6E8A-4147-A177-3AD203B41FA5}">
                      <a16:colId xmlns:a16="http://schemas.microsoft.com/office/drawing/2014/main" val="3570820379"/>
                    </a:ext>
                  </a:extLst>
                </a:gridCol>
                <a:gridCol w="1433912">
                  <a:extLst>
                    <a:ext uri="{9D8B030D-6E8A-4147-A177-3AD203B41FA5}">
                      <a16:colId xmlns:a16="http://schemas.microsoft.com/office/drawing/2014/main" val="2225020569"/>
                    </a:ext>
                  </a:extLst>
                </a:gridCol>
                <a:gridCol w="1835148">
                  <a:extLst>
                    <a:ext uri="{9D8B030D-6E8A-4147-A177-3AD203B41FA5}">
                      <a16:colId xmlns:a16="http://schemas.microsoft.com/office/drawing/2014/main" val="3804519633"/>
                    </a:ext>
                  </a:extLst>
                </a:gridCol>
                <a:gridCol w="2563091">
                  <a:extLst>
                    <a:ext uri="{9D8B030D-6E8A-4147-A177-3AD203B41FA5}">
                      <a16:colId xmlns:a16="http://schemas.microsoft.com/office/drawing/2014/main" val="3155972111"/>
                    </a:ext>
                  </a:extLst>
                </a:gridCol>
              </a:tblGrid>
              <a:tr h="0">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задания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Уровень</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Планируемый процент выполнения</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Средний процент выполнения в 2018 году</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3341099670"/>
                  </a:ext>
                </a:extLst>
              </a:tr>
              <a:tr h="0">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60-90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96,0 / 80,8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4206391465"/>
                  </a:ext>
                </a:extLst>
              </a:tr>
              <a:tr h="0">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60-90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87,8 / 40,9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337938581"/>
                  </a:ext>
                </a:extLst>
              </a:tr>
              <a:tr h="0">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75,4 / 25,8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501908646"/>
                  </a:ext>
                </a:extLst>
              </a:tr>
              <a:tr h="0">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59,0 / 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extLst>
                  <a:ext uri="{0D108BD9-81ED-4DB2-BD59-A6C34878D82A}">
                    <a16:rowId xmlns:a16="http://schemas.microsoft.com/office/drawing/2014/main" val="1960517506"/>
                  </a:ext>
                </a:extLst>
              </a:tr>
              <a:tr h="0">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39,7 / 6,4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8582"/>
                    </a:solidFill>
                  </a:tcPr>
                </a:tc>
                <a:extLst>
                  <a:ext uri="{0D108BD9-81ED-4DB2-BD59-A6C34878D82A}">
                    <a16:rowId xmlns:a16="http://schemas.microsoft.com/office/drawing/2014/main" val="3840178718"/>
                  </a:ext>
                </a:extLst>
              </a:tr>
              <a:tr h="0">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&lt;</a:t>
                      </a: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43,2 / 7,9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8582"/>
                    </a:solidFill>
                  </a:tcPr>
                </a:tc>
                <a:extLst>
                  <a:ext uri="{0D108BD9-81ED-4DB2-BD59-A6C34878D82A}">
                    <a16:rowId xmlns:a16="http://schemas.microsoft.com/office/drawing/2014/main" val="869611051"/>
                  </a:ext>
                </a:extLst>
              </a:tr>
              <a:tr h="0">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&lt;</a:t>
                      </a: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57,8 / 24,4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303255379"/>
                  </a:ext>
                </a:extLst>
              </a:tr>
              <a:tr h="0">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&lt;</a:t>
                      </a: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41,6 / 17,8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85837391"/>
                  </a:ext>
                </a:extLst>
              </a:tr>
              <a:tr h="0">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28.2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&lt;</a:t>
                      </a: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21,9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628610129"/>
                  </a:ext>
                </a:extLst>
              </a:tr>
              <a:tr h="0">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28.3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&lt;</a:t>
                      </a: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8,6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588000229"/>
                  </a:ext>
                </a:extLst>
              </a:tr>
              <a:tr h="0">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&lt;</a:t>
                      </a: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71,1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8582"/>
                    </a:solidFill>
                  </a:tcPr>
                </a:tc>
                <a:extLst>
                  <a:ext uri="{0D108BD9-81ED-4DB2-BD59-A6C34878D82A}">
                    <a16:rowId xmlns:a16="http://schemas.microsoft.com/office/drawing/2014/main" val="2882094674"/>
                  </a:ext>
                </a:extLst>
              </a:tr>
              <a:tr h="0">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&lt;</a:t>
                      </a: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24,8 / 3,2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92D050"/>
                    </a:solidFill>
                  </a:tcPr>
                </a:tc>
                <a:extLst>
                  <a:ext uri="{0D108BD9-81ED-4DB2-BD59-A6C34878D82A}">
                    <a16:rowId xmlns:a16="http://schemas.microsoft.com/office/drawing/2014/main" val="1653447963"/>
                  </a:ext>
                </a:extLst>
              </a:tr>
              <a:tr h="0">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29.3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&lt;</a:t>
                      </a:r>
                      <a:r>
                        <a:rPr lang="ru-RU" sz="20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8,4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667000977"/>
                  </a:ext>
                </a:extLst>
              </a:tr>
              <a:tr h="0">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29.4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В</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en-US"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&lt;</a:t>
                      </a: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 40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algn="ctr">
                        <a:spcAft>
                          <a:spcPts val="0"/>
                        </a:spcAft>
                      </a:pPr>
                      <a:r>
                        <a:rPr lang="ru-RU" sz="20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43,5 / 5,9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E8582"/>
                    </a:solidFill>
                  </a:tcPr>
                </a:tc>
                <a:extLst>
                  <a:ext uri="{0D108BD9-81ED-4DB2-BD59-A6C34878D82A}">
                    <a16:rowId xmlns:a16="http://schemas.microsoft.com/office/drawing/2014/main" val="3535034741"/>
                  </a:ext>
                </a:extLst>
              </a:tr>
            </a:tbl>
          </a:graphicData>
        </a:graphic>
      </p:graphicFrame>
      <p:graphicFrame>
        <p:nvGraphicFramePr>
          <p:cNvPr id="9" name="Таблица 8">
            <a:extLst>
              <a:ext uri="{FF2B5EF4-FFF2-40B4-BE49-F238E27FC236}">
                <a16:creationId xmlns:a16="http://schemas.microsoft.com/office/drawing/2014/main" id="{30AC9413-783F-4D5E-99A4-353E2F7F76FA}"/>
              </a:ext>
            </a:extLst>
          </p:cNvPr>
          <p:cNvGraphicFramePr>
            <a:graphicFrameLocks noGrp="1"/>
          </p:cNvGraphicFramePr>
          <p:nvPr>
            <p:extLst>
              <p:ext uri="{D42A27DB-BD31-4B8C-83A1-F6EECF244321}">
                <p14:modId xmlns:p14="http://schemas.microsoft.com/office/powerpoint/2010/main" val="3256676947"/>
              </p:ext>
            </p:extLst>
          </p:nvPr>
        </p:nvGraphicFramePr>
        <p:xfrm>
          <a:off x="7689273" y="2464377"/>
          <a:ext cx="4161414" cy="4179960"/>
        </p:xfrm>
        <a:graphic>
          <a:graphicData uri="http://schemas.openxmlformats.org/drawingml/2006/table">
            <a:tbl>
              <a:tblPr firstRow="1" firstCol="1" bandRow="1"/>
              <a:tblGrid>
                <a:gridCol w="748145">
                  <a:extLst>
                    <a:ext uri="{9D8B030D-6E8A-4147-A177-3AD203B41FA5}">
                      <a16:colId xmlns:a16="http://schemas.microsoft.com/office/drawing/2014/main" val="2880902562"/>
                    </a:ext>
                  </a:extLst>
                </a:gridCol>
                <a:gridCol w="3413269">
                  <a:extLst>
                    <a:ext uri="{9D8B030D-6E8A-4147-A177-3AD203B41FA5}">
                      <a16:colId xmlns:a16="http://schemas.microsoft.com/office/drawing/2014/main" val="2032983510"/>
                    </a:ext>
                  </a:extLst>
                </a:gridCol>
              </a:tblGrid>
              <a:tr h="835992">
                <a:tc>
                  <a:txBody>
                    <a:bodyPr/>
                    <a:lstStyle/>
                    <a:p>
                      <a:pPr algn="just">
                        <a:spcAft>
                          <a:spcPts val="0"/>
                        </a:spcAft>
                      </a:pPr>
                      <a:r>
                        <a:rPr lang="ru-RU" sz="1800">
                          <a:solidFill>
                            <a:schemeClr val="bg1"/>
                          </a:solidFill>
                          <a:effectLst/>
                          <a:latin typeface="Times New Roman" panose="02020603050405020304" pitchFamily="18" charset="0"/>
                          <a:ea typeface="Times New Roman" panose="02020603050405020304" pitchFamily="18" charset="0"/>
                          <a:cs typeface="Calibri" panose="020F0502020204030204" pitchFamily="34" charset="0"/>
                        </a:rPr>
                        <a:t> </a:t>
                      </a:r>
                      <a:endParaRPr lang="ru-RU" sz="1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just">
                        <a:spcAft>
                          <a:spcPts val="0"/>
                        </a:spcAft>
                      </a:pPr>
                      <a:r>
                        <a:rPr lang="ru-RU" sz="1800" dirty="0">
                          <a:solidFill>
                            <a:schemeClr val="bg1"/>
                          </a:solidFill>
                          <a:effectLst/>
                          <a:latin typeface="Times New Roman" panose="02020603050405020304" pitchFamily="18" charset="0"/>
                          <a:ea typeface="Times New Roman" panose="02020603050405020304" pitchFamily="18" charset="0"/>
                          <a:cs typeface="Calibri" panose="020F0502020204030204" pitchFamily="34" charset="0"/>
                        </a:rPr>
                        <a:t>- задания, вызвавшие наибольшие затруднения у учащихся</a:t>
                      </a:r>
                      <a:endParaRPr lang="ru-RU"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707424445"/>
                  </a:ext>
                </a:extLst>
              </a:tr>
              <a:tr h="835992">
                <a:tc>
                  <a:txBody>
                    <a:bodyPr/>
                    <a:lstStyle/>
                    <a:p>
                      <a:pPr algn="ctr">
                        <a:spcAft>
                          <a:spcPts val="0"/>
                        </a:spcAft>
                      </a:pPr>
                      <a:r>
                        <a:rPr lang="ru-RU" sz="1800">
                          <a:solidFill>
                            <a:schemeClr val="bg1"/>
                          </a:solidFill>
                          <a:effectLst/>
                          <a:latin typeface="Times New Roman" panose="02020603050405020304" pitchFamily="18" charset="0"/>
                          <a:ea typeface="Times New Roman" panose="02020603050405020304" pitchFamily="18" charset="0"/>
                          <a:cs typeface="Calibri" panose="020F0502020204030204" pitchFamily="34" charset="0"/>
                        </a:rPr>
                        <a:t> </a:t>
                      </a:r>
                      <a:endParaRPr lang="ru-RU" sz="1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5050"/>
                    </a:solidFill>
                  </a:tcPr>
                </a:tc>
                <a:tc>
                  <a:txBody>
                    <a:bodyPr/>
                    <a:lstStyle/>
                    <a:p>
                      <a:pPr algn="just">
                        <a:spcAft>
                          <a:spcPts val="0"/>
                        </a:spcAft>
                      </a:pPr>
                      <a:r>
                        <a:rPr lang="ru-RU" sz="1800" dirty="0">
                          <a:solidFill>
                            <a:schemeClr val="bg1"/>
                          </a:solidFill>
                          <a:effectLst/>
                          <a:latin typeface="Times New Roman" panose="02020603050405020304" pitchFamily="18" charset="0"/>
                          <a:ea typeface="Times New Roman" panose="02020603050405020304" pitchFamily="18" charset="0"/>
                          <a:cs typeface="Calibri" panose="020F0502020204030204" pitchFamily="34" charset="0"/>
                        </a:rPr>
                        <a:t>- незначительное ухудшение результата по сравнению с 2017 годом</a:t>
                      </a:r>
                      <a:endParaRPr lang="ru-RU"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2820929500"/>
                  </a:ext>
                </a:extLst>
              </a:tr>
              <a:tr h="835992">
                <a:tc>
                  <a:txBody>
                    <a:bodyPr/>
                    <a:lstStyle/>
                    <a:p>
                      <a:pPr algn="just">
                        <a:spcAft>
                          <a:spcPts val="0"/>
                        </a:spcAft>
                      </a:pPr>
                      <a:r>
                        <a:rPr lang="ru-RU" sz="1800">
                          <a:solidFill>
                            <a:schemeClr val="bg1"/>
                          </a:solidFill>
                          <a:effectLst/>
                          <a:latin typeface="Times New Roman" panose="02020603050405020304" pitchFamily="18" charset="0"/>
                          <a:ea typeface="Times New Roman" panose="02020603050405020304" pitchFamily="18" charset="0"/>
                          <a:cs typeface="Calibri" panose="020F0502020204030204" pitchFamily="34" charset="0"/>
                        </a:rPr>
                        <a:t> </a:t>
                      </a:r>
                      <a:endParaRPr lang="ru-RU" sz="180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pPr algn="just">
                        <a:spcAft>
                          <a:spcPts val="0"/>
                        </a:spcAft>
                      </a:pPr>
                      <a:r>
                        <a:rPr lang="ru-RU" sz="1800" dirty="0">
                          <a:solidFill>
                            <a:schemeClr val="bg1"/>
                          </a:solidFill>
                          <a:effectLst/>
                          <a:latin typeface="Times New Roman" panose="02020603050405020304" pitchFamily="18" charset="0"/>
                          <a:ea typeface="Times New Roman" panose="02020603050405020304" pitchFamily="18" charset="0"/>
                          <a:cs typeface="Calibri" panose="020F0502020204030204" pitchFamily="34" charset="0"/>
                        </a:rPr>
                        <a:t>- значительное снижение результата по сравнению с 2017 годом </a:t>
                      </a:r>
                      <a:endParaRPr lang="ru-RU"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3263067253"/>
                  </a:ext>
                </a:extLst>
              </a:tr>
              <a:tr h="835992">
                <a:tc>
                  <a:txBody>
                    <a:bodyPr/>
                    <a:lstStyle/>
                    <a:p>
                      <a:pPr algn="just">
                        <a:spcAft>
                          <a:spcPts val="0"/>
                        </a:spcAft>
                      </a:pPr>
                      <a:endParaRPr lang="ru-RU"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ru-RU" sz="1800" dirty="0">
                          <a:solidFill>
                            <a:schemeClr val="bg1"/>
                          </a:solidFill>
                          <a:effectLst/>
                          <a:latin typeface="Times New Roman" panose="02020603050405020304" pitchFamily="18" charset="0"/>
                          <a:ea typeface="Times New Roman" panose="02020603050405020304" pitchFamily="18" charset="0"/>
                          <a:cs typeface="Calibri" panose="020F0502020204030204" pitchFamily="34" charset="0"/>
                        </a:rPr>
                        <a:t>- незначительное улучшение результата по сравнению с 2017 годом</a:t>
                      </a:r>
                      <a:endParaRPr lang="ru-RU"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2597776240"/>
                  </a:ext>
                </a:extLst>
              </a:tr>
              <a:tr h="835992">
                <a:tc>
                  <a:txBody>
                    <a:bodyPr/>
                    <a:lstStyle/>
                    <a:p>
                      <a:pPr algn="just">
                        <a:spcAft>
                          <a:spcPts val="0"/>
                        </a:spcAft>
                      </a:pPr>
                      <a:endParaRPr lang="ru-RU"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marL="0" marR="0" lvl="0" indent="0" algn="just" defTabSz="457200" rtl="0" eaLnBrk="1" fontAlgn="auto" latinLnBrk="0" hangingPunct="1">
                        <a:lnSpc>
                          <a:spcPct val="100000"/>
                        </a:lnSpc>
                        <a:spcBef>
                          <a:spcPts val="0"/>
                        </a:spcBef>
                        <a:spcAft>
                          <a:spcPts val="0"/>
                        </a:spcAft>
                        <a:buClrTx/>
                        <a:buSzTx/>
                        <a:buFontTx/>
                        <a:buNone/>
                        <a:tabLst/>
                        <a:defRPr/>
                      </a:pPr>
                      <a:r>
                        <a:rPr lang="ru-RU" sz="1800" dirty="0">
                          <a:solidFill>
                            <a:schemeClr val="bg1"/>
                          </a:solidFill>
                          <a:effectLst/>
                          <a:latin typeface="Times New Roman" panose="02020603050405020304" pitchFamily="18" charset="0"/>
                          <a:ea typeface="Times New Roman" panose="02020603050405020304" pitchFamily="18" charset="0"/>
                          <a:cs typeface="Calibri" panose="020F0502020204030204" pitchFamily="34" charset="0"/>
                        </a:rPr>
                        <a:t>- значительное улучшение результата по сравнению с 2017 годом </a:t>
                      </a:r>
                      <a:endParaRPr lang="ru-RU" sz="180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119579652"/>
                  </a:ext>
                </a:extLst>
              </a:tr>
            </a:tbl>
          </a:graphicData>
        </a:graphic>
      </p:graphicFrame>
    </p:spTree>
    <p:extLst>
      <p:ext uri="{BB962C8B-B14F-4D97-AF65-F5344CB8AC3E}">
        <p14:creationId xmlns:p14="http://schemas.microsoft.com/office/powerpoint/2010/main" val="19324597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61773"/>
            <a:ext cx="9404723" cy="808046"/>
          </a:xfrm>
        </p:spPr>
        <p:txBody>
          <a:bodyPr/>
          <a:lstStyle/>
          <a:p>
            <a:r>
              <a:rPr lang="ru-RU"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Проблемы:</a:t>
            </a:r>
          </a:p>
        </p:txBody>
      </p:sp>
      <p:sp>
        <p:nvSpPr>
          <p:cNvPr id="3" name="Объект 2"/>
          <p:cNvSpPr>
            <a:spLocks noGrp="1"/>
          </p:cNvSpPr>
          <p:nvPr>
            <p:ph idx="1"/>
          </p:nvPr>
        </p:nvSpPr>
        <p:spPr>
          <a:xfrm>
            <a:off x="332509" y="1288473"/>
            <a:ext cx="11526981" cy="5389418"/>
          </a:xfrm>
        </p:spPr>
        <p:txBody>
          <a:bodyPr>
            <a:noAutofit/>
          </a:bodyPr>
          <a:lstStyle/>
          <a:p>
            <a:pPr marL="0" indent="0">
              <a:buNone/>
            </a:pPr>
            <a:r>
              <a:rPr lang="ru-RU" sz="2400" dirty="0">
                <a:latin typeface="Tahoma" panose="020B0604030504040204" pitchFamily="34" charset="0"/>
                <a:ea typeface="Tahoma" panose="020B0604030504040204" pitchFamily="34" charset="0"/>
                <a:cs typeface="Tahoma" panose="020B0604030504040204" pitchFamily="34" charset="0"/>
              </a:rPr>
              <a:t>Задания 21 и 22 преимущественно направлены на выявление осознанности восприятия и точности воспроизведения информации, содержащейся в тексте в явном виде, а также на преобразующее воспроизведение и интерпретацию текста без привлечения контекстных знаний. </a:t>
            </a:r>
          </a:p>
          <a:p>
            <a:r>
              <a:rPr lang="ru-RU" sz="2400" dirty="0">
                <a:latin typeface="Tahoma" panose="020B0604030504040204" pitchFamily="34" charset="0"/>
                <a:ea typeface="Tahoma" panose="020B0604030504040204" pitchFamily="34" charset="0"/>
                <a:cs typeface="Tahoma" panose="020B0604030504040204" pitchFamily="34" charset="0"/>
              </a:rPr>
              <a:t>Приведенные данные показывают, что с заданием 21 по фрагменту текста справились полностью 80,8% участников экзамена, это соответствует ожидаемому интервалу и лучше результатов 2017 года.</a:t>
            </a:r>
          </a:p>
          <a:p>
            <a:r>
              <a:rPr lang="ru-RU" sz="2400" dirty="0">
                <a:latin typeface="Tahoma" panose="020B0604030504040204" pitchFamily="34" charset="0"/>
                <a:ea typeface="Tahoma" panose="020B0604030504040204" pitchFamily="34" charset="0"/>
                <a:cs typeface="Tahoma" panose="020B0604030504040204" pitchFamily="34" charset="0"/>
              </a:rPr>
              <a:t>Задание 22 направлено на проверку умения извлекать и воспроизводить информацию, представленную в тексте в явном виде, а также интерпретировать фрагменты текста без привлечения контекстных знаний. Выполнили его полностью 40,9%, частично 87,8%. Главные проблемы возникли с необходимостью дать определение термина в качестве одного из элементов ответа. </a:t>
            </a:r>
          </a:p>
        </p:txBody>
      </p:sp>
    </p:spTree>
    <p:extLst>
      <p:ext uri="{BB962C8B-B14F-4D97-AF65-F5344CB8AC3E}">
        <p14:creationId xmlns:p14="http://schemas.microsoft.com/office/powerpoint/2010/main" val="37119445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61773"/>
            <a:ext cx="9404723" cy="808046"/>
          </a:xfrm>
        </p:spPr>
        <p:txBody>
          <a:bodyPr/>
          <a:lstStyle/>
          <a:p>
            <a:r>
              <a:rPr lang="ru-RU"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Проблемы:</a:t>
            </a:r>
          </a:p>
        </p:txBody>
      </p:sp>
      <p:sp>
        <p:nvSpPr>
          <p:cNvPr id="3" name="Объект 2"/>
          <p:cNvSpPr>
            <a:spLocks noGrp="1"/>
          </p:cNvSpPr>
          <p:nvPr>
            <p:ph idx="1"/>
          </p:nvPr>
        </p:nvSpPr>
        <p:spPr>
          <a:xfrm>
            <a:off x="332509" y="1139687"/>
            <a:ext cx="11526981" cy="5538204"/>
          </a:xfrm>
        </p:spPr>
        <p:txBody>
          <a:bodyPr>
            <a:noAutofit/>
          </a:bodyPr>
          <a:lstStyle/>
          <a:p>
            <a:r>
              <a:rPr lang="ru-RU" sz="2200" dirty="0">
                <a:latin typeface="Tahoma" panose="020B0604030504040204" pitchFamily="34" charset="0"/>
                <a:ea typeface="Tahoma" panose="020B0604030504040204" pitchFamily="34" charset="0"/>
                <a:cs typeface="Tahoma" panose="020B0604030504040204" pitchFamily="34" charset="0"/>
              </a:rPr>
              <a:t>Задание 23 нацеливает на характеристику текста или его отдельных положений на основе изученного курса, с опорой на полученные знания. С одной стороны, в сравнении с 2017 годом значительно выросло число экзаменуемых, справившихся с этим заданием, с другой стороны, число набравших максимальный балл за него остается невысоким. Это связано с неумением делать развернутые примеры к теоретическим положениям.</a:t>
            </a:r>
          </a:p>
          <a:p>
            <a:r>
              <a:rPr lang="ru-RU" sz="2200" dirty="0">
                <a:latin typeface="Tahoma" panose="020B0604030504040204" pitchFamily="34" charset="0"/>
                <a:ea typeface="Tahoma" panose="020B0604030504040204" pitchFamily="34" charset="0"/>
                <a:cs typeface="Tahoma" panose="020B0604030504040204" pitchFamily="34" charset="0"/>
              </a:rPr>
              <a:t>Задание 24 предполагает использование информации текста в другой </a:t>
            </a:r>
            <a:r>
              <a:rPr lang="ru-RU" sz="2200" dirty="0" err="1">
                <a:latin typeface="Tahoma" panose="020B0604030504040204" pitchFamily="34" charset="0"/>
                <a:ea typeface="Tahoma" panose="020B0604030504040204" pitchFamily="34" charset="0"/>
                <a:cs typeface="Tahoma" panose="020B0604030504040204" pitchFamily="34" charset="0"/>
              </a:rPr>
              <a:t>познава</a:t>
            </a:r>
            <a:r>
              <a:rPr lang="ru-RU" sz="2200" dirty="0">
                <a:latin typeface="Tahoma" panose="020B0604030504040204" pitchFamily="34" charset="0"/>
                <a:ea typeface="Tahoma" panose="020B0604030504040204" pitchFamily="34" charset="0"/>
                <a:cs typeface="Tahoma" panose="020B0604030504040204" pitchFamily="34" charset="0"/>
              </a:rPr>
              <a:t>-тельной ситуации, формулирование и аргументацию оценочных, а также прогностических суждений, связанных с проблематикой текста. Это задание сложное для учащихся, результаты его выполнения значительно хуже, чем в прошлом году. Это связано с незнанием структуры аргумента, выпускники недостаточно умеют формулировать на основе приобретенных обществоведческих знаний собственные суждения и аргументы по определенным проблемам. Эксперты отмечают, что выпускники недостаточно умеют формулировать на основе приобретенных обществоведческих знаний собственные суждения и аргументы по определенным проблемам. </a:t>
            </a:r>
          </a:p>
        </p:txBody>
      </p:sp>
    </p:spTree>
    <p:extLst>
      <p:ext uri="{BB962C8B-B14F-4D97-AF65-F5344CB8AC3E}">
        <p14:creationId xmlns:p14="http://schemas.microsoft.com/office/powerpoint/2010/main" val="37998536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61773"/>
            <a:ext cx="9404723" cy="808046"/>
          </a:xfrm>
        </p:spPr>
        <p:txBody>
          <a:bodyPr/>
          <a:lstStyle/>
          <a:p>
            <a:r>
              <a:rPr lang="ru-RU"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Проблемы:</a:t>
            </a:r>
          </a:p>
        </p:txBody>
      </p:sp>
      <p:sp>
        <p:nvSpPr>
          <p:cNvPr id="3" name="Объект 2"/>
          <p:cNvSpPr>
            <a:spLocks noGrp="1"/>
          </p:cNvSpPr>
          <p:nvPr>
            <p:ph idx="1"/>
          </p:nvPr>
        </p:nvSpPr>
        <p:spPr>
          <a:xfrm>
            <a:off x="332509" y="1288473"/>
            <a:ext cx="11526981" cy="5389418"/>
          </a:xfrm>
        </p:spPr>
        <p:txBody>
          <a:bodyPr>
            <a:noAutofit/>
          </a:bodyPr>
          <a:lstStyle/>
          <a:p>
            <a:pPr lvl="0"/>
            <a:r>
              <a:rPr lang="ru-RU" sz="2200" dirty="0">
                <a:latin typeface="Tahoma" panose="020B0604030504040204" pitchFamily="34" charset="0"/>
                <a:ea typeface="Tahoma" panose="020B0604030504040204" pitchFamily="34" charset="0"/>
                <a:cs typeface="Tahoma" panose="020B0604030504040204" pitchFamily="34" charset="0"/>
              </a:rPr>
              <a:t>25 – задание на понимание и применение теоретических понятий в заданном контексте. Полностью выполнили задание 6,4% выпускников, частично – 39,7%, что ниже прошлогодних показателей. «Ахиллесова пята» школьников – слабо развитый понятийный аппарат, неумение самостоятельно сформулировать определение термина из известных элементов.</a:t>
            </a:r>
          </a:p>
          <a:p>
            <a:pPr lvl="0"/>
            <a:r>
              <a:rPr lang="ru-RU" sz="2200" dirty="0">
                <a:latin typeface="Tahoma" panose="020B0604030504040204" pitchFamily="34" charset="0"/>
                <a:ea typeface="Tahoma" panose="020B0604030504040204" pitchFamily="34" charset="0"/>
                <a:cs typeface="Tahoma" panose="020B0604030504040204" pitchFamily="34" charset="0"/>
              </a:rPr>
              <a:t>26 – задание, требующее конкретизации теоретических положений с помощью примеров социальной жизни. Справились частично с заданием 43,2% выпускников, полностью – 7,9%, это значительно хуже, чем в 2017 году. Главная проблема – отсутствие в ответах школьников развернутых примеров. Они чаще пишут комментарий к искомой функции или признаку, чем конкретный пример.</a:t>
            </a:r>
          </a:p>
          <a:p>
            <a:pPr lvl="0"/>
            <a:r>
              <a:rPr lang="ru-RU" sz="2200" dirty="0">
                <a:latin typeface="Tahoma" panose="020B0604030504040204" pitchFamily="34" charset="0"/>
                <a:ea typeface="Tahoma" panose="020B0604030504040204" pitchFamily="34" charset="0"/>
                <a:cs typeface="Tahoma" panose="020B0604030504040204" pitchFamily="34" charset="0"/>
              </a:rPr>
              <a:t>27 – задание – задача, требующая анализа представленной информации и выявляющая умение экзаменующихся применять теоретические знания к анализу конкретной ситуации. Средний показатель выполнения данного задания значительно вырос и составил 57,8%, выполнили задание частично – 24,4% выпускников. </a:t>
            </a:r>
          </a:p>
        </p:txBody>
      </p:sp>
    </p:spTree>
    <p:extLst>
      <p:ext uri="{BB962C8B-B14F-4D97-AF65-F5344CB8AC3E}">
        <p14:creationId xmlns:p14="http://schemas.microsoft.com/office/powerpoint/2010/main" val="35520302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61773"/>
            <a:ext cx="9404723" cy="808046"/>
          </a:xfrm>
        </p:spPr>
        <p:txBody>
          <a:bodyPr/>
          <a:lstStyle/>
          <a:p>
            <a:r>
              <a:rPr lang="ru-RU"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Проблемы:</a:t>
            </a:r>
          </a:p>
        </p:txBody>
      </p:sp>
      <p:sp>
        <p:nvSpPr>
          <p:cNvPr id="3" name="Объект 2"/>
          <p:cNvSpPr>
            <a:spLocks noGrp="1"/>
          </p:cNvSpPr>
          <p:nvPr>
            <p:ph idx="1"/>
          </p:nvPr>
        </p:nvSpPr>
        <p:spPr>
          <a:xfrm>
            <a:off x="332509" y="1288473"/>
            <a:ext cx="11526981" cy="5389418"/>
          </a:xfrm>
        </p:spPr>
        <p:txBody>
          <a:bodyPr>
            <a:noAutofit/>
          </a:bodyPr>
          <a:lstStyle/>
          <a:p>
            <a:pPr lvl="0"/>
            <a:r>
              <a:rPr lang="ru-RU" sz="2100" dirty="0">
                <a:latin typeface="Tahoma" panose="020B0604030504040204" pitchFamily="34" charset="0"/>
                <a:ea typeface="Tahoma" panose="020B0604030504040204" pitchFamily="34" charset="0"/>
                <a:cs typeface="Tahoma" panose="020B0604030504040204" pitchFamily="34" charset="0"/>
              </a:rPr>
              <a:t>Задание 28 остается самым сложным для учащихся. Составление плана по определенной теме предполагает владение комплексом знаний и умений: знаний круга основных понятий, положений, выводов по данному вопросу; умение вычленить основные аспекты темы, ее структурные компоненты, придать им форму лаконичных формулировок пунктов плана, отражающих суть вопроса; умение логически выстроить установленные структурные единицы, придать плану завершенную форму. Данное задание проверяет умение применять социально-экономические и гуманитарные знания в процессе решения познавательных задач. </a:t>
            </a:r>
          </a:p>
          <a:p>
            <a:pPr lvl="0"/>
            <a:r>
              <a:rPr lang="ru-RU" sz="2100" dirty="0">
                <a:latin typeface="Tahoma" panose="020B0604030504040204" pitchFamily="34" charset="0"/>
                <a:ea typeface="Tahoma" panose="020B0604030504040204" pitchFamily="34" charset="0"/>
                <a:cs typeface="Tahoma" panose="020B0604030504040204" pitchFamily="34" charset="0"/>
              </a:rPr>
              <a:t>Анализ результатов выполнения этого задания показал, что выпускники нередко затрудняются в определении границ темы. С одной стороны, упускаются ее важные аспекты, с другой стороны, привлекаются позиции, не являющиеся для данной темы характерными. Нередко встречаются планы, по своей форме отвечающие структуре плана сложного типа, но по существу не раскрывающие вопроса. По критерию 28.1 (раскрытие темы по существу) получили 2 балла 17,8%, а 1 балл – 41,6%. По критерию 28.2 смогли раскрыть тему в подпунктах 21,9%. По критерию 28.3 не допустили ни одной ошибки в плане только 8,6%.</a:t>
            </a:r>
          </a:p>
        </p:txBody>
      </p:sp>
    </p:spTree>
    <p:extLst>
      <p:ext uri="{BB962C8B-B14F-4D97-AF65-F5344CB8AC3E}">
        <p14:creationId xmlns:p14="http://schemas.microsoft.com/office/powerpoint/2010/main" val="1968493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12" name="Freeform: Shape 11">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 name="Заголовок 1"/>
          <p:cNvSpPr>
            <a:spLocks noGrp="1"/>
          </p:cNvSpPr>
          <p:nvPr>
            <p:ph type="ctrTitle"/>
          </p:nvPr>
        </p:nvSpPr>
        <p:spPr>
          <a:xfrm>
            <a:off x="1154955" y="1447800"/>
            <a:ext cx="6458419" cy="3329581"/>
          </a:xfrm>
        </p:spPr>
        <p:txBody>
          <a:bodyPr>
            <a:normAutofit/>
          </a:bodyPr>
          <a:lstStyle/>
          <a:p>
            <a:pPr>
              <a:lnSpc>
                <a:spcPct val="90000"/>
              </a:lnSpc>
            </a:pPr>
            <a:r>
              <a:rPr lang="en-US" sz="5000" b="1" dirty="0">
                <a:effectLst>
                  <a:outerShdw blurRad="38100" dist="38100" dir="2700000" algn="tl">
                    <a:srgbClr val="000000">
                      <a:alpha val="43137"/>
                    </a:srgbClr>
                  </a:outerShdw>
                </a:effectLst>
              </a:rPr>
              <a:t>1</a:t>
            </a:r>
            <a:r>
              <a:rPr lang="ru-RU" sz="5000" b="1" dirty="0">
                <a:effectLst>
                  <a:outerShdw blurRad="38100" dist="38100" dir="2700000" algn="tl">
                    <a:srgbClr val="000000">
                      <a:alpha val="43137"/>
                    </a:srgbClr>
                  </a:outerShdw>
                </a:effectLst>
              </a:rPr>
              <a:t>. ОГЭ по обществознанию</a:t>
            </a:r>
          </a:p>
        </p:txBody>
      </p:sp>
      <p:sp>
        <p:nvSpPr>
          <p:cNvPr id="3" name="Подзаголовок 2"/>
          <p:cNvSpPr>
            <a:spLocks noGrp="1"/>
          </p:cNvSpPr>
          <p:nvPr>
            <p:ph type="subTitle" idx="1"/>
          </p:nvPr>
        </p:nvSpPr>
        <p:spPr>
          <a:xfrm>
            <a:off x="1154955" y="4777380"/>
            <a:ext cx="6458419" cy="861420"/>
          </a:xfrm>
        </p:spPr>
        <p:txBody>
          <a:bodyPr>
            <a:normAutofit/>
          </a:bodyPr>
          <a:lstStyle/>
          <a:p>
            <a:r>
              <a:rPr lang="ru-RU" b="1" dirty="0">
                <a:solidFill>
                  <a:schemeClr val="tx1">
                    <a:lumMod val="85000"/>
                    <a:lumOff val="15000"/>
                  </a:schemeClr>
                </a:solidFill>
                <a:effectLst>
                  <a:outerShdw blurRad="38100" dist="38100" dir="2700000" algn="tl">
                    <a:srgbClr val="000000">
                      <a:alpha val="43137"/>
                    </a:srgbClr>
                  </a:outerShdw>
                </a:effectLst>
              </a:rPr>
              <a:t>Анализ результатов экзамена в 2018 году</a:t>
            </a:r>
          </a:p>
        </p:txBody>
      </p:sp>
      <p:sp>
        <p:nvSpPr>
          <p:cNvPr id="14" name="Rectangle 13">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42004947"/>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61773"/>
            <a:ext cx="9404723" cy="808046"/>
          </a:xfrm>
        </p:spPr>
        <p:txBody>
          <a:bodyPr/>
          <a:lstStyle/>
          <a:p>
            <a:r>
              <a:rPr lang="ru-RU"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Мини-сочинение:</a:t>
            </a:r>
          </a:p>
        </p:txBody>
      </p:sp>
      <p:sp>
        <p:nvSpPr>
          <p:cNvPr id="3" name="Объект 2"/>
          <p:cNvSpPr>
            <a:spLocks noGrp="1"/>
          </p:cNvSpPr>
          <p:nvPr>
            <p:ph idx="1"/>
          </p:nvPr>
        </p:nvSpPr>
        <p:spPr>
          <a:xfrm>
            <a:off x="332509" y="1288473"/>
            <a:ext cx="11526981" cy="5389418"/>
          </a:xfrm>
        </p:spPr>
        <p:txBody>
          <a:bodyPr>
            <a:noAutofit/>
          </a:bodyPr>
          <a:lstStyle/>
          <a:p>
            <a:pPr marL="0" indent="0">
              <a:buNone/>
            </a:pPr>
            <a:r>
              <a:rPr lang="ru-RU" sz="2400" b="1" dirty="0">
                <a:latin typeface="Tahoma" panose="020B0604030504040204" pitchFamily="34" charset="0"/>
                <a:ea typeface="Tahoma" panose="020B0604030504040204" pitchFamily="34" charset="0"/>
                <a:cs typeface="Tahoma" panose="020B0604030504040204" pitchFamily="34" charset="0"/>
              </a:rPr>
              <a:t>По критерию 29.1 </a:t>
            </a:r>
            <a:r>
              <a:rPr lang="ru-RU" sz="2400" dirty="0">
                <a:latin typeface="Tahoma" panose="020B0604030504040204" pitchFamily="34" charset="0"/>
                <a:ea typeface="Tahoma" panose="020B0604030504040204" pitchFamily="34" charset="0"/>
                <a:cs typeface="Tahoma" panose="020B0604030504040204" pitchFamily="34" charset="0"/>
              </a:rPr>
              <a:t>(Раскрытие смысла высказывания): </a:t>
            </a:r>
          </a:p>
          <a:p>
            <a:pPr lvl="0"/>
            <a:r>
              <a:rPr lang="ru-RU" sz="2400" dirty="0">
                <a:latin typeface="Tahoma" panose="020B0604030504040204" pitchFamily="34" charset="0"/>
                <a:ea typeface="Tahoma" panose="020B0604030504040204" pitchFamily="34" charset="0"/>
                <a:cs typeface="Tahoma" panose="020B0604030504040204" pitchFamily="34" charset="0"/>
              </a:rPr>
              <a:t>71,1% выпускников смогли раскрыть смысл высказывания или содержание их суждений, свидетельствует о его понимании (это несколько хуже, чем в 2017 году). </a:t>
            </a:r>
          </a:p>
          <a:p>
            <a:pPr marL="0" indent="0">
              <a:buNone/>
            </a:pPr>
            <a:r>
              <a:rPr lang="ru-RU" sz="2400" b="1" dirty="0">
                <a:latin typeface="Tahoma" panose="020B0604030504040204" pitchFamily="34" charset="0"/>
                <a:ea typeface="Tahoma" panose="020B0604030504040204" pitchFamily="34" charset="0"/>
                <a:cs typeface="Tahoma" panose="020B0604030504040204" pitchFamily="34" charset="0"/>
              </a:rPr>
              <a:t>По критерию 29.2 </a:t>
            </a:r>
            <a:r>
              <a:rPr lang="ru-RU" sz="2400" dirty="0">
                <a:latin typeface="Tahoma" panose="020B0604030504040204" pitchFamily="34" charset="0"/>
                <a:ea typeface="Tahoma" panose="020B0604030504040204" pitchFamily="34" charset="0"/>
                <a:cs typeface="Tahoma" panose="020B0604030504040204" pitchFamily="34" charset="0"/>
              </a:rPr>
              <a:t>(Характер и уровень теоретической аргументации):</a:t>
            </a:r>
          </a:p>
          <a:p>
            <a:pPr lvl="0"/>
            <a:r>
              <a:rPr lang="ru-RU" sz="2400" dirty="0">
                <a:latin typeface="Tahoma" panose="020B0604030504040204" pitchFamily="34" charset="0"/>
                <a:ea typeface="Tahoma" panose="020B0604030504040204" pitchFamily="34" charset="0"/>
                <a:cs typeface="Tahoma" panose="020B0604030504040204" pitchFamily="34" charset="0"/>
              </a:rPr>
              <a:t>3,2% выпускников выполнили задание в соответствии с критериями; избранная тема была раскрыта с опорой на соответствующие понятия, теоретические положения и выводы; </a:t>
            </a:r>
          </a:p>
          <a:p>
            <a:pPr lvl="0"/>
            <a:r>
              <a:rPr lang="ru-RU" sz="2400" dirty="0">
                <a:latin typeface="Tahoma" panose="020B0604030504040204" pitchFamily="34" charset="0"/>
                <a:ea typeface="Tahoma" panose="020B0604030504040204" pitchFamily="34" charset="0"/>
                <a:cs typeface="Tahoma" panose="020B0604030504040204" pitchFamily="34" charset="0"/>
              </a:rPr>
              <a:t>24,8% выполнили задание частично, так как приводили отдельные относящиеся к теме, но не связанные между собой и другими компонентами аргументации понятия или положения. </a:t>
            </a:r>
          </a:p>
        </p:txBody>
      </p:sp>
    </p:spTree>
    <p:extLst>
      <p:ext uri="{BB962C8B-B14F-4D97-AF65-F5344CB8AC3E}">
        <p14:creationId xmlns:p14="http://schemas.microsoft.com/office/powerpoint/2010/main" val="24574509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61773"/>
            <a:ext cx="9404723" cy="808046"/>
          </a:xfrm>
        </p:spPr>
        <p:txBody>
          <a:bodyPr/>
          <a:lstStyle/>
          <a:p>
            <a:r>
              <a:rPr lang="ru-RU"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Мини-сочинение:</a:t>
            </a:r>
          </a:p>
        </p:txBody>
      </p:sp>
      <p:sp>
        <p:nvSpPr>
          <p:cNvPr id="3" name="Объект 2"/>
          <p:cNvSpPr>
            <a:spLocks noGrp="1"/>
          </p:cNvSpPr>
          <p:nvPr>
            <p:ph idx="1"/>
          </p:nvPr>
        </p:nvSpPr>
        <p:spPr>
          <a:xfrm>
            <a:off x="332509" y="1288473"/>
            <a:ext cx="11526981" cy="5389418"/>
          </a:xfrm>
        </p:spPr>
        <p:txBody>
          <a:bodyPr>
            <a:noAutofit/>
          </a:bodyPr>
          <a:lstStyle/>
          <a:p>
            <a:pPr marL="0" indent="0">
              <a:buNone/>
            </a:pPr>
            <a:r>
              <a:rPr lang="ru-RU" sz="2400" b="1" dirty="0">
                <a:latin typeface="Tahoma" panose="020B0604030504040204" pitchFamily="34" charset="0"/>
                <a:ea typeface="Tahoma" panose="020B0604030504040204" pitchFamily="34" charset="0"/>
                <a:cs typeface="Tahoma" panose="020B0604030504040204" pitchFamily="34" charset="0"/>
              </a:rPr>
              <a:t>По критерию 29.3 </a:t>
            </a:r>
            <a:r>
              <a:rPr lang="ru-RU" sz="2400" dirty="0">
                <a:latin typeface="Tahoma" panose="020B0604030504040204" pitchFamily="34" charset="0"/>
                <a:ea typeface="Tahoma" panose="020B0604030504040204" pitchFamily="34" charset="0"/>
                <a:cs typeface="Tahoma" panose="020B0604030504040204" pitchFamily="34" charset="0"/>
              </a:rPr>
              <a:t>(Наличие ошибок в теоретической аргументации): </a:t>
            </a:r>
          </a:p>
          <a:p>
            <a:pPr lvl="0"/>
            <a:r>
              <a:rPr lang="ru-RU" sz="2400" dirty="0">
                <a:latin typeface="Tahoma" panose="020B0604030504040204" pitchFamily="34" charset="0"/>
                <a:ea typeface="Tahoma" panose="020B0604030504040204" pitchFamily="34" charset="0"/>
                <a:cs typeface="Tahoma" panose="020B0604030504040204" pitchFamily="34" charset="0"/>
              </a:rPr>
              <a:t>8,4% выпускников не сделали ни одной ошибки. </a:t>
            </a:r>
          </a:p>
          <a:p>
            <a:pPr marL="0" indent="0">
              <a:buNone/>
            </a:pPr>
            <a:r>
              <a:rPr lang="ru-RU" sz="2400" b="1" dirty="0">
                <a:latin typeface="Tahoma" panose="020B0604030504040204" pitchFamily="34" charset="0"/>
                <a:ea typeface="Tahoma" panose="020B0604030504040204" pitchFamily="34" charset="0"/>
                <a:cs typeface="Tahoma" panose="020B0604030504040204" pitchFamily="34" charset="0"/>
              </a:rPr>
              <a:t>По критерию 29.4 </a:t>
            </a:r>
            <a:r>
              <a:rPr lang="ru-RU" sz="2400" dirty="0">
                <a:latin typeface="Tahoma" panose="020B0604030504040204" pitchFamily="34" charset="0"/>
                <a:ea typeface="Tahoma" panose="020B0604030504040204" pitchFamily="34" charset="0"/>
                <a:cs typeface="Tahoma" panose="020B0604030504040204" pitchFamily="34" charset="0"/>
              </a:rPr>
              <a:t>(Качество фактической аргументации): </a:t>
            </a:r>
          </a:p>
          <a:p>
            <a:pPr lvl="0"/>
            <a:r>
              <a:rPr lang="ru-RU" sz="2400" dirty="0">
                <a:latin typeface="Tahoma" panose="020B0604030504040204" pitchFamily="34" charset="0"/>
                <a:ea typeface="Tahoma" panose="020B0604030504040204" pitchFamily="34" charset="0"/>
                <a:cs typeface="Tahoma" panose="020B0604030504040204" pitchFamily="34" charset="0"/>
              </a:rPr>
              <a:t>5,9% выпускников выполнили задание верно в соответствии с критериями (результат ниже, чем в прошлом году); </a:t>
            </a:r>
          </a:p>
          <a:p>
            <a:pPr lvl="0"/>
            <a:r>
              <a:rPr lang="ru-RU" sz="2400" dirty="0">
                <a:latin typeface="Tahoma" panose="020B0604030504040204" pitchFamily="34" charset="0"/>
                <a:ea typeface="Tahoma" panose="020B0604030504040204" pitchFamily="34" charset="0"/>
                <a:cs typeface="Tahoma" panose="020B0604030504040204" pitchFamily="34" charset="0"/>
              </a:rPr>
              <a:t>43,5% выпускников выполнили задание частично, так как фактическая аргументация ими была дана с опорой только на личный социальный опыт и житейские представления, либо приведён(-ы) пример(-ы) из источника одного типа. Это меньше, чем в 2017 году.</a:t>
            </a:r>
          </a:p>
        </p:txBody>
      </p:sp>
    </p:spTree>
    <p:extLst>
      <p:ext uri="{BB962C8B-B14F-4D97-AF65-F5344CB8AC3E}">
        <p14:creationId xmlns:p14="http://schemas.microsoft.com/office/powerpoint/2010/main" val="283308552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61773"/>
            <a:ext cx="9404723" cy="808046"/>
          </a:xfrm>
        </p:spPr>
        <p:txBody>
          <a:bodyPr/>
          <a:lstStyle/>
          <a:p>
            <a:r>
              <a:rPr lang="ru-RU"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Качество ответов экзаменуемых</a:t>
            </a:r>
          </a:p>
        </p:txBody>
      </p:sp>
      <p:sp>
        <p:nvSpPr>
          <p:cNvPr id="3" name="Объект 2"/>
          <p:cNvSpPr>
            <a:spLocks noGrp="1"/>
          </p:cNvSpPr>
          <p:nvPr>
            <p:ph idx="1"/>
          </p:nvPr>
        </p:nvSpPr>
        <p:spPr>
          <a:xfrm>
            <a:off x="332509" y="1288473"/>
            <a:ext cx="11526981" cy="5389418"/>
          </a:xfrm>
        </p:spPr>
        <p:txBody>
          <a:bodyPr>
            <a:noAutofit/>
          </a:bodyPr>
          <a:lstStyle/>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Говоря о качестве написанных в 2018 году сочинений, следует отметить, что ответы учащихся становятся все более </a:t>
            </a:r>
            <a:r>
              <a:rPr lang="ru-RU" sz="2800" dirty="0">
                <a:solidFill>
                  <a:schemeClr val="bg2">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многословными</a:t>
            </a:r>
            <a:r>
              <a:rPr lang="ru-RU" sz="2800" dirty="0">
                <a:latin typeface="Tahoma" panose="020B0604030504040204" pitchFamily="34" charset="0"/>
                <a:ea typeface="Tahoma" panose="020B0604030504040204" pitchFamily="34" charset="0"/>
                <a:cs typeface="Tahoma" panose="020B0604030504040204" pitchFamily="34" charset="0"/>
              </a:rPr>
              <a:t>, но, к сожалению, </a:t>
            </a:r>
            <a:r>
              <a:rPr lang="ru-RU" sz="2800" dirty="0">
                <a:solidFill>
                  <a:schemeClr val="bg2">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все хуже структурированными</a:t>
            </a:r>
            <a:r>
              <a:rPr lang="ru-RU" sz="2800" dirty="0">
                <a:latin typeface="Tahoma" panose="020B0604030504040204" pitchFamily="34" charset="0"/>
                <a:ea typeface="Tahoma" panose="020B0604030504040204" pitchFamily="34" charset="0"/>
                <a:cs typeface="Tahoma" panose="020B0604030504040204" pitchFamily="34" charset="0"/>
              </a:rPr>
              <a:t>. Многие участники экзамена абсолютно </a:t>
            </a:r>
            <a:r>
              <a:rPr lang="ru-RU" sz="2800" dirty="0">
                <a:solidFill>
                  <a:schemeClr val="bg2">
                    <a:lumMod val="60000"/>
                    <a:lumOff val="40000"/>
                  </a:schemeClr>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формально подходят к определению смысла высказывания</a:t>
            </a:r>
            <a:r>
              <a:rPr lang="ru-RU" sz="2800" dirty="0">
                <a:latin typeface="Tahoma" panose="020B0604030504040204" pitchFamily="34" charset="0"/>
                <a:ea typeface="Tahoma" panose="020B0604030504040204" pitchFamily="34" charset="0"/>
                <a:cs typeface="Tahoma" panose="020B0604030504040204" pitchFamily="34" charset="0"/>
              </a:rPr>
              <a:t>: либо "выхватывают" из контекста и далее описывают какое-то одно явление и процесс, по их мнению, относящееся к высказанной автором проблеме ("Я расскажу вам о социализации..."), либо пытаются все свести все к домашней заготовке. Часто заготовка имеет лишь опосредованное отношение к данной им на ЕГЭ цитате. </a:t>
            </a:r>
          </a:p>
        </p:txBody>
      </p:sp>
    </p:spTree>
    <p:extLst>
      <p:ext uri="{BB962C8B-B14F-4D97-AF65-F5344CB8AC3E}">
        <p14:creationId xmlns:p14="http://schemas.microsoft.com/office/powerpoint/2010/main" val="17994879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12" name="Freeform: Shape 11">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 name="Заголовок 1"/>
          <p:cNvSpPr>
            <a:spLocks noGrp="1"/>
          </p:cNvSpPr>
          <p:nvPr>
            <p:ph type="ctrTitle"/>
          </p:nvPr>
        </p:nvSpPr>
        <p:spPr>
          <a:xfrm>
            <a:off x="1154955" y="1447800"/>
            <a:ext cx="6458419" cy="3329581"/>
          </a:xfrm>
        </p:spPr>
        <p:txBody>
          <a:bodyPr>
            <a:normAutofit/>
          </a:bodyPr>
          <a:lstStyle/>
          <a:p>
            <a:pPr>
              <a:lnSpc>
                <a:spcPct val="90000"/>
              </a:lnSpc>
            </a:pPr>
            <a:r>
              <a:rPr lang="ru-RU" sz="5000" b="1" dirty="0">
                <a:effectLst>
                  <a:outerShdw blurRad="38100" dist="38100" dir="2700000" algn="tl">
                    <a:srgbClr val="000000">
                      <a:alpha val="43137"/>
                    </a:srgbClr>
                  </a:outerShdw>
                </a:effectLst>
              </a:rPr>
              <a:t>3. Изменения КИМ ЕГЭ по обществознанию</a:t>
            </a:r>
          </a:p>
        </p:txBody>
      </p:sp>
      <p:sp>
        <p:nvSpPr>
          <p:cNvPr id="3" name="Подзаголовок 2"/>
          <p:cNvSpPr>
            <a:spLocks noGrp="1"/>
          </p:cNvSpPr>
          <p:nvPr>
            <p:ph type="subTitle" idx="1"/>
          </p:nvPr>
        </p:nvSpPr>
        <p:spPr>
          <a:xfrm>
            <a:off x="1154955" y="4777380"/>
            <a:ext cx="6458419" cy="861420"/>
          </a:xfrm>
        </p:spPr>
        <p:txBody>
          <a:bodyPr>
            <a:normAutofit/>
          </a:bodyPr>
          <a:lstStyle/>
          <a:p>
            <a:r>
              <a:rPr lang="ru-RU" b="1" dirty="0">
                <a:solidFill>
                  <a:schemeClr val="tx1">
                    <a:lumMod val="85000"/>
                    <a:lumOff val="15000"/>
                  </a:schemeClr>
                </a:solidFill>
                <a:effectLst>
                  <a:outerShdw blurRad="38100" dist="38100" dir="2700000" algn="tl">
                    <a:srgbClr val="000000">
                      <a:alpha val="43137"/>
                    </a:srgbClr>
                  </a:outerShdw>
                </a:effectLst>
              </a:rPr>
              <a:t>Проект изменений КИМ 2019 года</a:t>
            </a:r>
          </a:p>
        </p:txBody>
      </p:sp>
      <p:sp>
        <p:nvSpPr>
          <p:cNvPr id="14" name="Rectangle 13">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490989557"/>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31317" y="194870"/>
            <a:ext cx="10101837" cy="749508"/>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№25</a:t>
            </a:r>
          </a:p>
        </p:txBody>
      </p:sp>
      <p:sp>
        <p:nvSpPr>
          <p:cNvPr id="4" name="Объект 3">
            <a:extLst>
              <a:ext uri="{FF2B5EF4-FFF2-40B4-BE49-F238E27FC236}">
                <a16:creationId xmlns:a16="http://schemas.microsoft.com/office/drawing/2014/main" id="{BF634173-9620-412E-B14C-4FAB8CD862AA}"/>
              </a:ext>
            </a:extLst>
          </p:cNvPr>
          <p:cNvSpPr>
            <a:spLocks noGrp="1"/>
          </p:cNvSpPr>
          <p:nvPr>
            <p:ph idx="1"/>
          </p:nvPr>
        </p:nvSpPr>
        <p:spPr>
          <a:xfrm>
            <a:off x="331318" y="1274164"/>
            <a:ext cx="11525902" cy="5388966"/>
          </a:xfrm>
        </p:spPr>
        <p:txBody>
          <a:bodyPr>
            <a:normAutofit/>
          </a:bodyPr>
          <a:lstStyle/>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Используя обществоведческие знания, </a:t>
            </a:r>
          </a:p>
          <a:p>
            <a:pPr marL="514350" indent="-514350">
              <a:buAutoNum type="arabicParenR"/>
            </a:pPr>
            <a:r>
              <a:rPr lang="ru-RU" sz="2800" dirty="0">
                <a:latin typeface="Tahoma" panose="020B0604030504040204" pitchFamily="34" charset="0"/>
                <a:ea typeface="Tahoma" panose="020B0604030504040204" pitchFamily="34" charset="0"/>
                <a:cs typeface="Tahoma" panose="020B0604030504040204" pitchFamily="34" charset="0"/>
              </a:rPr>
              <a:t>Раскройте смысл понятия «юридическая ответственность»;</a:t>
            </a:r>
          </a:p>
          <a:p>
            <a:pPr marL="514350" indent="-514350">
              <a:buAutoNum type="arabicParenR"/>
            </a:pPr>
            <a:r>
              <a:rPr lang="ru-RU" sz="2800" dirty="0">
                <a:latin typeface="Tahoma" panose="020B0604030504040204" pitchFamily="34" charset="0"/>
                <a:ea typeface="Tahoma" panose="020B0604030504040204" pitchFamily="34" charset="0"/>
                <a:cs typeface="Tahoma" panose="020B0604030504040204" pitchFamily="34" charset="0"/>
              </a:rPr>
              <a:t>Составьте два предложения:</a:t>
            </a:r>
          </a:p>
          <a:p>
            <a:pPr marL="400050" lvl="1" indent="0">
              <a:buNone/>
            </a:pPr>
            <a:r>
              <a:rPr lang="ru-RU" sz="2800" dirty="0">
                <a:latin typeface="Tahoma" panose="020B0604030504040204" pitchFamily="34" charset="0"/>
                <a:ea typeface="Tahoma" panose="020B0604030504040204" pitchFamily="34" charset="0"/>
                <a:cs typeface="Tahoma" panose="020B0604030504040204" pitchFamily="34" charset="0"/>
              </a:rPr>
              <a:t>- одно предложение, содержащее информацию о трех видах дисциплинарных взысканий в Трудовом кодексе РФ;</a:t>
            </a:r>
          </a:p>
          <a:p>
            <a:pPr marL="400050" lvl="1" indent="0">
              <a:buNone/>
            </a:pPr>
            <a:r>
              <a:rPr lang="ru-RU" sz="2800" dirty="0">
                <a:latin typeface="Tahoma" panose="020B0604030504040204" pitchFamily="34" charset="0"/>
                <a:ea typeface="Tahoma" panose="020B0604030504040204" pitchFamily="34" charset="0"/>
                <a:cs typeface="Tahoma" panose="020B0604030504040204" pitchFamily="34" charset="0"/>
              </a:rPr>
              <a:t>- одно предложение, раскрывающее сущность принципа гуманизма юридической ответственности.</a:t>
            </a:r>
          </a:p>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a:t>
            </a:r>
            <a:r>
              <a:rPr lang="ru-RU" sz="2800" u="sng" dirty="0">
                <a:latin typeface="Tahoma" panose="020B0604030504040204" pitchFamily="34" charset="0"/>
                <a:ea typeface="Tahoma" panose="020B0604030504040204" pitchFamily="34" charset="0"/>
                <a:cs typeface="Tahoma" panose="020B0604030504040204" pitchFamily="34" charset="0"/>
              </a:rPr>
              <a:t>Предложения должны быть распространенными </a:t>
            </a:r>
            <a:r>
              <a:rPr lang="ru-RU" sz="2800" dirty="0">
                <a:latin typeface="Tahoma" panose="020B0604030504040204" pitchFamily="34" charset="0"/>
                <a:ea typeface="Tahoma" panose="020B0604030504040204" pitchFamily="34" charset="0"/>
                <a:cs typeface="Tahoma" panose="020B0604030504040204" pitchFamily="34" charset="0"/>
              </a:rPr>
              <a:t>и содержащими корректную информацию о соответствующих аспектах понятия.)</a:t>
            </a:r>
          </a:p>
        </p:txBody>
      </p:sp>
    </p:spTree>
    <p:extLst>
      <p:ext uri="{BB962C8B-B14F-4D97-AF65-F5344CB8AC3E}">
        <p14:creationId xmlns:p14="http://schemas.microsoft.com/office/powerpoint/2010/main" val="207743740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31317" y="194870"/>
            <a:ext cx="10101837" cy="749508"/>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№25</a:t>
            </a:r>
          </a:p>
        </p:txBody>
      </p:sp>
      <p:sp>
        <p:nvSpPr>
          <p:cNvPr id="3" name="Прямоугольник: скругленные углы 2">
            <a:extLst>
              <a:ext uri="{FF2B5EF4-FFF2-40B4-BE49-F238E27FC236}">
                <a16:creationId xmlns:a16="http://schemas.microsoft.com/office/drawing/2014/main" id="{62EA60A1-D440-45A4-A872-079BA3A02D02}"/>
              </a:ext>
            </a:extLst>
          </p:cNvPr>
          <p:cNvSpPr/>
          <p:nvPr/>
        </p:nvSpPr>
        <p:spPr>
          <a:xfrm>
            <a:off x="224852" y="1304144"/>
            <a:ext cx="11302584" cy="74950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ru-RU"/>
          </a:p>
        </p:txBody>
      </p:sp>
      <p:sp>
        <p:nvSpPr>
          <p:cNvPr id="4" name="Объект 3">
            <a:extLst>
              <a:ext uri="{FF2B5EF4-FFF2-40B4-BE49-F238E27FC236}">
                <a16:creationId xmlns:a16="http://schemas.microsoft.com/office/drawing/2014/main" id="{BF634173-9620-412E-B14C-4FAB8CD862AA}"/>
              </a:ext>
            </a:extLst>
          </p:cNvPr>
          <p:cNvSpPr>
            <a:spLocks noGrp="1"/>
          </p:cNvSpPr>
          <p:nvPr>
            <p:ph idx="1"/>
          </p:nvPr>
        </p:nvSpPr>
        <p:spPr>
          <a:xfrm>
            <a:off x="331318" y="1379094"/>
            <a:ext cx="11525902" cy="5388966"/>
          </a:xfrm>
        </p:spPr>
        <p:txBody>
          <a:bodyPr>
            <a:normAutofit/>
          </a:bodyPr>
          <a:lstStyle/>
          <a:p>
            <a:pPr marL="0" indent="0">
              <a:buNone/>
            </a:pPr>
            <a:r>
              <a:rPr lang="ru-RU" sz="2800" b="1" dirty="0">
                <a:ln>
                  <a:solidFill>
                    <a:schemeClr val="bg1"/>
                  </a:solidFill>
                </a:ln>
                <a:solidFill>
                  <a:schemeClr val="accen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Определение</a:t>
            </a:r>
            <a:r>
              <a:rPr lang="ru-RU"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ru-RU" sz="2800" b="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ru-RU"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2800" b="1" dirty="0">
                <a:ln>
                  <a:solidFill>
                    <a:schemeClr val="bg1"/>
                  </a:solidFill>
                </a:ln>
                <a:solidFill>
                  <a:schemeClr val="accent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ru-RU" sz="2800" b="1" dirty="0">
                <a:ln>
                  <a:solidFill>
                    <a:schemeClr val="bg1"/>
                  </a:solidFill>
                </a:ln>
                <a:solidFill>
                  <a:schemeClr val="accent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(родовое слово) </a:t>
            </a:r>
            <a:r>
              <a:rPr lang="ru-RU" sz="2800" b="1" dirty="0">
                <a:ln>
                  <a:solidFill>
                    <a:schemeClr val="bg1"/>
                  </a:solidFill>
                </a:ln>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r>
              <a:rPr lang="ru-RU" sz="2800" b="1" dirty="0">
                <a:ln>
                  <a:solidFill>
                    <a:schemeClr val="bg1"/>
                  </a:solidFill>
                </a:ln>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en-US" sz="2800" b="1" dirty="0">
                <a:ln>
                  <a:solidFill>
                    <a:schemeClr val="bg1"/>
                  </a:solidFill>
                </a:ln>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 </a:t>
            </a:r>
            <a:r>
              <a:rPr lang="ru-RU" sz="2800" b="1" dirty="0">
                <a:ln>
                  <a:solidFill>
                    <a:schemeClr val="bg1"/>
                  </a:solidFill>
                </a:ln>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(видовые отличия)</a:t>
            </a:r>
          </a:p>
          <a:p>
            <a:pPr marL="0" indent="0">
              <a:buNone/>
            </a:pPr>
            <a:endParaRPr lang="ru-RU"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pPr marL="0" indent="0">
              <a:buNone/>
            </a:pPr>
            <a:r>
              <a:rPr lang="ru-RU"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Например:</a:t>
            </a:r>
          </a:p>
          <a:p>
            <a:pPr marL="0" indent="0">
              <a:buNone/>
            </a:pPr>
            <a:r>
              <a:rPr lang="ru-RU"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1)</a:t>
            </a:r>
            <a:r>
              <a:rPr lang="ru-RU" sz="2800" b="1" dirty="0">
                <a:solidFill>
                  <a:schemeClr val="accent2"/>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ru-RU" sz="2800" b="1" dirty="0">
                <a:ln>
                  <a:solidFill>
                    <a:schemeClr val="bg1"/>
                  </a:solidFill>
                </a:ln>
                <a:solidFill>
                  <a:schemeClr val="accent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Юридическая ответственность </a:t>
            </a:r>
            <a:r>
              <a:rPr lang="ru-RU" sz="2800" b="1" dirty="0">
                <a:ln>
                  <a:solidFill>
                    <a:schemeClr val="bg1"/>
                  </a:solidFill>
                </a:ln>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ru-RU" sz="2800" b="1" dirty="0">
                <a:ln>
                  <a:solidFill>
                    <a:schemeClr val="bg1"/>
                  </a:solidFill>
                </a:ln>
                <a:solidFill>
                  <a:schemeClr val="accent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предусмотренные законом меры государственного принуждения</a:t>
            </a:r>
            <a:r>
              <a:rPr lang="ru-RU" sz="2800" b="1" dirty="0">
                <a:ln>
                  <a:solidFill>
                    <a:schemeClr val="bg1"/>
                  </a:solidFill>
                </a:ln>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ru-RU" sz="2800" b="1" dirty="0">
                <a:ln>
                  <a:solidFill>
                    <a:schemeClr val="bg1"/>
                  </a:solidFill>
                </a:ln>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применяемые к лицу, совершившему правонарушение</a:t>
            </a:r>
            <a:r>
              <a:rPr lang="ru-RU" sz="2800" b="1" dirty="0">
                <a:ln>
                  <a:solidFill>
                    <a:schemeClr val="bg1"/>
                  </a:solidFill>
                </a:ln>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a:p>
            <a:pPr marL="0" indent="0">
              <a:buNone/>
            </a:pPr>
            <a:r>
              <a:rPr lang="ru-RU" sz="28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a:t>
            </a:r>
            <a:r>
              <a:rPr lang="ru-RU" sz="2800" b="1" dirty="0">
                <a:ln>
                  <a:solidFill>
                    <a:schemeClr val="bg1"/>
                  </a:solidFill>
                </a:ln>
                <a:solidFill>
                  <a:srgbClr val="C0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Партия</a:t>
            </a:r>
            <a:r>
              <a:rPr lang="ru-RU" sz="2800" b="1" dirty="0">
                <a:ln>
                  <a:solidFill>
                    <a:schemeClr val="bg1"/>
                  </a:solidFill>
                </a:ln>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ru-RU" sz="2800" b="1" dirty="0">
                <a:ln>
                  <a:solidFill>
                    <a:schemeClr val="bg1"/>
                  </a:solidFill>
                </a:ln>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ru-RU" sz="2800" b="1" dirty="0">
                <a:ln>
                  <a:solidFill>
                    <a:schemeClr val="bg1"/>
                  </a:solidFill>
                </a:ln>
                <a:solidFill>
                  <a:schemeClr val="accent3"/>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организованная группа единомышленников</a:t>
            </a:r>
            <a:r>
              <a:rPr lang="ru-RU" sz="2800" b="1" dirty="0">
                <a:ln>
                  <a:solidFill>
                    <a:schemeClr val="bg1"/>
                  </a:solidFill>
                </a:ln>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ru-RU" sz="2800" b="1" dirty="0">
                <a:ln>
                  <a:solidFill>
                    <a:schemeClr val="bg1"/>
                  </a:solidFill>
                </a:ln>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(приверженцев идеологии или лидера)</a:t>
            </a:r>
            <a:r>
              <a:rPr lang="ru-RU" sz="2800" b="1" dirty="0">
                <a:ln>
                  <a:solidFill>
                    <a:schemeClr val="bg1"/>
                  </a:solidFill>
                </a:ln>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r>
              <a:rPr lang="ru-RU" sz="2800" b="1" dirty="0">
                <a:ln>
                  <a:solidFill>
                    <a:schemeClr val="bg1"/>
                  </a:solidFill>
                </a:ln>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представляющая интересы части народа</a:t>
            </a:r>
            <a:r>
              <a:rPr lang="ru-RU" sz="2800" b="1" dirty="0">
                <a:ln>
                  <a:solidFill>
                    <a:schemeClr val="bg1"/>
                  </a:solidFill>
                </a:ln>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и </a:t>
            </a:r>
            <a:r>
              <a:rPr lang="ru-RU" sz="2800" b="1" dirty="0">
                <a:ln>
                  <a:solidFill>
                    <a:schemeClr val="bg1"/>
                  </a:solidFill>
                </a:ln>
                <a:solidFill>
                  <a:srgbClr val="00B05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ставящая своей целью их реализацию путем завоевания власти или участия в ее осуществлении</a:t>
            </a:r>
            <a:r>
              <a:rPr lang="ru-RU" sz="2800" b="1" dirty="0">
                <a:ln>
                  <a:solidFill>
                    <a:schemeClr val="bg1"/>
                  </a:solidFill>
                </a:ln>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t>
            </a:r>
          </a:p>
        </p:txBody>
      </p:sp>
    </p:spTree>
    <p:extLst>
      <p:ext uri="{BB962C8B-B14F-4D97-AF65-F5344CB8AC3E}">
        <p14:creationId xmlns:p14="http://schemas.microsoft.com/office/powerpoint/2010/main" val="223928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14103" y="200710"/>
            <a:ext cx="10102106" cy="685261"/>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№25</a:t>
            </a:r>
          </a:p>
        </p:txBody>
      </p:sp>
      <p:graphicFrame>
        <p:nvGraphicFramePr>
          <p:cNvPr id="3" name="Таблица 2">
            <a:extLst>
              <a:ext uri="{FF2B5EF4-FFF2-40B4-BE49-F238E27FC236}">
                <a16:creationId xmlns:a16="http://schemas.microsoft.com/office/drawing/2014/main" id="{D338CEAC-70C3-4C65-9188-8CE435EEA220}"/>
              </a:ext>
            </a:extLst>
          </p:cNvPr>
          <p:cNvGraphicFramePr>
            <a:graphicFrameLocks noGrp="1"/>
          </p:cNvGraphicFramePr>
          <p:nvPr>
            <p:extLst>
              <p:ext uri="{D42A27DB-BD31-4B8C-83A1-F6EECF244321}">
                <p14:modId xmlns:p14="http://schemas.microsoft.com/office/powerpoint/2010/main" val="915922658"/>
              </p:ext>
            </p:extLst>
          </p:nvPr>
        </p:nvGraphicFramePr>
        <p:xfrm>
          <a:off x="316077" y="1209998"/>
          <a:ext cx="11559846" cy="5577840"/>
        </p:xfrm>
        <a:graphic>
          <a:graphicData uri="http://schemas.openxmlformats.org/drawingml/2006/table">
            <a:tbl>
              <a:tblPr firstRow="1" bandRow="1">
                <a:tableStyleId>{5C22544A-7EE6-4342-B048-85BDC9FD1C3A}</a:tableStyleId>
              </a:tblPr>
              <a:tblGrid>
                <a:gridCol w="903123">
                  <a:extLst>
                    <a:ext uri="{9D8B030D-6E8A-4147-A177-3AD203B41FA5}">
                      <a16:colId xmlns:a16="http://schemas.microsoft.com/office/drawing/2014/main" val="2494844944"/>
                    </a:ext>
                  </a:extLst>
                </a:gridCol>
                <a:gridCol w="9316278">
                  <a:extLst>
                    <a:ext uri="{9D8B030D-6E8A-4147-A177-3AD203B41FA5}">
                      <a16:colId xmlns:a16="http://schemas.microsoft.com/office/drawing/2014/main" val="3702732325"/>
                    </a:ext>
                  </a:extLst>
                </a:gridCol>
                <a:gridCol w="1340445">
                  <a:extLst>
                    <a:ext uri="{9D8B030D-6E8A-4147-A177-3AD203B41FA5}">
                      <a16:colId xmlns:a16="http://schemas.microsoft.com/office/drawing/2014/main" val="3796782179"/>
                    </a:ext>
                  </a:extLst>
                </a:gridCol>
              </a:tblGrid>
              <a:tr h="370840">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Критерий</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Баллы</a:t>
                      </a:r>
                    </a:p>
                  </a:txBody>
                  <a:tcPr/>
                </a:tc>
                <a:extLst>
                  <a:ext uri="{0D108BD9-81ED-4DB2-BD59-A6C34878D82A}">
                    <a16:rowId xmlns:a16="http://schemas.microsoft.com/office/drawing/2014/main" val="3024403225"/>
                  </a:ext>
                </a:extLst>
              </a:tr>
              <a:tr h="370840">
                <a:tc rowSpan="3">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25.1</a:t>
                      </a:r>
                    </a:p>
                  </a:txBody>
                  <a:tcPr/>
                </a:tc>
                <a:tc>
                  <a:txBody>
                    <a:bodyPr/>
                    <a:lstStyle/>
                    <a:p>
                      <a:pPr algn="just"/>
                      <a:r>
                        <a:rPr lang="ru-RU" sz="2400" b="1" dirty="0">
                          <a:latin typeface="Tahoma" panose="020B0604030504040204" pitchFamily="34" charset="0"/>
                          <a:ea typeface="Tahoma" panose="020B0604030504040204" pitchFamily="34" charset="0"/>
                          <a:cs typeface="Tahoma" panose="020B0604030504040204" pitchFamily="34" charset="0"/>
                        </a:rPr>
                        <a:t>Раскрытие смысла понятия</a:t>
                      </a:r>
                    </a:p>
                  </a:txBody>
                  <a:tcPr/>
                </a:tc>
                <a:tc>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a:t>
                      </a:r>
                    </a:p>
                  </a:txBody>
                  <a:tcPr/>
                </a:tc>
                <a:extLst>
                  <a:ext uri="{0D108BD9-81ED-4DB2-BD59-A6C34878D82A}">
                    <a16:rowId xmlns:a16="http://schemas.microsoft.com/office/drawing/2014/main" val="2414640696"/>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400" dirty="0">
                          <a:latin typeface="Tahoma" panose="020B0604030504040204" pitchFamily="34" charset="0"/>
                          <a:ea typeface="Tahoma" panose="020B0604030504040204" pitchFamily="34" charset="0"/>
                          <a:cs typeface="Tahoma" panose="020B0604030504040204" pitchFamily="34" charset="0"/>
                        </a:rPr>
                        <a:t>Объяснение смысла понятия дано полно, четко, ясно, недвусмысленно: указаны существенные признаки, относящиеся к характеристике данного понятия (родовая принадлежность и видовые отличия)</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2</a:t>
                      </a:r>
                    </a:p>
                  </a:txBody>
                  <a:tcPr/>
                </a:tc>
                <a:extLst>
                  <a:ext uri="{0D108BD9-81ED-4DB2-BD59-A6C34878D82A}">
                    <a16:rowId xmlns:a16="http://schemas.microsoft.com/office/drawing/2014/main" val="3795300199"/>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400" dirty="0">
                          <a:latin typeface="Tahoma" panose="020B0604030504040204" pitchFamily="34" charset="0"/>
                          <a:ea typeface="Tahoma" panose="020B0604030504040204" pitchFamily="34" charset="0"/>
                          <a:cs typeface="Tahoma" panose="020B0604030504040204" pitchFamily="34" charset="0"/>
                        </a:rPr>
                        <a:t>Смысл понятия в целом раскрыт, но в неполном объеме: указан только один из существенных признаков, относящихся к характеристике данного понятия / отличающих его от других понятий.</a:t>
                      </a:r>
                    </a:p>
                    <a:p>
                      <a:pPr algn="just"/>
                      <a:r>
                        <a:rPr lang="ru-RU" sz="2400" dirty="0">
                          <a:latin typeface="Tahoma" panose="020B0604030504040204" pitchFamily="34" charset="0"/>
                          <a:ea typeface="Tahoma" panose="020B0604030504040204" pitchFamily="34" charset="0"/>
                          <a:cs typeface="Tahoma" panose="020B0604030504040204" pitchFamily="34" charset="0"/>
                        </a:rPr>
                        <a:t>ИЛИ в ответе допущены отдельные неточности, не искажающие его по существу.</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1</a:t>
                      </a:r>
                    </a:p>
                  </a:txBody>
                  <a:tcPr/>
                </a:tc>
                <a:extLst>
                  <a:ext uri="{0D108BD9-81ED-4DB2-BD59-A6C34878D82A}">
                    <a16:rowId xmlns:a16="http://schemas.microsoft.com/office/drawing/2014/main" val="899592939"/>
                  </a:ext>
                </a:extLst>
              </a:tr>
              <a:tr h="370840">
                <a:tc gridSpan="3">
                  <a:txBody>
                    <a:bodyPr/>
                    <a:lstStyle/>
                    <a:p>
                      <a:pPr algn="just"/>
                      <a:r>
                        <a:rPr lang="ru-RU" sz="24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Если по критерию 25.1, выставляется 0 баллов, то по всем остальным критериям оценивания выставляется 0 баллов</a:t>
                      </a:r>
                    </a:p>
                  </a:txBody>
                  <a:tcPr/>
                </a:tc>
                <a:tc hMerge="1">
                  <a:txBody>
                    <a:bodyPr/>
                    <a:lstStyle/>
                    <a:p>
                      <a:pPr algn="just"/>
                      <a:endParaRPr lang="ru-RU" sz="2400" dirty="0">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algn="ctr"/>
                      <a:endParaRPr lang="ru-RU" sz="24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190107745"/>
                  </a:ext>
                </a:extLst>
              </a:tr>
            </a:tbl>
          </a:graphicData>
        </a:graphic>
      </p:graphicFrame>
    </p:spTree>
    <p:extLst>
      <p:ext uri="{BB962C8B-B14F-4D97-AF65-F5344CB8AC3E}">
        <p14:creationId xmlns:p14="http://schemas.microsoft.com/office/powerpoint/2010/main" val="8842507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14103" y="200710"/>
            <a:ext cx="10102106" cy="685261"/>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№25</a:t>
            </a:r>
          </a:p>
        </p:txBody>
      </p:sp>
      <p:graphicFrame>
        <p:nvGraphicFramePr>
          <p:cNvPr id="3" name="Таблица 2">
            <a:extLst>
              <a:ext uri="{FF2B5EF4-FFF2-40B4-BE49-F238E27FC236}">
                <a16:creationId xmlns:a16="http://schemas.microsoft.com/office/drawing/2014/main" id="{D338CEAC-70C3-4C65-9188-8CE435EEA220}"/>
              </a:ext>
            </a:extLst>
          </p:cNvPr>
          <p:cNvGraphicFramePr>
            <a:graphicFrameLocks noGrp="1"/>
          </p:cNvGraphicFramePr>
          <p:nvPr>
            <p:extLst>
              <p:ext uri="{D42A27DB-BD31-4B8C-83A1-F6EECF244321}">
                <p14:modId xmlns:p14="http://schemas.microsoft.com/office/powerpoint/2010/main" val="1113471054"/>
              </p:ext>
            </p:extLst>
          </p:nvPr>
        </p:nvGraphicFramePr>
        <p:xfrm>
          <a:off x="316077" y="1209998"/>
          <a:ext cx="11559846" cy="5532120"/>
        </p:xfrm>
        <a:graphic>
          <a:graphicData uri="http://schemas.openxmlformats.org/drawingml/2006/table">
            <a:tbl>
              <a:tblPr firstRow="1" bandRow="1">
                <a:tableStyleId>{5C22544A-7EE6-4342-B048-85BDC9FD1C3A}</a:tableStyleId>
              </a:tblPr>
              <a:tblGrid>
                <a:gridCol w="903123">
                  <a:extLst>
                    <a:ext uri="{9D8B030D-6E8A-4147-A177-3AD203B41FA5}">
                      <a16:colId xmlns:a16="http://schemas.microsoft.com/office/drawing/2014/main" val="2494844944"/>
                    </a:ext>
                  </a:extLst>
                </a:gridCol>
                <a:gridCol w="9316278">
                  <a:extLst>
                    <a:ext uri="{9D8B030D-6E8A-4147-A177-3AD203B41FA5}">
                      <a16:colId xmlns:a16="http://schemas.microsoft.com/office/drawing/2014/main" val="3702732325"/>
                    </a:ext>
                  </a:extLst>
                </a:gridCol>
                <a:gridCol w="1340445">
                  <a:extLst>
                    <a:ext uri="{9D8B030D-6E8A-4147-A177-3AD203B41FA5}">
                      <a16:colId xmlns:a16="http://schemas.microsoft.com/office/drawing/2014/main" val="3796782179"/>
                    </a:ext>
                  </a:extLst>
                </a:gridCol>
              </a:tblGrid>
              <a:tr h="370840">
                <a:tc>
                  <a:txBody>
                    <a:bodyPr/>
                    <a:lstStyle/>
                    <a:p>
                      <a:pPr algn="ctr"/>
                      <a:r>
                        <a:rPr lang="ru-RU" sz="2300" dirty="0">
                          <a:latin typeface="Tahoma" panose="020B0604030504040204" pitchFamily="34" charset="0"/>
                          <a:ea typeface="Tahoma" panose="020B0604030504040204" pitchFamily="34" charset="0"/>
                          <a:cs typeface="Tahoma" panose="020B0604030504040204" pitchFamily="34" charset="0"/>
                        </a:rPr>
                        <a:t>№</a:t>
                      </a:r>
                    </a:p>
                  </a:txBody>
                  <a:tcPr/>
                </a:tc>
                <a:tc>
                  <a:txBody>
                    <a:bodyPr/>
                    <a:lstStyle/>
                    <a:p>
                      <a:pPr algn="ctr"/>
                      <a:r>
                        <a:rPr lang="ru-RU" sz="2300" dirty="0">
                          <a:latin typeface="Tahoma" panose="020B0604030504040204" pitchFamily="34" charset="0"/>
                          <a:ea typeface="Tahoma" panose="020B0604030504040204" pitchFamily="34" charset="0"/>
                          <a:cs typeface="Tahoma" panose="020B0604030504040204" pitchFamily="34" charset="0"/>
                        </a:rPr>
                        <a:t>Критерий</a:t>
                      </a:r>
                    </a:p>
                  </a:txBody>
                  <a:tcPr/>
                </a:tc>
                <a:tc>
                  <a:txBody>
                    <a:bodyPr/>
                    <a:lstStyle/>
                    <a:p>
                      <a:pPr algn="ctr"/>
                      <a:r>
                        <a:rPr lang="ru-RU" sz="2300" dirty="0">
                          <a:latin typeface="Tahoma" panose="020B0604030504040204" pitchFamily="34" charset="0"/>
                          <a:ea typeface="Tahoma" panose="020B0604030504040204" pitchFamily="34" charset="0"/>
                          <a:cs typeface="Tahoma" panose="020B0604030504040204" pitchFamily="34" charset="0"/>
                        </a:rPr>
                        <a:t>Баллы</a:t>
                      </a:r>
                    </a:p>
                  </a:txBody>
                  <a:tcPr/>
                </a:tc>
                <a:extLst>
                  <a:ext uri="{0D108BD9-81ED-4DB2-BD59-A6C34878D82A}">
                    <a16:rowId xmlns:a16="http://schemas.microsoft.com/office/drawing/2014/main" val="3024403225"/>
                  </a:ext>
                </a:extLst>
              </a:tr>
              <a:tr h="370840">
                <a:tc>
                  <a:txBody>
                    <a:bodyPr/>
                    <a:lstStyle/>
                    <a:p>
                      <a:pPr algn="ctr"/>
                      <a:endParaRPr lang="ru-RU" sz="23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300" dirty="0">
                          <a:latin typeface="Tahoma" panose="020B0604030504040204" pitchFamily="34" charset="0"/>
                          <a:ea typeface="Tahoma" panose="020B0604030504040204" pitchFamily="34" charset="0"/>
                          <a:cs typeface="Tahoma" panose="020B0604030504040204" pitchFamily="34" charset="0"/>
                        </a:rPr>
                        <a:t>В ответе наряду с верными приведены неверные признаки, искажающие содержание понятия по существу.</a:t>
                      </a:r>
                    </a:p>
                    <a:p>
                      <a:pPr algn="just"/>
                      <a:r>
                        <a:rPr lang="ru-RU" sz="2300" dirty="0">
                          <a:latin typeface="Tahoma" panose="020B0604030504040204" pitchFamily="34" charset="0"/>
                          <a:ea typeface="Tahoma" panose="020B0604030504040204" pitchFamily="34" charset="0"/>
                          <a:cs typeface="Tahoma" panose="020B0604030504040204" pitchFamily="34" charset="0"/>
                        </a:rPr>
                        <a:t>ИЛИ Отсутствуют видовые характеристики, существенные признаки понятия / указаны только несущественные признаки, не раскрывающие смысл понятия.</a:t>
                      </a:r>
                    </a:p>
                    <a:p>
                      <a:pPr algn="just"/>
                      <a:r>
                        <a:rPr lang="ru-RU" sz="2300" dirty="0">
                          <a:latin typeface="Tahoma" panose="020B0604030504040204" pitchFamily="34" charset="0"/>
                          <a:ea typeface="Tahoma" panose="020B0604030504040204" pitchFamily="34" charset="0"/>
                          <a:cs typeface="Tahoma" panose="020B0604030504040204" pitchFamily="34" charset="0"/>
                        </a:rPr>
                        <a:t>ИЛИ Иные ситуации, не предусмотренные правилами выставления 2 и 1 балла.</a:t>
                      </a:r>
                    </a:p>
                  </a:txBody>
                  <a:tcPr/>
                </a:tc>
                <a:tc>
                  <a:txBody>
                    <a:bodyPr/>
                    <a:lstStyle/>
                    <a:p>
                      <a:pPr algn="ctr"/>
                      <a:r>
                        <a:rPr lang="ru-RU" sz="2300" dirty="0">
                          <a:latin typeface="Tahoma" panose="020B0604030504040204" pitchFamily="34" charset="0"/>
                          <a:ea typeface="Tahoma" panose="020B0604030504040204" pitchFamily="34" charset="0"/>
                          <a:cs typeface="Tahoma" panose="020B0604030504040204" pitchFamily="34" charset="0"/>
                        </a:rPr>
                        <a:t>0</a:t>
                      </a:r>
                    </a:p>
                  </a:txBody>
                  <a:tcPr/>
                </a:tc>
                <a:extLst>
                  <a:ext uri="{0D108BD9-81ED-4DB2-BD59-A6C34878D82A}">
                    <a16:rowId xmlns:a16="http://schemas.microsoft.com/office/drawing/2014/main" val="3795300199"/>
                  </a:ext>
                </a:extLst>
              </a:tr>
              <a:tr h="370840">
                <a:tc gridSpan="3">
                  <a:txBody>
                    <a:bodyPr/>
                    <a:lstStyle/>
                    <a:p>
                      <a:pPr algn="just"/>
                      <a:r>
                        <a:rPr lang="ru-RU" sz="23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Не засчитываются:</a:t>
                      </a:r>
                    </a:p>
                    <a:p>
                      <a:pPr marL="342900" indent="-342900" algn="just">
                        <a:buFontTx/>
                        <a:buChar char="-"/>
                      </a:pPr>
                      <a:r>
                        <a:rPr lang="ru-RU" sz="2300" b="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Характеристика родовой принадлежности, повторяющая понятие, смысл которого должен быть раскрыт;</a:t>
                      </a:r>
                    </a:p>
                    <a:p>
                      <a:pPr marL="342900" indent="-342900" algn="just">
                        <a:buFontTx/>
                        <a:buChar char="-"/>
                      </a:pPr>
                      <a:r>
                        <a:rPr lang="ru-RU" sz="2300" b="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В качестве сущностной характеристики признак, уже содержащийся в формулировке задания;</a:t>
                      </a:r>
                    </a:p>
                    <a:p>
                      <a:pPr marL="342900" indent="-342900" algn="just">
                        <a:buFontTx/>
                        <a:buChar char="-"/>
                      </a:pPr>
                      <a:r>
                        <a:rPr lang="ru-RU" sz="2300" b="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Объяснение смысла через отрицание или только этимологию слова, метафору или аллегорию.</a:t>
                      </a:r>
                    </a:p>
                  </a:txBody>
                  <a:tcPr/>
                </a:tc>
                <a:tc hMerge="1">
                  <a:txBody>
                    <a:bodyPr/>
                    <a:lstStyle/>
                    <a:p>
                      <a:pPr algn="just"/>
                      <a:endParaRPr lang="ru-RU" sz="2400" dirty="0">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algn="ctr"/>
                      <a:endParaRPr lang="ru-RU" sz="24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190107745"/>
                  </a:ext>
                </a:extLst>
              </a:tr>
            </a:tbl>
          </a:graphicData>
        </a:graphic>
      </p:graphicFrame>
    </p:spTree>
    <p:extLst>
      <p:ext uri="{BB962C8B-B14F-4D97-AF65-F5344CB8AC3E}">
        <p14:creationId xmlns:p14="http://schemas.microsoft.com/office/powerpoint/2010/main" val="25224027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14103" y="200710"/>
            <a:ext cx="10102106" cy="685261"/>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№25</a:t>
            </a:r>
          </a:p>
        </p:txBody>
      </p:sp>
      <p:graphicFrame>
        <p:nvGraphicFramePr>
          <p:cNvPr id="3" name="Таблица 2">
            <a:extLst>
              <a:ext uri="{FF2B5EF4-FFF2-40B4-BE49-F238E27FC236}">
                <a16:creationId xmlns:a16="http://schemas.microsoft.com/office/drawing/2014/main" id="{D338CEAC-70C3-4C65-9188-8CE435EEA220}"/>
              </a:ext>
            </a:extLst>
          </p:cNvPr>
          <p:cNvGraphicFramePr>
            <a:graphicFrameLocks noGrp="1"/>
          </p:cNvGraphicFramePr>
          <p:nvPr>
            <p:extLst>
              <p:ext uri="{D42A27DB-BD31-4B8C-83A1-F6EECF244321}">
                <p14:modId xmlns:p14="http://schemas.microsoft.com/office/powerpoint/2010/main" val="2125797589"/>
              </p:ext>
            </p:extLst>
          </p:nvPr>
        </p:nvGraphicFramePr>
        <p:xfrm>
          <a:off x="316077" y="1291248"/>
          <a:ext cx="11559846" cy="5455920"/>
        </p:xfrm>
        <a:graphic>
          <a:graphicData uri="http://schemas.openxmlformats.org/drawingml/2006/table">
            <a:tbl>
              <a:tblPr firstRow="1" bandRow="1">
                <a:tableStyleId>{5C22544A-7EE6-4342-B048-85BDC9FD1C3A}</a:tableStyleId>
              </a:tblPr>
              <a:tblGrid>
                <a:gridCol w="903123">
                  <a:extLst>
                    <a:ext uri="{9D8B030D-6E8A-4147-A177-3AD203B41FA5}">
                      <a16:colId xmlns:a16="http://schemas.microsoft.com/office/drawing/2014/main" val="2494844944"/>
                    </a:ext>
                  </a:extLst>
                </a:gridCol>
                <a:gridCol w="9316278">
                  <a:extLst>
                    <a:ext uri="{9D8B030D-6E8A-4147-A177-3AD203B41FA5}">
                      <a16:colId xmlns:a16="http://schemas.microsoft.com/office/drawing/2014/main" val="3702732325"/>
                    </a:ext>
                  </a:extLst>
                </a:gridCol>
                <a:gridCol w="1340445">
                  <a:extLst>
                    <a:ext uri="{9D8B030D-6E8A-4147-A177-3AD203B41FA5}">
                      <a16:colId xmlns:a16="http://schemas.microsoft.com/office/drawing/2014/main" val="3796782179"/>
                    </a:ext>
                  </a:extLst>
                </a:gridCol>
              </a:tblGrid>
              <a:tr h="370840">
                <a:tc>
                  <a:txBody>
                    <a:bodyPr/>
                    <a:lstStyle/>
                    <a:p>
                      <a:pPr algn="ctr"/>
                      <a:r>
                        <a:rPr lang="ru-RU" sz="2300" dirty="0">
                          <a:latin typeface="Tahoma" panose="020B0604030504040204" pitchFamily="34" charset="0"/>
                          <a:ea typeface="Tahoma" panose="020B0604030504040204" pitchFamily="34" charset="0"/>
                          <a:cs typeface="Tahoma" panose="020B0604030504040204" pitchFamily="34" charset="0"/>
                        </a:rPr>
                        <a:t>№</a:t>
                      </a:r>
                    </a:p>
                  </a:txBody>
                  <a:tcPr/>
                </a:tc>
                <a:tc>
                  <a:txBody>
                    <a:bodyPr/>
                    <a:lstStyle/>
                    <a:p>
                      <a:pPr algn="ctr"/>
                      <a:r>
                        <a:rPr lang="ru-RU" sz="2300" dirty="0">
                          <a:latin typeface="Tahoma" panose="020B0604030504040204" pitchFamily="34" charset="0"/>
                          <a:ea typeface="Tahoma" panose="020B0604030504040204" pitchFamily="34" charset="0"/>
                          <a:cs typeface="Tahoma" panose="020B0604030504040204" pitchFamily="34" charset="0"/>
                        </a:rPr>
                        <a:t>Критерий</a:t>
                      </a:r>
                    </a:p>
                  </a:txBody>
                  <a:tcPr/>
                </a:tc>
                <a:tc>
                  <a:txBody>
                    <a:bodyPr/>
                    <a:lstStyle/>
                    <a:p>
                      <a:pPr algn="ctr"/>
                      <a:r>
                        <a:rPr lang="ru-RU" sz="2300" dirty="0">
                          <a:latin typeface="Tahoma" panose="020B0604030504040204" pitchFamily="34" charset="0"/>
                          <a:ea typeface="Tahoma" panose="020B0604030504040204" pitchFamily="34" charset="0"/>
                          <a:cs typeface="Tahoma" panose="020B0604030504040204" pitchFamily="34" charset="0"/>
                        </a:rPr>
                        <a:t>Баллы</a:t>
                      </a:r>
                    </a:p>
                  </a:txBody>
                  <a:tcPr/>
                </a:tc>
                <a:extLst>
                  <a:ext uri="{0D108BD9-81ED-4DB2-BD59-A6C34878D82A}">
                    <a16:rowId xmlns:a16="http://schemas.microsoft.com/office/drawing/2014/main" val="3024403225"/>
                  </a:ext>
                </a:extLst>
              </a:tr>
              <a:tr h="370840">
                <a:tc rowSpan="4">
                  <a:txBody>
                    <a:bodyPr/>
                    <a:lstStyle/>
                    <a:p>
                      <a:pPr algn="ctr"/>
                      <a:r>
                        <a:rPr lang="ru-RU" sz="2300" b="1" dirty="0">
                          <a:latin typeface="Tahoma" panose="020B0604030504040204" pitchFamily="34" charset="0"/>
                          <a:ea typeface="Tahoma" panose="020B0604030504040204" pitchFamily="34" charset="0"/>
                          <a:cs typeface="Tahoma" panose="020B0604030504040204" pitchFamily="34" charset="0"/>
                        </a:rPr>
                        <a:t>25.2</a:t>
                      </a:r>
                    </a:p>
                  </a:txBody>
                  <a:tcPr/>
                </a:tc>
                <a:tc>
                  <a:txBody>
                    <a:bodyPr/>
                    <a:lstStyle/>
                    <a:p>
                      <a:pPr algn="just"/>
                      <a:r>
                        <a:rPr lang="ru-RU" sz="2300" b="1" dirty="0">
                          <a:latin typeface="Tahoma" panose="020B0604030504040204" pitchFamily="34" charset="0"/>
                          <a:ea typeface="Tahoma" panose="020B0604030504040204" pitchFamily="34" charset="0"/>
                          <a:cs typeface="Tahoma" panose="020B0604030504040204" pitchFamily="34" charset="0"/>
                        </a:rPr>
                        <a:t>Наличие и качество предложений, содержащих информацию об аспектах понятия</a:t>
                      </a:r>
                    </a:p>
                  </a:txBody>
                  <a:tcPr/>
                </a:tc>
                <a:tc>
                  <a:txBody>
                    <a:bodyPr/>
                    <a:lstStyle/>
                    <a:p>
                      <a:pPr algn="ctr"/>
                      <a:r>
                        <a:rPr lang="ru-RU" sz="2300" b="1" dirty="0">
                          <a:latin typeface="Tahoma" panose="020B0604030504040204" pitchFamily="34" charset="0"/>
                          <a:ea typeface="Tahoma" panose="020B0604030504040204" pitchFamily="34" charset="0"/>
                          <a:cs typeface="Tahoma" panose="020B0604030504040204" pitchFamily="34" charset="0"/>
                        </a:rPr>
                        <a:t>2</a:t>
                      </a:r>
                    </a:p>
                  </a:txBody>
                  <a:tcPr/>
                </a:tc>
                <a:extLst>
                  <a:ext uri="{0D108BD9-81ED-4DB2-BD59-A6C34878D82A}">
                    <a16:rowId xmlns:a16="http://schemas.microsoft.com/office/drawing/2014/main" val="2414640696"/>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300" dirty="0">
                          <a:latin typeface="Tahoma" panose="020B0604030504040204" pitchFamily="34" charset="0"/>
                          <a:ea typeface="Tahoma" panose="020B0604030504040204" pitchFamily="34" charset="0"/>
                          <a:cs typeface="Tahoma" panose="020B0604030504040204" pitchFamily="34" charset="0"/>
                        </a:rPr>
                        <a:t>Составлено два предложения, каждое из которых содержит корректную информацию о требуемых аспектах понятия</a:t>
                      </a:r>
                    </a:p>
                  </a:txBody>
                  <a:tcPr/>
                </a:tc>
                <a:tc>
                  <a:txBody>
                    <a:bodyPr/>
                    <a:lstStyle/>
                    <a:p>
                      <a:pPr algn="ctr"/>
                      <a:r>
                        <a:rPr lang="ru-RU" sz="2300" dirty="0">
                          <a:latin typeface="Tahoma" panose="020B0604030504040204" pitchFamily="34" charset="0"/>
                          <a:ea typeface="Tahoma" panose="020B0604030504040204" pitchFamily="34" charset="0"/>
                          <a:cs typeface="Tahoma" panose="020B0604030504040204" pitchFamily="34" charset="0"/>
                        </a:rPr>
                        <a:t>2</a:t>
                      </a:r>
                    </a:p>
                  </a:txBody>
                  <a:tcPr/>
                </a:tc>
                <a:extLst>
                  <a:ext uri="{0D108BD9-81ED-4DB2-BD59-A6C34878D82A}">
                    <a16:rowId xmlns:a16="http://schemas.microsoft.com/office/drawing/2014/main" val="3795300199"/>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300" dirty="0">
                          <a:latin typeface="Tahoma" panose="020B0604030504040204" pitchFamily="34" charset="0"/>
                          <a:ea typeface="Tahoma" panose="020B0604030504040204" pitchFamily="34" charset="0"/>
                          <a:cs typeface="Tahoma" panose="020B0604030504040204" pitchFamily="34" charset="0"/>
                        </a:rPr>
                        <a:t>Составлено одно предложение, содержащее корректную информацию о требуемых аспектах понятия</a:t>
                      </a:r>
                    </a:p>
                  </a:txBody>
                  <a:tcPr/>
                </a:tc>
                <a:tc>
                  <a:txBody>
                    <a:bodyPr/>
                    <a:lstStyle/>
                    <a:p>
                      <a:pPr algn="ctr"/>
                      <a:r>
                        <a:rPr lang="ru-RU" sz="2300" dirty="0">
                          <a:latin typeface="Tahoma" panose="020B0604030504040204" pitchFamily="34" charset="0"/>
                          <a:ea typeface="Tahoma" panose="020B0604030504040204" pitchFamily="34" charset="0"/>
                          <a:cs typeface="Tahoma" panose="020B0604030504040204" pitchFamily="34" charset="0"/>
                        </a:rPr>
                        <a:t>1</a:t>
                      </a:r>
                    </a:p>
                  </a:txBody>
                  <a:tcPr/>
                </a:tc>
                <a:extLst>
                  <a:ext uri="{0D108BD9-81ED-4DB2-BD59-A6C34878D82A}">
                    <a16:rowId xmlns:a16="http://schemas.microsoft.com/office/drawing/2014/main" val="899592939"/>
                  </a:ext>
                </a:extLst>
              </a:tr>
              <a:tr h="370840">
                <a:tc vMerge="1">
                  <a:txBody>
                    <a:bodyPr/>
                    <a:lstStyle/>
                    <a:p>
                      <a:pPr algn="ctr"/>
                      <a:endParaRPr lang="ru-RU" sz="2400" b="1"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300" dirty="0">
                          <a:latin typeface="Tahoma" panose="020B0604030504040204" pitchFamily="34" charset="0"/>
                          <a:ea typeface="Tahoma" panose="020B0604030504040204" pitchFamily="34" charset="0"/>
                          <a:cs typeface="Tahoma" panose="020B0604030504040204" pitchFamily="34" charset="0"/>
                        </a:rPr>
                        <a:t>Все иные ситуации</a:t>
                      </a:r>
                    </a:p>
                  </a:txBody>
                  <a:tcPr/>
                </a:tc>
                <a:tc>
                  <a:txBody>
                    <a:bodyPr/>
                    <a:lstStyle/>
                    <a:p>
                      <a:pPr algn="ctr"/>
                      <a:r>
                        <a:rPr lang="ru-RU" sz="2300" dirty="0">
                          <a:latin typeface="Tahoma" panose="020B0604030504040204" pitchFamily="34" charset="0"/>
                          <a:ea typeface="Tahoma" panose="020B0604030504040204" pitchFamily="34" charset="0"/>
                          <a:cs typeface="Tahoma" panose="020B0604030504040204" pitchFamily="34" charset="0"/>
                        </a:rPr>
                        <a:t>0</a:t>
                      </a:r>
                    </a:p>
                  </a:txBody>
                  <a:tcPr/>
                </a:tc>
                <a:extLst>
                  <a:ext uri="{0D108BD9-81ED-4DB2-BD59-A6C34878D82A}">
                    <a16:rowId xmlns:a16="http://schemas.microsoft.com/office/drawing/2014/main" val="1161784761"/>
                  </a:ext>
                </a:extLst>
              </a:tr>
              <a:tr h="370840">
                <a:tc gridSpan="3">
                  <a:txBody>
                    <a:bodyPr/>
                    <a:lstStyle/>
                    <a:p>
                      <a:pPr algn="just"/>
                      <a:r>
                        <a:rPr lang="ru-RU" sz="2300" b="1"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Не засчитываются:</a:t>
                      </a:r>
                    </a:p>
                    <a:p>
                      <a:pPr marL="342900" indent="-342900" algn="just">
                        <a:buFontTx/>
                        <a:buChar char="-"/>
                      </a:pPr>
                      <a:r>
                        <a:rPr lang="ru-RU" sz="2300" b="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Предложения, содержащие сущностные ошибки, искажающие смысл понятия и/или его отдельных аспектов;</a:t>
                      </a:r>
                    </a:p>
                    <a:p>
                      <a:pPr marL="342900" indent="-342900" algn="just">
                        <a:buFontTx/>
                        <a:buChar char="-"/>
                      </a:pPr>
                      <a:r>
                        <a:rPr lang="ru-RU" sz="2300" b="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Предложения, раскрывающие аспекты на бытовом уровне, без привлечения обществоведческих знаний;</a:t>
                      </a:r>
                    </a:p>
                    <a:p>
                      <a:pPr marL="342900" indent="-342900" algn="just">
                        <a:buFontTx/>
                        <a:buChar char="-"/>
                      </a:pPr>
                      <a:r>
                        <a:rPr lang="ru-RU" sz="2300" b="0" dirty="0">
                          <a:solidFill>
                            <a:schemeClr val="bg1"/>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Словосочетания, нераспространенные предложения.</a:t>
                      </a:r>
                    </a:p>
                  </a:txBody>
                  <a:tcPr/>
                </a:tc>
                <a:tc hMerge="1">
                  <a:txBody>
                    <a:bodyPr/>
                    <a:lstStyle/>
                    <a:p>
                      <a:pPr algn="just"/>
                      <a:endParaRPr lang="ru-RU" sz="2400" dirty="0">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algn="ctr"/>
                      <a:endParaRPr lang="ru-RU" sz="24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1169109974"/>
                  </a:ext>
                </a:extLst>
              </a:tr>
            </a:tbl>
          </a:graphicData>
        </a:graphic>
      </p:graphicFrame>
    </p:spTree>
    <p:extLst>
      <p:ext uri="{BB962C8B-B14F-4D97-AF65-F5344CB8AC3E}">
        <p14:creationId xmlns:p14="http://schemas.microsoft.com/office/powerpoint/2010/main" val="32507882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31317" y="194870"/>
            <a:ext cx="10101837" cy="749508"/>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№28</a:t>
            </a:r>
          </a:p>
        </p:txBody>
      </p:sp>
      <p:sp>
        <p:nvSpPr>
          <p:cNvPr id="4" name="Объект 3">
            <a:extLst>
              <a:ext uri="{FF2B5EF4-FFF2-40B4-BE49-F238E27FC236}">
                <a16:creationId xmlns:a16="http://schemas.microsoft.com/office/drawing/2014/main" id="{BF634173-9620-412E-B14C-4FAB8CD862AA}"/>
              </a:ext>
            </a:extLst>
          </p:cNvPr>
          <p:cNvSpPr>
            <a:spLocks noGrp="1"/>
          </p:cNvSpPr>
          <p:nvPr>
            <p:ph idx="1"/>
          </p:nvPr>
        </p:nvSpPr>
        <p:spPr>
          <a:xfrm>
            <a:off x="331318" y="1274164"/>
            <a:ext cx="11525902" cy="5388966"/>
          </a:xfrm>
        </p:spPr>
        <p:txBody>
          <a:bodyPr>
            <a:normAutofit/>
          </a:bodyPr>
          <a:lstStyle/>
          <a:p>
            <a:pPr marL="0" indent="0">
              <a:buNone/>
            </a:pPr>
            <a:r>
              <a:rPr lang="ru-RU" sz="2800" dirty="0">
                <a:latin typeface="Tahoma" panose="020B0604030504040204" pitchFamily="34" charset="0"/>
                <a:ea typeface="Tahoma" panose="020B0604030504040204" pitchFamily="34" charset="0"/>
                <a:cs typeface="Tahoma" panose="020B0604030504040204" pitchFamily="34" charset="0"/>
              </a:rPr>
              <a:t>Используя обществоведческие знания, составьте сложный план, позволяющий раскрыть по существу тему «Политические партии». План должен содержать не менее трех пунктов, непосредственно раскрывающих тему, из которых два и более детализированы в подпунктах.</a:t>
            </a:r>
          </a:p>
          <a:p>
            <a:pPr marL="0" indent="0">
              <a:buNone/>
            </a:pPr>
            <a:endParaRPr lang="ru-RU" sz="2800" dirty="0">
              <a:latin typeface="Tahoma" panose="020B0604030504040204" pitchFamily="34" charset="0"/>
              <a:ea typeface="Tahoma" panose="020B0604030504040204" pitchFamily="34" charset="0"/>
              <a:cs typeface="Tahoma" panose="020B0604030504040204" pitchFamily="34" charset="0"/>
            </a:endParaRPr>
          </a:p>
          <a:p>
            <a:pPr marL="0" indent="0">
              <a:buNone/>
            </a:pPr>
            <a:endParaRPr lang="ru-RU" sz="28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49572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ъект 1"/>
          <p:cNvSpPr>
            <a:spLocks noGrp="1"/>
          </p:cNvSpPr>
          <p:nvPr>
            <p:ph idx="1"/>
          </p:nvPr>
        </p:nvSpPr>
        <p:spPr/>
        <p:txBody>
          <a:bodyPr/>
          <a:lstStyle/>
          <a:p>
            <a:endParaRPr lang="ru-RU"/>
          </a:p>
        </p:txBody>
      </p:sp>
      <p:graphicFrame>
        <p:nvGraphicFramePr>
          <p:cNvPr id="5" name="Диаграмма 4">
            <a:extLst>
              <a:ext uri="{FF2B5EF4-FFF2-40B4-BE49-F238E27FC236}">
                <a16:creationId xmlns:a16="http://schemas.microsoft.com/office/drawing/2014/main" id="{F26FA34B-BC6C-4271-A7B9-ED58E7874D78}"/>
              </a:ext>
            </a:extLst>
          </p:cNvPr>
          <p:cNvGraphicFramePr>
            <a:graphicFrameLocks/>
          </p:cNvGraphicFramePr>
          <p:nvPr>
            <p:extLst>
              <p:ext uri="{D42A27DB-BD31-4B8C-83A1-F6EECF244321}">
                <p14:modId xmlns:p14="http://schemas.microsoft.com/office/powerpoint/2010/main" val="3803791505"/>
              </p:ext>
            </p:extLst>
          </p:nvPr>
        </p:nvGraphicFramePr>
        <p:xfrm>
          <a:off x="116114" y="174171"/>
          <a:ext cx="11930743" cy="65024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9607371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14103" y="200710"/>
            <a:ext cx="10102106" cy="685261"/>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№28</a:t>
            </a:r>
          </a:p>
        </p:txBody>
      </p:sp>
      <p:graphicFrame>
        <p:nvGraphicFramePr>
          <p:cNvPr id="3" name="Таблица 2">
            <a:extLst>
              <a:ext uri="{FF2B5EF4-FFF2-40B4-BE49-F238E27FC236}">
                <a16:creationId xmlns:a16="http://schemas.microsoft.com/office/drawing/2014/main" id="{D338CEAC-70C3-4C65-9188-8CE435EEA220}"/>
              </a:ext>
            </a:extLst>
          </p:cNvPr>
          <p:cNvGraphicFramePr>
            <a:graphicFrameLocks noGrp="1"/>
          </p:cNvGraphicFramePr>
          <p:nvPr>
            <p:extLst>
              <p:ext uri="{D42A27DB-BD31-4B8C-83A1-F6EECF244321}">
                <p14:modId xmlns:p14="http://schemas.microsoft.com/office/powerpoint/2010/main" val="2763234107"/>
              </p:ext>
            </p:extLst>
          </p:nvPr>
        </p:nvGraphicFramePr>
        <p:xfrm>
          <a:off x="316077" y="1284948"/>
          <a:ext cx="11559846" cy="5120640"/>
        </p:xfrm>
        <a:graphic>
          <a:graphicData uri="http://schemas.openxmlformats.org/drawingml/2006/table">
            <a:tbl>
              <a:tblPr firstRow="1" bandRow="1">
                <a:tableStyleId>{5C22544A-7EE6-4342-B048-85BDC9FD1C3A}</a:tableStyleId>
              </a:tblPr>
              <a:tblGrid>
                <a:gridCol w="903123">
                  <a:extLst>
                    <a:ext uri="{9D8B030D-6E8A-4147-A177-3AD203B41FA5}">
                      <a16:colId xmlns:a16="http://schemas.microsoft.com/office/drawing/2014/main" val="2494844944"/>
                    </a:ext>
                  </a:extLst>
                </a:gridCol>
                <a:gridCol w="9316278">
                  <a:extLst>
                    <a:ext uri="{9D8B030D-6E8A-4147-A177-3AD203B41FA5}">
                      <a16:colId xmlns:a16="http://schemas.microsoft.com/office/drawing/2014/main" val="3702732325"/>
                    </a:ext>
                  </a:extLst>
                </a:gridCol>
                <a:gridCol w="1340445">
                  <a:extLst>
                    <a:ext uri="{9D8B030D-6E8A-4147-A177-3AD203B41FA5}">
                      <a16:colId xmlns:a16="http://schemas.microsoft.com/office/drawing/2014/main" val="3796782179"/>
                    </a:ext>
                  </a:extLst>
                </a:gridCol>
              </a:tblGrid>
              <a:tr h="370840">
                <a:tc>
                  <a:txBody>
                    <a:bodyPr/>
                    <a:lstStyle/>
                    <a:p>
                      <a:pPr algn="ctr"/>
                      <a:r>
                        <a:rPr lang="ru-RU" sz="2000" dirty="0">
                          <a:latin typeface="Tahoma" panose="020B0604030504040204" pitchFamily="34" charset="0"/>
                          <a:ea typeface="Tahoma" panose="020B0604030504040204" pitchFamily="34" charset="0"/>
                          <a:cs typeface="Tahoma" panose="020B0604030504040204" pitchFamily="34" charset="0"/>
                        </a:rPr>
                        <a:t>№</a:t>
                      </a:r>
                    </a:p>
                  </a:txBody>
                  <a:tcPr/>
                </a:tc>
                <a:tc>
                  <a:txBody>
                    <a:bodyPr/>
                    <a:lstStyle/>
                    <a:p>
                      <a:pPr algn="ctr"/>
                      <a:r>
                        <a:rPr lang="ru-RU" sz="2000" dirty="0">
                          <a:latin typeface="Tahoma" panose="020B0604030504040204" pitchFamily="34" charset="0"/>
                          <a:ea typeface="Tahoma" panose="020B0604030504040204" pitchFamily="34" charset="0"/>
                          <a:cs typeface="Tahoma" panose="020B0604030504040204" pitchFamily="34" charset="0"/>
                        </a:rPr>
                        <a:t>Критерий</a:t>
                      </a:r>
                    </a:p>
                  </a:txBody>
                  <a:tcPr/>
                </a:tc>
                <a:tc>
                  <a:txBody>
                    <a:bodyPr/>
                    <a:lstStyle/>
                    <a:p>
                      <a:pPr algn="ctr"/>
                      <a:r>
                        <a:rPr lang="ru-RU" sz="2000" dirty="0">
                          <a:latin typeface="Tahoma" panose="020B0604030504040204" pitchFamily="34" charset="0"/>
                          <a:ea typeface="Tahoma" panose="020B0604030504040204" pitchFamily="34" charset="0"/>
                          <a:cs typeface="Tahoma" panose="020B0604030504040204" pitchFamily="34" charset="0"/>
                        </a:rPr>
                        <a:t>Баллы</a:t>
                      </a:r>
                    </a:p>
                  </a:txBody>
                  <a:tcPr/>
                </a:tc>
                <a:extLst>
                  <a:ext uri="{0D108BD9-81ED-4DB2-BD59-A6C34878D82A}">
                    <a16:rowId xmlns:a16="http://schemas.microsoft.com/office/drawing/2014/main" val="3024403225"/>
                  </a:ext>
                </a:extLst>
              </a:tr>
              <a:tr h="370840">
                <a:tc rowSpan="4">
                  <a:txBody>
                    <a:bodyPr/>
                    <a:lstStyle/>
                    <a:p>
                      <a:pPr algn="ctr"/>
                      <a:r>
                        <a:rPr lang="ru-RU" sz="2000" b="1" dirty="0">
                          <a:latin typeface="Tahoma" panose="020B0604030504040204" pitchFamily="34" charset="0"/>
                          <a:ea typeface="Tahoma" panose="020B0604030504040204" pitchFamily="34" charset="0"/>
                          <a:cs typeface="Tahoma" panose="020B0604030504040204" pitchFamily="34" charset="0"/>
                        </a:rPr>
                        <a:t>28.1</a:t>
                      </a:r>
                    </a:p>
                  </a:txBody>
                  <a:tcPr/>
                </a:tc>
                <a:tc>
                  <a:txBody>
                    <a:bodyPr/>
                    <a:lstStyle/>
                    <a:p>
                      <a:pPr algn="just"/>
                      <a:r>
                        <a:rPr lang="ru-RU" sz="2000" b="1" dirty="0">
                          <a:latin typeface="Tahoma" panose="020B0604030504040204" pitchFamily="34" charset="0"/>
                          <a:ea typeface="Tahoma" panose="020B0604030504040204" pitchFamily="34" charset="0"/>
                          <a:cs typeface="Tahoma" panose="020B0604030504040204" pitchFamily="34" charset="0"/>
                        </a:rPr>
                        <a:t>Раскрытие темы по существу</a:t>
                      </a:r>
                    </a:p>
                  </a:txBody>
                  <a:tcPr/>
                </a:tc>
                <a:tc>
                  <a:txBody>
                    <a:bodyPr/>
                    <a:lstStyle/>
                    <a:p>
                      <a:pPr algn="ctr"/>
                      <a:r>
                        <a:rPr lang="ru-RU" sz="2000" b="1" dirty="0">
                          <a:latin typeface="Tahoma" panose="020B0604030504040204" pitchFamily="34" charset="0"/>
                          <a:ea typeface="Tahoma" panose="020B0604030504040204" pitchFamily="34" charset="0"/>
                          <a:cs typeface="Tahoma" panose="020B0604030504040204" pitchFamily="34" charset="0"/>
                        </a:rPr>
                        <a:t>3</a:t>
                      </a:r>
                    </a:p>
                  </a:txBody>
                  <a:tcPr/>
                </a:tc>
                <a:extLst>
                  <a:ext uri="{0D108BD9-81ED-4DB2-BD59-A6C34878D82A}">
                    <a16:rowId xmlns:a16="http://schemas.microsoft.com/office/drawing/2014/main" val="2414640696"/>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000" dirty="0">
                          <a:latin typeface="Tahoma" panose="020B0604030504040204" pitchFamily="34" charset="0"/>
                          <a:ea typeface="Tahoma" panose="020B0604030504040204" pitchFamily="34" charset="0"/>
                          <a:cs typeface="Tahoma" panose="020B0604030504040204" pitchFamily="34" charset="0"/>
                        </a:rPr>
                        <a:t>Сложный план содержит не менее трех пунктов, включая два пункта, наличие которых позволит раскрыть данную тему по существу. Оба этих пункта детализированы в подпунктах, позволяющих раскрыть тему по существу.</a:t>
                      </a:r>
                    </a:p>
                  </a:txBody>
                  <a:tcPr/>
                </a:tc>
                <a:tc>
                  <a:txBody>
                    <a:bodyPr/>
                    <a:lstStyle/>
                    <a:p>
                      <a:pPr algn="ctr"/>
                      <a:r>
                        <a:rPr lang="ru-RU" sz="2000" dirty="0">
                          <a:latin typeface="Tahoma" panose="020B0604030504040204" pitchFamily="34" charset="0"/>
                          <a:ea typeface="Tahoma" panose="020B0604030504040204" pitchFamily="34" charset="0"/>
                          <a:cs typeface="Tahoma" panose="020B0604030504040204" pitchFamily="34" charset="0"/>
                        </a:rPr>
                        <a:t>3</a:t>
                      </a:r>
                    </a:p>
                  </a:txBody>
                  <a:tcPr/>
                </a:tc>
                <a:extLst>
                  <a:ext uri="{0D108BD9-81ED-4DB2-BD59-A6C34878D82A}">
                    <a16:rowId xmlns:a16="http://schemas.microsoft.com/office/drawing/2014/main" val="3795300199"/>
                  </a:ext>
                </a:extLst>
              </a:tr>
              <a:tr h="370840">
                <a:tc vMerge="1">
                  <a:txBody>
                    <a:bodyPr/>
                    <a:lstStyle/>
                    <a:p>
                      <a:endParaRPr lang="ru-RU"/>
                    </a:p>
                  </a:txBody>
                  <a:tcPr/>
                </a:tc>
                <a:tc>
                  <a:txBody>
                    <a:bodyPr/>
                    <a:lstStyle/>
                    <a:p>
                      <a:pPr algn="just"/>
                      <a:r>
                        <a:rPr lang="ru-RU" sz="2000" dirty="0">
                          <a:latin typeface="Tahoma" panose="020B0604030504040204" pitchFamily="34" charset="0"/>
                          <a:ea typeface="Tahoma" panose="020B0604030504040204" pitchFamily="34" charset="0"/>
                          <a:cs typeface="Tahoma" panose="020B0604030504040204" pitchFamily="34" charset="0"/>
                        </a:rPr>
                        <a:t>Сложный план содержит не менее трех пунктов, включая два пункта, наличие которых позволит раскрыть данную тему по существу. Только один из этих пунктов детализирован в подпунктах, позволяющих раскрыть тему по существу.</a:t>
                      </a:r>
                    </a:p>
                  </a:txBody>
                  <a:tcPr/>
                </a:tc>
                <a:tc>
                  <a:txBody>
                    <a:bodyPr/>
                    <a:lstStyle/>
                    <a:p>
                      <a:pPr algn="ctr"/>
                      <a:r>
                        <a:rPr lang="ru-RU" sz="2000" dirty="0">
                          <a:latin typeface="Tahoma" panose="020B0604030504040204" pitchFamily="34" charset="0"/>
                          <a:ea typeface="Tahoma" panose="020B0604030504040204" pitchFamily="34" charset="0"/>
                          <a:cs typeface="Tahoma" panose="020B0604030504040204" pitchFamily="34" charset="0"/>
                        </a:rPr>
                        <a:t>2</a:t>
                      </a:r>
                    </a:p>
                  </a:txBody>
                  <a:tcPr/>
                </a:tc>
                <a:extLst>
                  <a:ext uri="{0D108BD9-81ED-4DB2-BD59-A6C34878D82A}">
                    <a16:rowId xmlns:a16="http://schemas.microsoft.com/office/drawing/2014/main" val="3986236592"/>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ru-RU" sz="2000" dirty="0">
                          <a:latin typeface="Tahoma" panose="020B0604030504040204" pitchFamily="34" charset="0"/>
                          <a:ea typeface="Tahoma" panose="020B0604030504040204" pitchFamily="34" charset="0"/>
                          <a:cs typeface="Tahoma" panose="020B0604030504040204" pitchFamily="34" charset="0"/>
                        </a:rPr>
                        <a:t>Сложный план содержит не менее трех пунктов, включая один пункт, наличие которых позволит раскрыть данную тему по существу. Этот пункт детализирован в подпунктах, позволяющих раскрыть тему по существу.</a:t>
                      </a:r>
                    </a:p>
                  </a:txBody>
                  <a:tcPr/>
                </a:tc>
                <a:tc>
                  <a:txBody>
                    <a:bodyPr/>
                    <a:lstStyle/>
                    <a:p>
                      <a:pPr algn="ctr"/>
                      <a:r>
                        <a:rPr lang="ru-RU" sz="2000" dirty="0">
                          <a:latin typeface="Tahoma" panose="020B0604030504040204" pitchFamily="34" charset="0"/>
                          <a:ea typeface="Tahoma" panose="020B0604030504040204" pitchFamily="34" charset="0"/>
                          <a:cs typeface="Tahoma" panose="020B0604030504040204" pitchFamily="34" charset="0"/>
                        </a:rPr>
                        <a:t>1</a:t>
                      </a:r>
                    </a:p>
                  </a:txBody>
                  <a:tcPr/>
                </a:tc>
                <a:extLst>
                  <a:ext uri="{0D108BD9-81ED-4DB2-BD59-A6C34878D82A}">
                    <a16:rowId xmlns:a16="http://schemas.microsoft.com/office/drawing/2014/main" val="899592939"/>
                  </a:ext>
                </a:extLst>
              </a:tr>
              <a:tr h="370840">
                <a:tc gridSpan="3">
                  <a:txBody>
                    <a:bodyPr/>
                    <a:lstStyle/>
                    <a:p>
                      <a:pPr algn="just"/>
                      <a:r>
                        <a:rPr lang="ru-RU" sz="2000" b="1" dirty="0">
                          <a:solidFill>
                            <a:srgbClr val="FF0000"/>
                          </a:solidFill>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Если по критерию 28.1, выставляется 0 баллов, то по всем остальным критериям оценивания выставляется 0 баллов</a:t>
                      </a:r>
                    </a:p>
                  </a:txBody>
                  <a:tcPr/>
                </a:tc>
                <a:tc hMerge="1">
                  <a:txBody>
                    <a:bodyPr/>
                    <a:lstStyle/>
                    <a:p>
                      <a:pPr algn="just"/>
                      <a:endParaRPr lang="ru-RU" sz="2400" dirty="0">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algn="ctr"/>
                      <a:endParaRPr lang="ru-RU" sz="24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190107745"/>
                  </a:ext>
                </a:extLst>
              </a:tr>
            </a:tbl>
          </a:graphicData>
        </a:graphic>
      </p:graphicFrame>
    </p:spTree>
    <p:extLst>
      <p:ext uri="{BB962C8B-B14F-4D97-AF65-F5344CB8AC3E}">
        <p14:creationId xmlns:p14="http://schemas.microsoft.com/office/powerpoint/2010/main" val="389482835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14103" y="200710"/>
            <a:ext cx="10102106" cy="685261"/>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№28</a:t>
            </a:r>
          </a:p>
        </p:txBody>
      </p:sp>
      <p:graphicFrame>
        <p:nvGraphicFramePr>
          <p:cNvPr id="3" name="Таблица 2">
            <a:extLst>
              <a:ext uri="{FF2B5EF4-FFF2-40B4-BE49-F238E27FC236}">
                <a16:creationId xmlns:a16="http://schemas.microsoft.com/office/drawing/2014/main" id="{D338CEAC-70C3-4C65-9188-8CE435EEA220}"/>
              </a:ext>
            </a:extLst>
          </p:cNvPr>
          <p:cNvGraphicFramePr>
            <a:graphicFrameLocks noGrp="1"/>
          </p:cNvGraphicFramePr>
          <p:nvPr>
            <p:extLst>
              <p:ext uri="{D42A27DB-BD31-4B8C-83A1-F6EECF244321}">
                <p14:modId xmlns:p14="http://schemas.microsoft.com/office/powerpoint/2010/main" val="1994810531"/>
              </p:ext>
            </p:extLst>
          </p:nvPr>
        </p:nvGraphicFramePr>
        <p:xfrm>
          <a:off x="316077" y="1209998"/>
          <a:ext cx="11559846" cy="2194560"/>
        </p:xfrm>
        <a:graphic>
          <a:graphicData uri="http://schemas.openxmlformats.org/drawingml/2006/table">
            <a:tbl>
              <a:tblPr firstRow="1" bandRow="1">
                <a:tableStyleId>{5C22544A-7EE6-4342-B048-85BDC9FD1C3A}</a:tableStyleId>
              </a:tblPr>
              <a:tblGrid>
                <a:gridCol w="903123">
                  <a:extLst>
                    <a:ext uri="{9D8B030D-6E8A-4147-A177-3AD203B41FA5}">
                      <a16:colId xmlns:a16="http://schemas.microsoft.com/office/drawing/2014/main" val="2494844944"/>
                    </a:ext>
                  </a:extLst>
                </a:gridCol>
                <a:gridCol w="9316278">
                  <a:extLst>
                    <a:ext uri="{9D8B030D-6E8A-4147-A177-3AD203B41FA5}">
                      <a16:colId xmlns:a16="http://schemas.microsoft.com/office/drawing/2014/main" val="3702732325"/>
                    </a:ext>
                  </a:extLst>
                </a:gridCol>
                <a:gridCol w="1340445">
                  <a:extLst>
                    <a:ext uri="{9D8B030D-6E8A-4147-A177-3AD203B41FA5}">
                      <a16:colId xmlns:a16="http://schemas.microsoft.com/office/drawing/2014/main" val="3796782179"/>
                    </a:ext>
                  </a:extLst>
                </a:gridCol>
              </a:tblGrid>
              <a:tr h="370840">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Критерий</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Баллы</a:t>
                      </a:r>
                    </a:p>
                  </a:txBody>
                  <a:tcPr/>
                </a:tc>
                <a:extLst>
                  <a:ext uri="{0D108BD9-81ED-4DB2-BD59-A6C34878D82A}">
                    <a16:rowId xmlns:a16="http://schemas.microsoft.com/office/drawing/2014/main" val="3024403225"/>
                  </a:ext>
                </a:extLst>
              </a:tr>
              <a:tr h="370840">
                <a:tc rowSpan="3">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28.3</a:t>
                      </a:r>
                    </a:p>
                  </a:txBody>
                  <a:tcPr/>
                </a:tc>
                <a:tc>
                  <a:txBody>
                    <a:bodyPr/>
                    <a:lstStyle/>
                    <a:p>
                      <a:pPr algn="just"/>
                      <a:r>
                        <a:rPr lang="ru-RU" sz="2400" b="1" dirty="0">
                          <a:latin typeface="Tahoma" panose="020B0604030504040204" pitchFamily="34" charset="0"/>
                          <a:ea typeface="Tahoma" panose="020B0604030504040204" pitchFamily="34" charset="0"/>
                          <a:cs typeface="Tahoma" panose="020B0604030504040204" pitchFamily="34" charset="0"/>
                        </a:rPr>
                        <a:t>Корректность формулировок пунктов и подпунктов</a:t>
                      </a:r>
                    </a:p>
                  </a:txBody>
                  <a:tcPr/>
                </a:tc>
                <a:tc>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1</a:t>
                      </a:r>
                    </a:p>
                  </a:txBody>
                  <a:tcPr/>
                </a:tc>
                <a:extLst>
                  <a:ext uri="{0D108BD9-81ED-4DB2-BD59-A6C34878D82A}">
                    <a16:rowId xmlns:a16="http://schemas.microsoft.com/office/drawing/2014/main" val="2414640696"/>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400" dirty="0">
                          <a:latin typeface="Tahoma" panose="020B0604030504040204" pitchFamily="34" charset="0"/>
                          <a:ea typeface="Tahoma" panose="020B0604030504040204" pitchFamily="34" charset="0"/>
                          <a:cs typeface="Tahoma" panose="020B0604030504040204" pitchFamily="34" charset="0"/>
                        </a:rPr>
                        <a:t>Формулировки пунктов и подпунктов плана корректны и не содержат ошибок, неточностей</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1</a:t>
                      </a:r>
                    </a:p>
                  </a:txBody>
                  <a:tcPr/>
                </a:tc>
                <a:extLst>
                  <a:ext uri="{0D108BD9-81ED-4DB2-BD59-A6C34878D82A}">
                    <a16:rowId xmlns:a16="http://schemas.microsoft.com/office/drawing/2014/main" val="3795300199"/>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400" dirty="0">
                          <a:latin typeface="Tahoma" panose="020B0604030504040204" pitchFamily="34" charset="0"/>
                          <a:ea typeface="Tahoma" panose="020B0604030504040204" pitchFamily="34" charset="0"/>
                          <a:cs typeface="Tahoma" panose="020B0604030504040204" pitchFamily="34" charset="0"/>
                        </a:rPr>
                        <a:t>Все иные ситуации</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0</a:t>
                      </a:r>
                    </a:p>
                  </a:txBody>
                  <a:tcPr/>
                </a:tc>
                <a:extLst>
                  <a:ext uri="{0D108BD9-81ED-4DB2-BD59-A6C34878D82A}">
                    <a16:rowId xmlns:a16="http://schemas.microsoft.com/office/drawing/2014/main" val="899592939"/>
                  </a:ext>
                </a:extLst>
              </a:tr>
            </a:tbl>
          </a:graphicData>
        </a:graphic>
      </p:graphicFrame>
    </p:spTree>
    <p:extLst>
      <p:ext uri="{BB962C8B-B14F-4D97-AF65-F5344CB8AC3E}">
        <p14:creationId xmlns:p14="http://schemas.microsoft.com/office/powerpoint/2010/main" val="398871931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14103" y="200710"/>
            <a:ext cx="10102106" cy="685261"/>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№29</a:t>
            </a:r>
          </a:p>
        </p:txBody>
      </p:sp>
      <p:graphicFrame>
        <p:nvGraphicFramePr>
          <p:cNvPr id="3" name="Таблица 2">
            <a:extLst>
              <a:ext uri="{FF2B5EF4-FFF2-40B4-BE49-F238E27FC236}">
                <a16:creationId xmlns:a16="http://schemas.microsoft.com/office/drawing/2014/main" id="{D338CEAC-70C3-4C65-9188-8CE435EEA220}"/>
              </a:ext>
            </a:extLst>
          </p:cNvPr>
          <p:cNvGraphicFramePr>
            <a:graphicFrameLocks noGrp="1"/>
          </p:cNvGraphicFramePr>
          <p:nvPr>
            <p:extLst>
              <p:ext uri="{D42A27DB-BD31-4B8C-83A1-F6EECF244321}">
                <p14:modId xmlns:p14="http://schemas.microsoft.com/office/powerpoint/2010/main" val="1267510902"/>
              </p:ext>
            </p:extLst>
          </p:nvPr>
        </p:nvGraphicFramePr>
        <p:xfrm>
          <a:off x="316077" y="1276258"/>
          <a:ext cx="11559846" cy="5516880"/>
        </p:xfrm>
        <a:graphic>
          <a:graphicData uri="http://schemas.openxmlformats.org/drawingml/2006/table">
            <a:tbl>
              <a:tblPr firstRow="1" bandRow="1">
                <a:tableStyleId>{5C22544A-7EE6-4342-B048-85BDC9FD1C3A}</a:tableStyleId>
              </a:tblPr>
              <a:tblGrid>
                <a:gridCol w="1009140">
                  <a:extLst>
                    <a:ext uri="{9D8B030D-6E8A-4147-A177-3AD203B41FA5}">
                      <a16:colId xmlns:a16="http://schemas.microsoft.com/office/drawing/2014/main" val="2494844944"/>
                    </a:ext>
                  </a:extLst>
                </a:gridCol>
                <a:gridCol w="9092966">
                  <a:extLst>
                    <a:ext uri="{9D8B030D-6E8A-4147-A177-3AD203B41FA5}">
                      <a16:colId xmlns:a16="http://schemas.microsoft.com/office/drawing/2014/main" val="3702732325"/>
                    </a:ext>
                  </a:extLst>
                </a:gridCol>
                <a:gridCol w="1457740">
                  <a:extLst>
                    <a:ext uri="{9D8B030D-6E8A-4147-A177-3AD203B41FA5}">
                      <a16:colId xmlns:a16="http://schemas.microsoft.com/office/drawing/2014/main" val="3796782179"/>
                    </a:ext>
                  </a:extLst>
                </a:gridCol>
              </a:tblGrid>
              <a:tr h="370840">
                <a:tc>
                  <a:txBody>
                    <a:bodyPr/>
                    <a:lstStyle/>
                    <a:p>
                      <a:pPr algn="ctr"/>
                      <a:r>
                        <a:rPr lang="ru-RU" sz="2600" dirty="0">
                          <a:latin typeface="Tahoma" panose="020B0604030504040204" pitchFamily="34" charset="0"/>
                          <a:ea typeface="Tahoma" panose="020B0604030504040204" pitchFamily="34" charset="0"/>
                          <a:cs typeface="Tahoma" panose="020B0604030504040204" pitchFamily="34" charset="0"/>
                        </a:rPr>
                        <a:t>№</a:t>
                      </a:r>
                    </a:p>
                  </a:txBody>
                  <a:tcPr/>
                </a:tc>
                <a:tc>
                  <a:txBody>
                    <a:bodyPr/>
                    <a:lstStyle/>
                    <a:p>
                      <a:pPr algn="ctr"/>
                      <a:r>
                        <a:rPr lang="ru-RU" sz="2600" dirty="0">
                          <a:latin typeface="Tahoma" panose="020B0604030504040204" pitchFamily="34" charset="0"/>
                          <a:ea typeface="Tahoma" panose="020B0604030504040204" pitchFamily="34" charset="0"/>
                          <a:cs typeface="Tahoma" panose="020B0604030504040204" pitchFamily="34" charset="0"/>
                        </a:rPr>
                        <a:t>Критерий</a:t>
                      </a:r>
                    </a:p>
                  </a:txBody>
                  <a:tcPr/>
                </a:tc>
                <a:tc>
                  <a:txBody>
                    <a:bodyPr/>
                    <a:lstStyle/>
                    <a:p>
                      <a:pPr algn="ctr"/>
                      <a:r>
                        <a:rPr lang="ru-RU" sz="2600" dirty="0">
                          <a:latin typeface="Tahoma" panose="020B0604030504040204" pitchFamily="34" charset="0"/>
                          <a:ea typeface="Tahoma" panose="020B0604030504040204" pitchFamily="34" charset="0"/>
                          <a:cs typeface="Tahoma" panose="020B0604030504040204" pitchFamily="34" charset="0"/>
                        </a:rPr>
                        <a:t>Баллы</a:t>
                      </a:r>
                    </a:p>
                  </a:txBody>
                  <a:tcPr/>
                </a:tc>
                <a:extLst>
                  <a:ext uri="{0D108BD9-81ED-4DB2-BD59-A6C34878D82A}">
                    <a16:rowId xmlns:a16="http://schemas.microsoft.com/office/drawing/2014/main" val="3024403225"/>
                  </a:ext>
                </a:extLst>
              </a:tr>
              <a:tr h="370840">
                <a:tc rowSpan="3">
                  <a:txBody>
                    <a:bodyPr/>
                    <a:lstStyle/>
                    <a:p>
                      <a:pPr algn="ctr"/>
                      <a:r>
                        <a:rPr lang="ru-RU" sz="2600" b="1" dirty="0">
                          <a:latin typeface="Tahoma" panose="020B0604030504040204" pitchFamily="34" charset="0"/>
                          <a:ea typeface="Tahoma" panose="020B0604030504040204" pitchFamily="34" charset="0"/>
                          <a:cs typeface="Tahoma" panose="020B0604030504040204" pitchFamily="34" charset="0"/>
                        </a:rPr>
                        <a:t>29.1</a:t>
                      </a:r>
                    </a:p>
                  </a:txBody>
                  <a:tcPr/>
                </a:tc>
                <a:tc>
                  <a:txBody>
                    <a:bodyPr/>
                    <a:lstStyle/>
                    <a:p>
                      <a:pPr algn="just"/>
                      <a:r>
                        <a:rPr lang="ru-RU" sz="2600" b="1" dirty="0">
                          <a:latin typeface="Tahoma" panose="020B0604030504040204" pitchFamily="34" charset="0"/>
                          <a:ea typeface="Tahoma" panose="020B0604030504040204" pitchFamily="34" charset="0"/>
                          <a:cs typeface="Tahoma" panose="020B0604030504040204" pitchFamily="34" charset="0"/>
                        </a:rPr>
                        <a:t>Раскрытие смысла высказывания</a:t>
                      </a:r>
                    </a:p>
                  </a:txBody>
                  <a:tcPr/>
                </a:tc>
                <a:tc>
                  <a:txBody>
                    <a:bodyPr/>
                    <a:lstStyle/>
                    <a:p>
                      <a:pPr algn="ctr"/>
                      <a:r>
                        <a:rPr lang="ru-RU" sz="2600" b="1" dirty="0">
                          <a:latin typeface="Tahoma" panose="020B0604030504040204" pitchFamily="34" charset="0"/>
                          <a:ea typeface="Tahoma" panose="020B0604030504040204" pitchFamily="34" charset="0"/>
                          <a:cs typeface="Tahoma" panose="020B0604030504040204" pitchFamily="34" charset="0"/>
                        </a:rPr>
                        <a:t>1</a:t>
                      </a:r>
                    </a:p>
                  </a:txBody>
                  <a:tcPr/>
                </a:tc>
                <a:extLst>
                  <a:ext uri="{0D108BD9-81ED-4DB2-BD59-A6C34878D82A}">
                    <a16:rowId xmlns:a16="http://schemas.microsoft.com/office/drawing/2014/main" val="2414640696"/>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600" dirty="0">
                          <a:latin typeface="Tahoma" panose="020B0604030504040204" pitchFamily="34" charset="0"/>
                          <a:ea typeface="Tahoma" panose="020B0604030504040204" pitchFamily="34" charset="0"/>
                          <a:cs typeface="Tahoma" panose="020B0604030504040204" pitchFamily="34" charset="0"/>
                        </a:rPr>
                        <a:t>Смысл высказывания раскрыт: верно выделена одна или несколько основных идей, связанных с содержанием обществоведческого курса, и/или сформулирован один или несколько тезисов в контексте высказывания, который(-е) требует(-ют) обоснования</a:t>
                      </a:r>
                    </a:p>
                  </a:txBody>
                  <a:tcPr/>
                </a:tc>
                <a:tc>
                  <a:txBody>
                    <a:bodyPr/>
                    <a:lstStyle/>
                    <a:p>
                      <a:pPr algn="ctr"/>
                      <a:r>
                        <a:rPr lang="ru-RU" sz="2600" dirty="0">
                          <a:latin typeface="Tahoma" panose="020B0604030504040204" pitchFamily="34" charset="0"/>
                          <a:ea typeface="Tahoma" panose="020B0604030504040204" pitchFamily="34" charset="0"/>
                          <a:cs typeface="Tahoma" panose="020B0604030504040204" pitchFamily="34" charset="0"/>
                        </a:rPr>
                        <a:t>1</a:t>
                      </a:r>
                    </a:p>
                  </a:txBody>
                  <a:tcPr/>
                </a:tc>
                <a:extLst>
                  <a:ext uri="{0D108BD9-81ED-4DB2-BD59-A6C34878D82A}">
                    <a16:rowId xmlns:a16="http://schemas.microsoft.com/office/drawing/2014/main" val="3795300199"/>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600" dirty="0">
                          <a:latin typeface="Tahoma" panose="020B0604030504040204" pitchFamily="34" charset="0"/>
                          <a:ea typeface="Tahoma" panose="020B0604030504040204" pitchFamily="34" charset="0"/>
                          <a:cs typeface="Tahoma" panose="020B0604030504040204" pitchFamily="34" charset="0"/>
                        </a:rPr>
                        <a:t>Смысл высказывания не раскрыт: ни одна основная идея не выделена/ни один тезис не сформулирован ИЛИ Они не отражают смысла высказывания, подменены </a:t>
                      </a:r>
                      <a:r>
                        <a:rPr lang="ru-RU" sz="2600" dirty="0" err="1">
                          <a:latin typeface="Tahoma" panose="020B0604030504040204" pitchFamily="34" charset="0"/>
                          <a:ea typeface="Tahoma" panose="020B0604030504040204" pitchFamily="34" charset="0"/>
                          <a:cs typeface="Tahoma" panose="020B0604030504040204" pitchFamily="34" charset="0"/>
                        </a:rPr>
                        <a:t>домаш</a:t>
                      </a:r>
                      <a:r>
                        <a:rPr lang="ru-RU" sz="2600" dirty="0">
                          <a:latin typeface="Tahoma" panose="020B0604030504040204" pitchFamily="34" charset="0"/>
                          <a:ea typeface="Tahoma" panose="020B0604030504040204" pitchFamily="34" charset="0"/>
                          <a:cs typeface="Tahoma" panose="020B0604030504040204" pitchFamily="34" charset="0"/>
                        </a:rPr>
                        <a:t>-ней заготовкой, не отражающей специфики </a:t>
                      </a:r>
                      <a:r>
                        <a:rPr lang="ru-RU" sz="2600" dirty="0" err="1">
                          <a:latin typeface="Tahoma" panose="020B0604030504040204" pitchFamily="34" charset="0"/>
                          <a:ea typeface="Tahoma" panose="020B0604030504040204" pitchFamily="34" charset="0"/>
                          <a:cs typeface="Tahoma" panose="020B0604030504040204" pitchFamily="34" charset="0"/>
                        </a:rPr>
                        <a:t>высказыва-ния</a:t>
                      </a:r>
                      <a:r>
                        <a:rPr lang="ru-RU" sz="2600" dirty="0">
                          <a:latin typeface="Tahoma" panose="020B0604030504040204" pitchFamily="34" charset="0"/>
                          <a:ea typeface="Tahoma" panose="020B0604030504040204" pitchFamily="34" charset="0"/>
                          <a:cs typeface="Tahoma" panose="020B0604030504040204" pitchFamily="34" charset="0"/>
                        </a:rPr>
                        <a:t>, прямым пересказом или перефразированием приведенного высказывания</a:t>
                      </a:r>
                    </a:p>
                  </a:txBody>
                  <a:tcPr/>
                </a:tc>
                <a:tc>
                  <a:txBody>
                    <a:bodyPr/>
                    <a:lstStyle/>
                    <a:p>
                      <a:pPr algn="ctr"/>
                      <a:r>
                        <a:rPr lang="ru-RU" sz="2600" dirty="0">
                          <a:latin typeface="Tahoma" panose="020B0604030504040204" pitchFamily="34" charset="0"/>
                          <a:ea typeface="Tahoma" panose="020B0604030504040204" pitchFamily="34" charset="0"/>
                          <a:cs typeface="Tahoma" panose="020B0604030504040204" pitchFamily="34" charset="0"/>
                        </a:rPr>
                        <a:t>0</a:t>
                      </a:r>
                    </a:p>
                  </a:txBody>
                  <a:tcPr/>
                </a:tc>
                <a:extLst>
                  <a:ext uri="{0D108BD9-81ED-4DB2-BD59-A6C34878D82A}">
                    <a16:rowId xmlns:a16="http://schemas.microsoft.com/office/drawing/2014/main" val="899592939"/>
                  </a:ext>
                </a:extLst>
              </a:tr>
            </a:tbl>
          </a:graphicData>
        </a:graphic>
      </p:graphicFrame>
    </p:spTree>
    <p:extLst>
      <p:ext uri="{BB962C8B-B14F-4D97-AF65-F5344CB8AC3E}">
        <p14:creationId xmlns:p14="http://schemas.microsoft.com/office/powerpoint/2010/main" val="34829479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14103" y="200710"/>
            <a:ext cx="10102106" cy="685261"/>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№29</a:t>
            </a:r>
          </a:p>
        </p:txBody>
      </p:sp>
      <p:graphicFrame>
        <p:nvGraphicFramePr>
          <p:cNvPr id="3" name="Таблица 2">
            <a:extLst>
              <a:ext uri="{FF2B5EF4-FFF2-40B4-BE49-F238E27FC236}">
                <a16:creationId xmlns:a16="http://schemas.microsoft.com/office/drawing/2014/main" id="{D338CEAC-70C3-4C65-9188-8CE435EEA220}"/>
              </a:ext>
            </a:extLst>
          </p:cNvPr>
          <p:cNvGraphicFramePr>
            <a:graphicFrameLocks noGrp="1"/>
          </p:cNvGraphicFramePr>
          <p:nvPr>
            <p:extLst>
              <p:ext uri="{D42A27DB-BD31-4B8C-83A1-F6EECF244321}">
                <p14:modId xmlns:p14="http://schemas.microsoft.com/office/powerpoint/2010/main" val="3361025977"/>
              </p:ext>
            </p:extLst>
          </p:nvPr>
        </p:nvGraphicFramePr>
        <p:xfrm>
          <a:off x="316077" y="1276258"/>
          <a:ext cx="11559846" cy="5486400"/>
        </p:xfrm>
        <a:graphic>
          <a:graphicData uri="http://schemas.openxmlformats.org/drawingml/2006/table">
            <a:tbl>
              <a:tblPr firstRow="1" bandRow="1">
                <a:tableStyleId>{5C22544A-7EE6-4342-B048-85BDC9FD1C3A}</a:tableStyleId>
              </a:tblPr>
              <a:tblGrid>
                <a:gridCol w="1009140">
                  <a:extLst>
                    <a:ext uri="{9D8B030D-6E8A-4147-A177-3AD203B41FA5}">
                      <a16:colId xmlns:a16="http://schemas.microsoft.com/office/drawing/2014/main" val="2494844944"/>
                    </a:ext>
                  </a:extLst>
                </a:gridCol>
                <a:gridCol w="9092966">
                  <a:extLst>
                    <a:ext uri="{9D8B030D-6E8A-4147-A177-3AD203B41FA5}">
                      <a16:colId xmlns:a16="http://schemas.microsoft.com/office/drawing/2014/main" val="3702732325"/>
                    </a:ext>
                  </a:extLst>
                </a:gridCol>
                <a:gridCol w="1457740">
                  <a:extLst>
                    <a:ext uri="{9D8B030D-6E8A-4147-A177-3AD203B41FA5}">
                      <a16:colId xmlns:a16="http://schemas.microsoft.com/office/drawing/2014/main" val="3796782179"/>
                    </a:ext>
                  </a:extLst>
                </a:gridCol>
              </a:tblGrid>
              <a:tr h="370840">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Критерий</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Баллы</a:t>
                      </a:r>
                    </a:p>
                  </a:txBody>
                  <a:tcPr/>
                </a:tc>
                <a:extLst>
                  <a:ext uri="{0D108BD9-81ED-4DB2-BD59-A6C34878D82A}">
                    <a16:rowId xmlns:a16="http://schemas.microsoft.com/office/drawing/2014/main" val="3024403225"/>
                  </a:ext>
                </a:extLst>
              </a:tr>
              <a:tr h="370840">
                <a:tc rowSpan="3">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29.2</a:t>
                      </a:r>
                    </a:p>
                  </a:txBody>
                  <a:tcPr/>
                </a:tc>
                <a:tc>
                  <a:txBody>
                    <a:bodyPr/>
                    <a:lstStyle/>
                    <a:p>
                      <a:pPr algn="just"/>
                      <a:r>
                        <a:rPr lang="ru-RU" sz="2400" b="1" dirty="0">
                          <a:latin typeface="Tahoma" panose="020B0604030504040204" pitchFamily="34" charset="0"/>
                          <a:ea typeface="Tahoma" panose="020B0604030504040204" pitchFamily="34" charset="0"/>
                          <a:cs typeface="Tahoma" panose="020B0604030504040204" pitchFamily="34" charset="0"/>
                        </a:rPr>
                        <a:t>Теоретическое содержание мини-сочинения</a:t>
                      </a:r>
                    </a:p>
                    <a:p>
                      <a:pPr algn="just"/>
                      <a:r>
                        <a:rPr lang="ru-RU" sz="2400" b="1" dirty="0">
                          <a:latin typeface="Tahoma" panose="020B0604030504040204" pitchFamily="34" charset="0"/>
                          <a:ea typeface="Tahoma" panose="020B0604030504040204" pitchFamily="34" charset="0"/>
                          <a:cs typeface="Tahoma" panose="020B0604030504040204" pitchFamily="34" charset="0"/>
                        </a:rPr>
                        <a:t>(Объяснение ключевого(-ых) понятия(-</a:t>
                      </a:r>
                      <a:r>
                        <a:rPr lang="ru-RU" sz="2400" b="1" dirty="0" err="1">
                          <a:latin typeface="Tahoma" panose="020B0604030504040204" pitchFamily="34" charset="0"/>
                          <a:ea typeface="Tahoma" panose="020B0604030504040204" pitchFamily="34" charset="0"/>
                          <a:cs typeface="Tahoma" panose="020B0604030504040204" pitchFamily="34" charset="0"/>
                        </a:rPr>
                        <a:t>ий</a:t>
                      </a:r>
                      <a:r>
                        <a:rPr lang="ru-RU" sz="2400" b="1" dirty="0">
                          <a:latin typeface="Tahoma" panose="020B0604030504040204" pitchFamily="34" charset="0"/>
                          <a:ea typeface="Tahoma" panose="020B0604030504040204" pitchFamily="34" charset="0"/>
                          <a:cs typeface="Tahoma" panose="020B0604030504040204" pitchFamily="34" charset="0"/>
                        </a:rPr>
                        <a:t>), наличие и корректность теоретических положений)</a:t>
                      </a:r>
                    </a:p>
                  </a:txBody>
                  <a:tcPr/>
                </a:tc>
                <a:tc>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a:t>
                      </a:r>
                    </a:p>
                  </a:txBody>
                  <a:tcPr/>
                </a:tc>
                <a:extLst>
                  <a:ext uri="{0D108BD9-81ED-4DB2-BD59-A6C34878D82A}">
                    <a16:rowId xmlns:a16="http://schemas.microsoft.com/office/drawing/2014/main" val="2414640696"/>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400" dirty="0">
                          <a:latin typeface="Tahoma" panose="020B0604030504040204" pitchFamily="34" charset="0"/>
                          <a:ea typeface="Tahoma" panose="020B0604030504040204" pitchFamily="34" charset="0"/>
                          <a:cs typeface="Tahoma" panose="020B0604030504040204" pitchFamily="34" charset="0"/>
                        </a:rPr>
                        <a:t>В контексте хотя бы одной выделенной идеи/одного тезиса приведены связанные между собой объяснения ключевого (-ых) понятия (-</a:t>
                      </a:r>
                      <a:r>
                        <a:rPr lang="ru-RU" sz="2400" dirty="0" err="1">
                          <a:latin typeface="Tahoma" panose="020B0604030504040204" pitchFamily="34" charset="0"/>
                          <a:ea typeface="Tahoma" panose="020B0604030504040204" pitchFamily="34" charset="0"/>
                          <a:cs typeface="Tahoma" panose="020B0604030504040204" pitchFamily="34" charset="0"/>
                        </a:rPr>
                        <a:t>ий</a:t>
                      </a:r>
                      <a:r>
                        <a:rPr lang="ru-RU" sz="2400" dirty="0">
                          <a:latin typeface="Tahoma" panose="020B0604030504040204" pitchFamily="34" charset="0"/>
                          <a:ea typeface="Tahoma" panose="020B0604030504040204" pitchFamily="34" charset="0"/>
                          <a:cs typeface="Tahoma" panose="020B0604030504040204" pitchFamily="34" charset="0"/>
                        </a:rPr>
                        <a:t>), теоретические положения</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2</a:t>
                      </a:r>
                    </a:p>
                  </a:txBody>
                  <a:tcPr/>
                </a:tc>
                <a:extLst>
                  <a:ext uri="{0D108BD9-81ED-4DB2-BD59-A6C34878D82A}">
                    <a16:rowId xmlns:a16="http://schemas.microsoft.com/office/drawing/2014/main" val="3795300199"/>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400" dirty="0">
                          <a:latin typeface="Tahoma" panose="020B0604030504040204" pitchFamily="34" charset="0"/>
                          <a:ea typeface="Tahoma" panose="020B0604030504040204" pitchFamily="34" charset="0"/>
                          <a:cs typeface="Tahoma" panose="020B0604030504040204" pitchFamily="34" charset="0"/>
                        </a:rPr>
                        <a:t>В контексте хотя бы одной выделенной идеи/одного тезиса приведены корректные объяснения ключевых понятий, теоретические положения отсутствуют.</a:t>
                      </a:r>
                    </a:p>
                    <a:p>
                      <a:pPr algn="just"/>
                      <a:r>
                        <a:rPr lang="ru-RU" sz="2400" dirty="0">
                          <a:latin typeface="Tahoma" panose="020B0604030504040204" pitchFamily="34" charset="0"/>
                          <a:ea typeface="Tahoma" panose="020B0604030504040204" pitchFamily="34" charset="0"/>
                          <a:cs typeface="Tahoma" panose="020B0604030504040204" pitchFamily="34" charset="0"/>
                        </a:rPr>
                        <a:t>ИЛИ В ответе наряду с относящимися к одной или нескольким идеям/тезисам приведены корректные теоретические положения, смысл понятий не раскрыт ИЛИ в понятиях и положениях есть неточности, не искажающие смысла.</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1</a:t>
                      </a:r>
                    </a:p>
                  </a:txBody>
                  <a:tcPr/>
                </a:tc>
                <a:extLst>
                  <a:ext uri="{0D108BD9-81ED-4DB2-BD59-A6C34878D82A}">
                    <a16:rowId xmlns:a16="http://schemas.microsoft.com/office/drawing/2014/main" val="899592939"/>
                  </a:ext>
                </a:extLst>
              </a:tr>
            </a:tbl>
          </a:graphicData>
        </a:graphic>
      </p:graphicFrame>
    </p:spTree>
    <p:extLst>
      <p:ext uri="{BB962C8B-B14F-4D97-AF65-F5344CB8AC3E}">
        <p14:creationId xmlns:p14="http://schemas.microsoft.com/office/powerpoint/2010/main" val="24542442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14103" y="200710"/>
            <a:ext cx="10102106" cy="685261"/>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№29</a:t>
            </a:r>
          </a:p>
        </p:txBody>
      </p:sp>
      <p:graphicFrame>
        <p:nvGraphicFramePr>
          <p:cNvPr id="3" name="Таблица 2">
            <a:extLst>
              <a:ext uri="{FF2B5EF4-FFF2-40B4-BE49-F238E27FC236}">
                <a16:creationId xmlns:a16="http://schemas.microsoft.com/office/drawing/2014/main" id="{D338CEAC-70C3-4C65-9188-8CE435EEA220}"/>
              </a:ext>
            </a:extLst>
          </p:cNvPr>
          <p:cNvGraphicFramePr>
            <a:graphicFrameLocks noGrp="1"/>
          </p:cNvGraphicFramePr>
          <p:nvPr>
            <p:extLst>
              <p:ext uri="{D42A27DB-BD31-4B8C-83A1-F6EECF244321}">
                <p14:modId xmlns:p14="http://schemas.microsoft.com/office/powerpoint/2010/main" val="1818079989"/>
              </p:ext>
            </p:extLst>
          </p:nvPr>
        </p:nvGraphicFramePr>
        <p:xfrm>
          <a:off x="316077" y="1276258"/>
          <a:ext cx="11559846" cy="4754880"/>
        </p:xfrm>
        <a:graphic>
          <a:graphicData uri="http://schemas.openxmlformats.org/drawingml/2006/table">
            <a:tbl>
              <a:tblPr firstRow="1" bandRow="1">
                <a:tableStyleId>{5C22544A-7EE6-4342-B048-85BDC9FD1C3A}</a:tableStyleId>
              </a:tblPr>
              <a:tblGrid>
                <a:gridCol w="1009140">
                  <a:extLst>
                    <a:ext uri="{9D8B030D-6E8A-4147-A177-3AD203B41FA5}">
                      <a16:colId xmlns:a16="http://schemas.microsoft.com/office/drawing/2014/main" val="2494844944"/>
                    </a:ext>
                  </a:extLst>
                </a:gridCol>
                <a:gridCol w="9092966">
                  <a:extLst>
                    <a:ext uri="{9D8B030D-6E8A-4147-A177-3AD203B41FA5}">
                      <a16:colId xmlns:a16="http://schemas.microsoft.com/office/drawing/2014/main" val="3702732325"/>
                    </a:ext>
                  </a:extLst>
                </a:gridCol>
                <a:gridCol w="1457740">
                  <a:extLst>
                    <a:ext uri="{9D8B030D-6E8A-4147-A177-3AD203B41FA5}">
                      <a16:colId xmlns:a16="http://schemas.microsoft.com/office/drawing/2014/main" val="3796782179"/>
                    </a:ext>
                  </a:extLst>
                </a:gridCol>
              </a:tblGrid>
              <a:tr h="370840">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Критерий</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Баллы</a:t>
                      </a:r>
                    </a:p>
                  </a:txBody>
                  <a:tcPr/>
                </a:tc>
                <a:extLst>
                  <a:ext uri="{0D108BD9-81ED-4DB2-BD59-A6C34878D82A}">
                    <a16:rowId xmlns:a16="http://schemas.microsoft.com/office/drawing/2014/main" val="3024403225"/>
                  </a:ext>
                </a:extLst>
              </a:tr>
              <a:tr h="370840">
                <a:tc rowSpan="2">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29.2</a:t>
                      </a:r>
                    </a:p>
                  </a:txBody>
                  <a:tcPr/>
                </a:tc>
                <a:tc>
                  <a:txBody>
                    <a:bodyPr/>
                    <a:lstStyle/>
                    <a:p>
                      <a:pPr algn="just"/>
                      <a:r>
                        <a:rPr lang="ru-RU" sz="2400" b="1" dirty="0">
                          <a:latin typeface="Tahoma" panose="020B0604030504040204" pitchFamily="34" charset="0"/>
                          <a:ea typeface="Tahoma" panose="020B0604030504040204" pitchFamily="34" charset="0"/>
                          <a:cs typeface="Tahoma" panose="020B0604030504040204" pitchFamily="34" charset="0"/>
                        </a:rPr>
                        <a:t>Теоретическое содержание мини-сочинения</a:t>
                      </a:r>
                    </a:p>
                    <a:p>
                      <a:pPr algn="just"/>
                      <a:r>
                        <a:rPr lang="ru-RU" sz="2400" b="1" dirty="0">
                          <a:latin typeface="Tahoma" panose="020B0604030504040204" pitchFamily="34" charset="0"/>
                          <a:ea typeface="Tahoma" panose="020B0604030504040204" pitchFamily="34" charset="0"/>
                          <a:cs typeface="Tahoma" panose="020B0604030504040204" pitchFamily="34" charset="0"/>
                        </a:rPr>
                        <a:t>(Объяснение ключевого(-ых) понятия(-</a:t>
                      </a:r>
                      <a:r>
                        <a:rPr lang="ru-RU" sz="2400" b="1" dirty="0" err="1">
                          <a:latin typeface="Tahoma" panose="020B0604030504040204" pitchFamily="34" charset="0"/>
                          <a:ea typeface="Tahoma" panose="020B0604030504040204" pitchFamily="34" charset="0"/>
                          <a:cs typeface="Tahoma" panose="020B0604030504040204" pitchFamily="34" charset="0"/>
                        </a:rPr>
                        <a:t>ий</a:t>
                      </a:r>
                      <a:r>
                        <a:rPr lang="ru-RU" sz="2400" b="1" dirty="0">
                          <a:latin typeface="Tahoma" panose="020B0604030504040204" pitchFamily="34" charset="0"/>
                          <a:ea typeface="Tahoma" panose="020B0604030504040204" pitchFamily="34" charset="0"/>
                          <a:cs typeface="Tahoma" panose="020B0604030504040204" pitchFamily="34" charset="0"/>
                        </a:rPr>
                        <a:t>), наличие теоретических положений, рассуждений, выводов)</a:t>
                      </a:r>
                    </a:p>
                  </a:txBody>
                  <a:tcPr/>
                </a:tc>
                <a:tc>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a:t>
                      </a:r>
                    </a:p>
                  </a:txBody>
                  <a:tcPr/>
                </a:tc>
                <a:extLst>
                  <a:ext uri="{0D108BD9-81ED-4DB2-BD59-A6C34878D82A}">
                    <a16:rowId xmlns:a16="http://schemas.microsoft.com/office/drawing/2014/main" val="2414640696"/>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400" dirty="0">
                          <a:latin typeface="Tahoma" panose="020B0604030504040204" pitchFamily="34" charset="0"/>
                          <a:ea typeface="Tahoma" panose="020B0604030504040204" pitchFamily="34" charset="0"/>
                          <a:cs typeface="Tahoma" panose="020B0604030504040204" pitchFamily="34" charset="0"/>
                        </a:rPr>
                        <a:t>Все иные ситуации, в т.ч. если теоретическое содержание мини-сочинения отсутствует (смысл ключевых понятий не объяснён; теоретические положения отсутствуют или не связаны с идеей/тезисом, не раскрывают смысла высказывания) ИЛИ приведены рассуждения бытового характера без опоры на обществоведческие знания.</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0</a:t>
                      </a:r>
                    </a:p>
                  </a:txBody>
                  <a:tcPr/>
                </a:tc>
                <a:extLst>
                  <a:ext uri="{0D108BD9-81ED-4DB2-BD59-A6C34878D82A}">
                    <a16:rowId xmlns:a16="http://schemas.microsoft.com/office/drawing/2014/main" val="3795300199"/>
                  </a:ext>
                </a:extLst>
              </a:tr>
              <a:tr h="370840">
                <a:tc gridSpan="3">
                  <a:txBody>
                    <a:bodyPr/>
                    <a:lstStyle/>
                    <a:p>
                      <a:pPr algn="just"/>
                      <a:r>
                        <a:rPr lang="ru-RU" sz="2400" b="1" dirty="0">
                          <a:solidFill>
                            <a:schemeClr val="accent1"/>
                          </a:solidFill>
                          <a:latin typeface="Tahoma" panose="020B0604030504040204" pitchFamily="34" charset="0"/>
                          <a:ea typeface="Tahoma" panose="020B0604030504040204" pitchFamily="34" charset="0"/>
                          <a:cs typeface="Tahoma" panose="020B0604030504040204" pitchFamily="34" charset="0"/>
                        </a:rPr>
                        <a:t>Если по критерию 29.2 выставляется 0 баллов, то по критерию 29.3 выставляется 0 баллов.</a:t>
                      </a:r>
                    </a:p>
                  </a:txBody>
                  <a:tcPr/>
                </a:tc>
                <a:tc hMerge="1">
                  <a:txBody>
                    <a:bodyPr/>
                    <a:lstStyle/>
                    <a:p>
                      <a:pPr algn="just"/>
                      <a:endParaRPr lang="ru-RU" sz="2400" dirty="0">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algn="ctr"/>
                      <a:endParaRPr lang="ru-RU" sz="24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3169073587"/>
                  </a:ext>
                </a:extLst>
              </a:tr>
            </a:tbl>
          </a:graphicData>
        </a:graphic>
      </p:graphicFrame>
    </p:spTree>
    <p:extLst>
      <p:ext uri="{BB962C8B-B14F-4D97-AF65-F5344CB8AC3E}">
        <p14:creationId xmlns:p14="http://schemas.microsoft.com/office/powerpoint/2010/main" val="15312521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14103" y="200710"/>
            <a:ext cx="10102106" cy="685261"/>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№29</a:t>
            </a:r>
          </a:p>
        </p:txBody>
      </p:sp>
      <p:graphicFrame>
        <p:nvGraphicFramePr>
          <p:cNvPr id="3" name="Таблица 2">
            <a:extLst>
              <a:ext uri="{FF2B5EF4-FFF2-40B4-BE49-F238E27FC236}">
                <a16:creationId xmlns:a16="http://schemas.microsoft.com/office/drawing/2014/main" id="{D338CEAC-70C3-4C65-9188-8CE435EEA220}"/>
              </a:ext>
            </a:extLst>
          </p:cNvPr>
          <p:cNvGraphicFramePr>
            <a:graphicFrameLocks noGrp="1"/>
          </p:cNvGraphicFramePr>
          <p:nvPr>
            <p:extLst>
              <p:ext uri="{D42A27DB-BD31-4B8C-83A1-F6EECF244321}">
                <p14:modId xmlns:p14="http://schemas.microsoft.com/office/powerpoint/2010/main" val="2185687029"/>
              </p:ext>
            </p:extLst>
          </p:nvPr>
        </p:nvGraphicFramePr>
        <p:xfrm>
          <a:off x="316077" y="1263006"/>
          <a:ext cx="11559846" cy="4389120"/>
        </p:xfrm>
        <a:graphic>
          <a:graphicData uri="http://schemas.openxmlformats.org/drawingml/2006/table">
            <a:tbl>
              <a:tblPr firstRow="1" bandRow="1">
                <a:tableStyleId>{5C22544A-7EE6-4342-B048-85BDC9FD1C3A}</a:tableStyleId>
              </a:tblPr>
              <a:tblGrid>
                <a:gridCol w="1009140">
                  <a:extLst>
                    <a:ext uri="{9D8B030D-6E8A-4147-A177-3AD203B41FA5}">
                      <a16:colId xmlns:a16="http://schemas.microsoft.com/office/drawing/2014/main" val="2494844944"/>
                    </a:ext>
                  </a:extLst>
                </a:gridCol>
                <a:gridCol w="9092966">
                  <a:extLst>
                    <a:ext uri="{9D8B030D-6E8A-4147-A177-3AD203B41FA5}">
                      <a16:colId xmlns:a16="http://schemas.microsoft.com/office/drawing/2014/main" val="3702732325"/>
                    </a:ext>
                  </a:extLst>
                </a:gridCol>
                <a:gridCol w="1457740">
                  <a:extLst>
                    <a:ext uri="{9D8B030D-6E8A-4147-A177-3AD203B41FA5}">
                      <a16:colId xmlns:a16="http://schemas.microsoft.com/office/drawing/2014/main" val="3796782179"/>
                    </a:ext>
                  </a:extLst>
                </a:gridCol>
              </a:tblGrid>
              <a:tr h="370840">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Критерий</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Баллы</a:t>
                      </a:r>
                    </a:p>
                  </a:txBody>
                  <a:tcPr/>
                </a:tc>
                <a:extLst>
                  <a:ext uri="{0D108BD9-81ED-4DB2-BD59-A6C34878D82A}">
                    <a16:rowId xmlns:a16="http://schemas.microsoft.com/office/drawing/2014/main" val="3024403225"/>
                  </a:ext>
                </a:extLst>
              </a:tr>
              <a:tr h="370840">
                <a:tc rowSpan="3">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29.3</a:t>
                      </a:r>
                    </a:p>
                  </a:txBody>
                  <a:tcPr/>
                </a:tc>
                <a:tc>
                  <a:txBody>
                    <a:bodyPr/>
                    <a:lstStyle/>
                    <a:p>
                      <a:pPr algn="just"/>
                      <a:r>
                        <a:rPr lang="ru-RU" sz="2400" b="1" dirty="0">
                          <a:latin typeface="Tahoma" panose="020B0604030504040204" pitchFamily="34" charset="0"/>
                          <a:ea typeface="Tahoma" panose="020B0604030504040204" pitchFamily="34" charset="0"/>
                          <a:cs typeface="Tahoma" panose="020B0604030504040204" pitchFamily="34" charset="0"/>
                        </a:rPr>
                        <a:t>Теоретическое содержание мини-сочинения: наличие и корректность рассуждений, выводов</a:t>
                      </a:r>
                    </a:p>
                  </a:txBody>
                  <a:tcPr/>
                </a:tc>
                <a:tc>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1</a:t>
                      </a:r>
                    </a:p>
                  </a:txBody>
                  <a:tcPr/>
                </a:tc>
                <a:extLst>
                  <a:ext uri="{0D108BD9-81ED-4DB2-BD59-A6C34878D82A}">
                    <a16:rowId xmlns:a16="http://schemas.microsoft.com/office/drawing/2014/main" val="2414640696"/>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400" dirty="0">
                          <a:latin typeface="Tahoma" panose="020B0604030504040204" pitchFamily="34" charset="0"/>
                          <a:ea typeface="Tahoma" panose="020B0604030504040204" pitchFamily="34" charset="0"/>
                          <a:cs typeface="Tahoma" panose="020B0604030504040204" pitchFamily="34" charset="0"/>
                        </a:rPr>
                        <a:t>В контексте выделенной идеи / тезиса с опорой на корректные объяснения ключевых понятий, теоретические положения приведены связанные между собой последовательные и непротиворечивые рассуждения, на основе которых сформулирован обоснованный и достоверный вывод</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1</a:t>
                      </a:r>
                    </a:p>
                  </a:txBody>
                  <a:tcPr/>
                </a:tc>
                <a:extLst>
                  <a:ext uri="{0D108BD9-81ED-4DB2-BD59-A6C34878D82A}">
                    <a16:rowId xmlns:a16="http://schemas.microsoft.com/office/drawing/2014/main" val="3795300199"/>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400" dirty="0">
                          <a:latin typeface="Tahoma" panose="020B0604030504040204" pitchFamily="34" charset="0"/>
                          <a:ea typeface="Tahoma" panose="020B0604030504040204" pitchFamily="34" charset="0"/>
                          <a:cs typeface="Tahoma" panose="020B0604030504040204" pitchFamily="34" charset="0"/>
                        </a:rPr>
                        <a:t>Все иные ситуации, в т.ч. выводы бытового характера без опоры на обществоведческие знания</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0</a:t>
                      </a:r>
                    </a:p>
                  </a:txBody>
                  <a:tcPr/>
                </a:tc>
                <a:extLst>
                  <a:ext uri="{0D108BD9-81ED-4DB2-BD59-A6C34878D82A}">
                    <a16:rowId xmlns:a16="http://schemas.microsoft.com/office/drawing/2014/main" val="899592939"/>
                  </a:ext>
                </a:extLst>
              </a:tr>
            </a:tbl>
          </a:graphicData>
        </a:graphic>
      </p:graphicFrame>
    </p:spTree>
    <p:extLst>
      <p:ext uri="{BB962C8B-B14F-4D97-AF65-F5344CB8AC3E}">
        <p14:creationId xmlns:p14="http://schemas.microsoft.com/office/powerpoint/2010/main" val="376121848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14103" y="200710"/>
            <a:ext cx="10102106" cy="685261"/>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№29</a:t>
            </a:r>
          </a:p>
        </p:txBody>
      </p:sp>
      <p:graphicFrame>
        <p:nvGraphicFramePr>
          <p:cNvPr id="3" name="Таблица 2">
            <a:extLst>
              <a:ext uri="{FF2B5EF4-FFF2-40B4-BE49-F238E27FC236}">
                <a16:creationId xmlns:a16="http://schemas.microsoft.com/office/drawing/2014/main" id="{D338CEAC-70C3-4C65-9188-8CE435EEA220}"/>
              </a:ext>
            </a:extLst>
          </p:cNvPr>
          <p:cNvGraphicFramePr>
            <a:graphicFrameLocks noGrp="1"/>
          </p:cNvGraphicFramePr>
          <p:nvPr>
            <p:extLst>
              <p:ext uri="{D42A27DB-BD31-4B8C-83A1-F6EECF244321}">
                <p14:modId xmlns:p14="http://schemas.microsoft.com/office/powerpoint/2010/main" val="652155351"/>
              </p:ext>
            </p:extLst>
          </p:nvPr>
        </p:nvGraphicFramePr>
        <p:xfrm>
          <a:off x="316077" y="1276258"/>
          <a:ext cx="11559846" cy="5394960"/>
        </p:xfrm>
        <a:graphic>
          <a:graphicData uri="http://schemas.openxmlformats.org/drawingml/2006/table">
            <a:tbl>
              <a:tblPr firstRow="1" bandRow="1">
                <a:tableStyleId>{5C22544A-7EE6-4342-B048-85BDC9FD1C3A}</a:tableStyleId>
              </a:tblPr>
              <a:tblGrid>
                <a:gridCol w="1009140">
                  <a:extLst>
                    <a:ext uri="{9D8B030D-6E8A-4147-A177-3AD203B41FA5}">
                      <a16:colId xmlns:a16="http://schemas.microsoft.com/office/drawing/2014/main" val="2494844944"/>
                    </a:ext>
                  </a:extLst>
                </a:gridCol>
                <a:gridCol w="9092966">
                  <a:extLst>
                    <a:ext uri="{9D8B030D-6E8A-4147-A177-3AD203B41FA5}">
                      <a16:colId xmlns:a16="http://schemas.microsoft.com/office/drawing/2014/main" val="3702732325"/>
                    </a:ext>
                  </a:extLst>
                </a:gridCol>
                <a:gridCol w="1457740">
                  <a:extLst>
                    <a:ext uri="{9D8B030D-6E8A-4147-A177-3AD203B41FA5}">
                      <a16:colId xmlns:a16="http://schemas.microsoft.com/office/drawing/2014/main" val="3796782179"/>
                    </a:ext>
                  </a:extLst>
                </a:gridCol>
              </a:tblGrid>
              <a:tr h="370840">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Критерий</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Баллы</a:t>
                      </a:r>
                    </a:p>
                  </a:txBody>
                  <a:tcPr/>
                </a:tc>
                <a:extLst>
                  <a:ext uri="{0D108BD9-81ED-4DB2-BD59-A6C34878D82A}">
                    <a16:rowId xmlns:a16="http://schemas.microsoft.com/office/drawing/2014/main" val="3024403225"/>
                  </a:ext>
                </a:extLst>
              </a:tr>
              <a:tr h="370840">
                <a:tc rowSpan="2">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29.4</a:t>
                      </a:r>
                    </a:p>
                  </a:txBody>
                  <a:tcPr/>
                </a:tc>
                <a:tc>
                  <a:txBody>
                    <a:bodyPr/>
                    <a:lstStyle/>
                    <a:p>
                      <a:pPr algn="just"/>
                      <a:r>
                        <a:rPr lang="ru-RU" sz="2400" b="1" dirty="0">
                          <a:latin typeface="Tahoma" panose="020B0604030504040204" pitchFamily="34" charset="0"/>
                          <a:ea typeface="Tahoma" panose="020B0604030504040204" pitchFamily="34" charset="0"/>
                          <a:cs typeface="Tahoma" panose="020B0604030504040204" pitchFamily="34" charset="0"/>
                        </a:rPr>
                        <a:t>Качество приводимых фактов и примеров</a:t>
                      </a:r>
                    </a:p>
                  </a:txBody>
                  <a:tcPr/>
                </a:tc>
                <a:tc>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a:t>
                      </a:r>
                    </a:p>
                  </a:txBody>
                  <a:tcPr/>
                </a:tc>
                <a:extLst>
                  <a:ext uri="{0D108BD9-81ED-4DB2-BD59-A6C34878D82A}">
                    <a16:rowId xmlns:a16="http://schemas.microsoft.com/office/drawing/2014/main" val="2414640696"/>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400" dirty="0">
                          <a:latin typeface="Tahoma" panose="020B0604030504040204" pitchFamily="34" charset="0"/>
                          <a:ea typeface="Tahoma" panose="020B0604030504040204" pitchFamily="34" charset="0"/>
                          <a:cs typeface="Tahoma" panose="020B0604030504040204" pitchFamily="34" charset="0"/>
                        </a:rPr>
                        <a:t>Приведено из различных источников не менее двух корректных, развёрнуто сформулированных фактов/приме-ров, подтверждающих иллюстрируемую идею/тезис/</a:t>
                      </a:r>
                      <a:r>
                        <a:rPr lang="ru-RU" sz="2400" dirty="0" err="1">
                          <a:latin typeface="Tahoma" panose="020B0604030504040204" pitchFamily="34" charset="0"/>
                          <a:ea typeface="Tahoma" panose="020B0604030504040204" pitchFamily="34" charset="0"/>
                          <a:cs typeface="Tahoma" panose="020B0604030504040204" pitchFamily="34" charset="0"/>
                        </a:rPr>
                        <a:t>положе-ние</a:t>
                      </a:r>
                      <a:r>
                        <a:rPr lang="ru-RU" sz="2400" dirty="0">
                          <a:latin typeface="Tahoma" panose="020B0604030504040204" pitchFamily="34" charset="0"/>
                          <a:ea typeface="Tahoma" panose="020B0604030504040204" pitchFamily="34" charset="0"/>
                          <a:cs typeface="Tahoma" panose="020B0604030504040204" pitchFamily="34" charset="0"/>
                        </a:rPr>
                        <a:t>/рассуждение/вывод и не дублирующие друг друга по содержанию. Имеется явная связь факта/примера с идеей/тезисом/положением/рассуждением/выводом. </a:t>
                      </a:r>
                    </a:p>
                    <a:p>
                      <a:pPr algn="just"/>
                      <a:r>
                        <a:rPr lang="ru-RU" sz="2400" dirty="0">
                          <a:latin typeface="Tahoma" panose="020B0604030504040204" pitchFamily="34" charset="0"/>
                          <a:ea typeface="Tahoma" panose="020B0604030504040204" pitchFamily="34" charset="0"/>
                          <a:cs typeface="Tahoma" panose="020B0604030504040204" pitchFamily="34" charset="0"/>
                        </a:rPr>
                        <a:t>В качестве источников могут использоваться сообщения СМИ, материалы учебных предметов (истории, литературы, географии и др.), факты общественной жизни и личного социального опыта, собственные наблюдения. Примеры из разных учебных предметов рассматриваются в качестве примеров из различных источников</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2</a:t>
                      </a:r>
                    </a:p>
                  </a:txBody>
                  <a:tcPr/>
                </a:tc>
                <a:extLst>
                  <a:ext uri="{0D108BD9-81ED-4DB2-BD59-A6C34878D82A}">
                    <a16:rowId xmlns:a16="http://schemas.microsoft.com/office/drawing/2014/main" val="3795300199"/>
                  </a:ext>
                </a:extLst>
              </a:tr>
            </a:tbl>
          </a:graphicData>
        </a:graphic>
      </p:graphicFrame>
    </p:spTree>
    <p:extLst>
      <p:ext uri="{BB962C8B-B14F-4D97-AF65-F5344CB8AC3E}">
        <p14:creationId xmlns:p14="http://schemas.microsoft.com/office/powerpoint/2010/main" val="313111043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14103" y="200710"/>
            <a:ext cx="10102106" cy="685261"/>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№29</a:t>
            </a:r>
          </a:p>
        </p:txBody>
      </p:sp>
      <p:graphicFrame>
        <p:nvGraphicFramePr>
          <p:cNvPr id="3" name="Таблица 2">
            <a:extLst>
              <a:ext uri="{FF2B5EF4-FFF2-40B4-BE49-F238E27FC236}">
                <a16:creationId xmlns:a16="http://schemas.microsoft.com/office/drawing/2014/main" id="{D338CEAC-70C3-4C65-9188-8CE435EEA220}"/>
              </a:ext>
            </a:extLst>
          </p:cNvPr>
          <p:cNvGraphicFramePr>
            <a:graphicFrameLocks noGrp="1"/>
          </p:cNvGraphicFramePr>
          <p:nvPr>
            <p:extLst>
              <p:ext uri="{D42A27DB-BD31-4B8C-83A1-F6EECF244321}">
                <p14:modId xmlns:p14="http://schemas.microsoft.com/office/powerpoint/2010/main" val="3242259299"/>
              </p:ext>
            </p:extLst>
          </p:nvPr>
        </p:nvGraphicFramePr>
        <p:xfrm>
          <a:off x="316077" y="1276258"/>
          <a:ext cx="11559846" cy="3931920"/>
        </p:xfrm>
        <a:graphic>
          <a:graphicData uri="http://schemas.openxmlformats.org/drawingml/2006/table">
            <a:tbl>
              <a:tblPr firstRow="1" bandRow="1">
                <a:tableStyleId>{5C22544A-7EE6-4342-B048-85BDC9FD1C3A}</a:tableStyleId>
              </a:tblPr>
              <a:tblGrid>
                <a:gridCol w="1009140">
                  <a:extLst>
                    <a:ext uri="{9D8B030D-6E8A-4147-A177-3AD203B41FA5}">
                      <a16:colId xmlns:a16="http://schemas.microsoft.com/office/drawing/2014/main" val="2494844944"/>
                    </a:ext>
                  </a:extLst>
                </a:gridCol>
                <a:gridCol w="9092966">
                  <a:extLst>
                    <a:ext uri="{9D8B030D-6E8A-4147-A177-3AD203B41FA5}">
                      <a16:colId xmlns:a16="http://schemas.microsoft.com/office/drawing/2014/main" val="3702732325"/>
                    </a:ext>
                  </a:extLst>
                </a:gridCol>
                <a:gridCol w="1457740">
                  <a:extLst>
                    <a:ext uri="{9D8B030D-6E8A-4147-A177-3AD203B41FA5}">
                      <a16:colId xmlns:a16="http://schemas.microsoft.com/office/drawing/2014/main" val="3796782179"/>
                    </a:ext>
                  </a:extLst>
                </a:gridCol>
              </a:tblGrid>
              <a:tr h="370840">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Критерий</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Баллы</a:t>
                      </a:r>
                    </a:p>
                  </a:txBody>
                  <a:tcPr/>
                </a:tc>
                <a:extLst>
                  <a:ext uri="{0D108BD9-81ED-4DB2-BD59-A6C34878D82A}">
                    <a16:rowId xmlns:a16="http://schemas.microsoft.com/office/drawing/2014/main" val="3024403225"/>
                  </a:ext>
                </a:extLst>
              </a:tr>
              <a:tr h="370840">
                <a:tc rowSpan="2">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29.4</a:t>
                      </a:r>
                    </a:p>
                  </a:txBody>
                  <a:tcPr/>
                </a:tc>
                <a:tc>
                  <a:txBody>
                    <a:bodyPr/>
                    <a:lstStyle/>
                    <a:p>
                      <a:pPr algn="just"/>
                      <a:r>
                        <a:rPr lang="ru-RU" sz="2400" b="1" dirty="0">
                          <a:latin typeface="Tahoma" panose="020B0604030504040204" pitchFamily="34" charset="0"/>
                          <a:ea typeface="Tahoma" panose="020B0604030504040204" pitchFamily="34" charset="0"/>
                          <a:cs typeface="Tahoma" panose="020B0604030504040204" pitchFamily="34" charset="0"/>
                        </a:rPr>
                        <a:t>Качество приводимых фактов и примеров</a:t>
                      </a:r>
                    </a:p>
                  </a:txBody>
                  <a:tcPr/>
                </a:tc>
                <a:tc>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a:t>
                      </a:r>
                    </a:p>
                  </a:txBody>
                  <a:tcPr/>
                </a:tc>
                <a:extLst>
                  <a:ext uri="{0D108BD9-81ED-4DB2-BD59-A6C34878D82A}">
                    <a16:rowId xmlns:a16="http://schemas.microsoft.com/office/drawing/2014/main" val="2414640696"/>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400" dirty="0">
                          <a:latin typeface="Tahoma" panose="020B0604030504040204" pitchFamily="34" charset="0"/>
                          <a:ea typeface="Tahoma" panose="020B0604030504040204" pitchFamily="34" charset="0"/>
                          <a:cs typeface="Tahoma" panose="020B0604030504040204" pitchFamily="34" charset="0"/>
                        </a:rPr>
                        <a:t>Приведён только один корректный, развёрнуто сформулированный факт/пример, явно связанный с иллюстрируемой(-ым) идеей/тезисом/положением/</a:t>
                      </a:r>
                      <a:r>
                        <a:rPr lang="ru-RU" sz="2400" dirty="0" err="1">
                          <a:latin typeface="Tahoma" panose="020B0604030504040204" pitchFamily="34" charset="0"/>
                          <a:ea typeface="Tahoma" panose="020B0604030504040204" pitchFamily="34" charset="0"/>
                          <a:cs typeface="Tahoma" panose="020B0604030504040204" pitchFamily="34" charset="0"/>
                        </a:rPr>
                        <a:t>рассужде-нием</a:t>
                      </a:r>
                      <a:r>
                        <a:rPr lang="ru-RU" sz="2400" dirty="0">
                          <a:latin typeface="Tahoma" panose="020B0604030504040204" pitchFamily="34" charset="0"/>
                          <a:ea typeface="Tahoma" panose="020B0604030504040204" pitchFamily="34" charset="0"/>
                          <a:cs typeface="Tahoma" panose="020B0604030504040204" pitchFamily="34" charset="0"/>
                        </a:rPr>
                        <a:t>/выводом.</a:t>
                      </a:r>
                    </a:p>
                    <a:p>
                      <a:pPr algn="just"/>
                      <a:r>
                        <a:rPr lang="ru-RU" sz="2400" dirty="0">
                          <a:latin typeface="Tahoma" panose="020B0604030504040204" pitchFamily="34" charset="0"/>
                          <a:ea typeface="Tahoma" panose="020B0604030504040204" pitchFamily="34" charset="0"/>
                          <a:cs typeface="Tahoma" panose="020B0604030504040204" pitchFamily="34" charset="0"/>
                        </a:rPr>
                        <a:t>ИЛИ Приведены из источников одного типа корректные, развёрнуто сформулированные, факты/примеры, явно связанные с иллюстрируемой (-ым) идеей/тезисом/</a:t>
                      </a:r>
                      <a:r>
                        <a:rPr lang="ru-RU" sz="2400" dirty="0" err="1">
                          <a:latin typeface="Tahoma" panose="020B0604030504040204" pitchFamily="34" charset="0"/>
                          <a:ea typeface="Tahoma" panose="020B0604030504040204" pitchFamily="34" charset="0"/>
                          <a:cs typeface="Tahoma" panose="020B0604030504040204" pitchFamily="34" charset="0"/>
                        </a:rPr>
                        <a:t>положе-нием</a:t>
                      </a:r>
                      <a:r>
                        <a:rPr lang="ru-RU" sz="2400" dirty="0">
                          <a:latin typeface="Tahoma" panose="020B0604030504040204" pitchFamily="34" charset="0"/>
                          <a:ea typeface="Tahoma" panose="020B0604030504040204" pitchFamily="34" charset="0"/>
                          <a:cs typeface="Tahoma" panose="020B0604030504040204" pitchFamily="34" charset="0"/>
                        </a:rPr>
                        <a:t>/рассуждением/выводом</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1</a:t>
                      </a:r>
                    </a:p>
                  </a:txBody>
                  <a:tcPr/>
                </a:tc>
                <a:extLst>
                  <a:ext uri="{0D108BD9-81ED-4DB2-BD59-A6C34878D82A}">
                    <a16:rowId xmlns:a16="http://schemas.microsoft.com/office/drawing/2014/main" val="3795300199"/>
                  </a:ext>
                </a:extLst>
              </a:tr>
            </a:tbl>
          </a:graphicData>
        </a:graphic>
      </p:graphicFrame>
    </p:spTree>
    <p:extLst>
      <p:ext uri="{BB962C8B-B14F-4D97-AF65-F5344CB8AC3E}">
        <p14:creationId xmlns:p14="http://schemas.microsoft.com/office/powerpoint/2010/main" val="212028150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EBF1E35-3382-4587-A749-16E8855AF102}"/>
              </a:ext>
            </a:extLst>
          </p:cNvPr>
          <p:cNvSpPr>
            <a:spLocks noGrp="1"/>
          </p:cNvSpPr>
          <p:nvPr>
            <p:ph type="title"/>
          </p:nvPr>
        </p:nvSpPr>
        <p:spPr>
          <a:xfrm>
            <a:off x="314103" y="200710"/>
            <a:ext cx="10102106" cy="685261"/>
          </a:xfrm>
        </p:spPr>
        <p:txBody>
          <a:bodyPr/>
          <a:lstStyle/>
          <a:p>
            <a:r>
              <a:rPr lang="ru-RU" sz="3600"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Новые критерии проверки задания №29</a:t>
            </a:r>
          </a:p>
        </p:txBody>
      </p:sp>
      <p:graphicFrame>
        <p:nvGraphicFramePr>
          <p:cNvPr id="3" name="Таблица 2">
            <a:extLst>
              <a:ext uri="{FF2B5EF4-FFF2-40B4-BE49-F238E27FC236}">
                <a16:creationId xmlns:a16="http://schemas.microsoft.com/office/drawing/2014/main" id="{D338CEAC-70C3-4C65-9188-8CE435EEA220}"/>
              </a:ext>
            </a:extLst>
          </p:cNvPr>
          <p:cNvGraphicFramePr>
            <a:graphicFrameLocks noGrp="1"/>
          </p:cNvGraphicFramePr>
          <p:nvPr>
            <p:extLst>
              <p:ext uri="{D42A27DB-BD31-4B8C-83A1-F6EECF244321}">
                <p14:modId xmlns:p14="http://schemas.microsoft.com/office/powerpoint/2010/main" val="2654543468"/>
              </p:ext>
            </p:extLst>
          </p:nvPr>
        </p:nvGraphicFramePr>
        <p:xfrm>
          <a:off x="316077" y="1276258"/>
          <a:ext cx="11559846" cy="3291840"/>
        </p:xfrm>
        <a:graphic>
          <a:graphicData uri="http://schemas.openxmlformats.org/drawingml/2006/table">
            <a:tbl>
              <a:tblPr firstRow="1" bandRow="1">
                <a:tableStyleId>{5C22544A-7EE6-4342-B048-85BDC9FD1C3A}</a:tableStyleId>
              </a:tblPr>
              <a:tblGrid>
                <a:gridCol w="1009140">
                  <a:extLst>
                    <a:ext uri="{9D8B030D-6E8A-4147-A177-3AD203B41FA5}">
                      <a16:colId xmlns:a16="http://schemas.microsoft.com/office/drawing/2014/main" val="2494844944"/>
                    </a:ext>
                  </a:extLst>
                </a:gridCol>
                <a:gridCol w="9092966">
                  <a:extLst>
                    <a:ext uri="{9D8B030D-6E8A-4147-A177-3AD203B41FA5}">
                      <a16:colId xmlns:a16="http://schemas.microsoft.com/office/drawing/2014/main" val="3702732325"/>
                    </a:ext>
                  </a:extLst>
                </a:gridCol>
                <a:gridCol w="1457740">
                  <a:extLst>
                    <a:ext uri="{9D8B030D-6E8A-4147-A177-3AD203B41FA5}">
                      <a16:colId xmlns:a16="http://schemas.microsoft.com/office/drawing/2014/main" val="3796782179"/>
                    </a:ext>
                  </a:extLst>
                </a:gridCol>
              </a:tblGrid>
              <a:tr h="370840">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Критерий</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Баллы</a:t>
                      </a:r>
                    </a:p>
                  </a:txBody>
                  <a:tcPr/>
                </a:tc>
                <a:extLst>
                  <a:ext uri="{0D108BD9-81ED-4DB2-BD59-A6C34878D82A}">
                    <a16:rowId xmlns:a16="http://schemas.microsoft.com/office/drawing/2014/main" val="3024403225"/>
                  </a:ext>
                </a:extLst>
              </a:tr>
              <a:tr h="370840">
                <a:tc rowSpan="2">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29.4</a:t>
                      </a:r>
                    </a:p>
                  </a:txBody>
                  <a:tcPr/>
                </a:tc>
                <a:tc>
                  <a:txBody>
                    <a:bodyPr/>
                    <a:lstStyle/>
                    <a:p>
                      <a:pPr algn="just"/>
                      <a:r>
                        <a:rPr lang="ru-RU" sz="2400" b="1" dirty="0">
                          <a:latin typeface="Tahoma" panose="020B0604030504040204" pitchFamily="34" charset="0"/>
                          <a:ea typeface="Tahoma" panose="020B0604030504040204" pitchFamily="34" charset="0"/>
                          <a:cs typeface="Tahoma" panose="020B0604030504040204" pitchFamily="34" charset="0"/>
                        </a:rPr>
                        <a:t>Качество приводимых фактов и примеров</a:t>
                      </a:r>
                    </a:p>
                  </a:txBody>
                  <a:tcPr/>
                </a:tc>
                <a:tc>
                  <a:txBody>
                    <a:bodyPr/>
                    <a:lstStyle/>
                    <a:p>
                      <a:pPr algn="ctr"/>
                      <a:r>
                        <a:rPr lang="ru-RU" sz="2400" b="1" dirty="0">
                          <a:latin typeface="Tahoma" panose="020B0604030504040204" pitchFamily="34" charset="0"/>
                          <a:ea typeface="Tahoma" panose="020B0604030504040204" pitchFamily="34" charset="0"/>
                          <a:cs typeface="Tahoma" panose="020B0604030504040204" pitchFamily="34" charset="0"/>
                        </a:rPr>
                        <a:t>2</a:t>
                      </a:r>
                    </a:p>
                  </a:txBody>
                  <a:tcPr/>
                </a:tc>
                <a:extLst>
                  <a:ext uri="{0D108BD9-81ED-4DB2-BD59-A6C34878D82A}">
                    <a16:rowId xmlns:a16="http://schemas.microsoft.com/office/drawing/2014/main" val="2414640696"/>
                  </a:ext>
                </a:extLst>
              </a:tr>
              <a:tr h="370840">
                <a:tc vMerge="1">
                  <a:txBody>
                    <a:bodyPr/>
                    <a:lstStyle/>
                    <a:p>
                      <a:pPr algn="ctr"/>
                      <a:endParaRPr lang="ru-RU" sz="2800" dirty="0">
                        <a:latin typeface="Tahoma" panose="020B0604030504040204" pitchFamily="34" charset="0"/>
                        <a:ea typeface="Tahoma" panose="020B0604030504040204" pitchFamily="34" charset="0"/>
                        <a:cs typeface="Tahoma" panose="020B0604030504040204" pitchFamily="34" charset="0"/>
                      </a:endParaRPr>
                    </a:p>
                  </a:txBody>
                  <a:tcPr/>
                </a:tc>
                <a:tc>
                  <a:txBody>
                    <a:bodyPr/>
                    <a:lstStyle/>
                    <a:p>
                      <a:pPr algn="just"/>
                      <a:r>
                        <a:rPr lang="ru-RU" sz="2400" dirty="0">
                          <a:latin typeface="Tahoma" panose="020B0604030504040204" pitchFamily="34" charset="0"/>
                          <a:ea typeface="Tahoma" panose="020B0604030504040204" pitchFamily="34" charset="0"/>
                          <a:cs typeface="Tahoma" panose="020B0604030504040204" pitchFamily="34" charset="0"/>
                        </a:rPr>
                        <a:t>Все иные ситуации</a:t>
                      </a:r>
                    </a:p>
                  </a:txBody>
                  <a:tcPr/>
                </a:tc>
                <a:tc>
                  <a:txBody>
                    <a:bodyPr/>
                    <a:lstStyle/>
                    <a:p>
                      <a:pPr algn="ctr"/>
                      <a:r>
                        <a:rPr lang="ru-RU" sz="2400" dirty="0">
                          <a:latin typeface="Tahoma" panose="020B0604030504040204" pitchFamily="34" charset="0"/>
                          <a:ea typeface="Tahoma" panose="020B0604030504040204" pitchFamily="34" charset="0"/>
                          <a:cs typeface="Tahoma" panose="020B0604030504040204" pitchFamily="34" charset="0"/>
                        </a:rPr>
                        <a:t>0</a:t>
                      </a:r>
                    </a:p>
                  </a:txBody>
                  <a:tcPr/>
                </a:tc>
                <a:extLst>
                  <a:ext uri="{0D108BD9-81ED-4DB2-BD59-A6C34878D82A}">
                    <a16:rowId xmlns:a16="http://schemas.microsoft.com/office/drawing/2014/main" val="3795300199"/>
                  </a:ext>
                </a:extLst>
              </a:tr>
              <a:tr h="370840">
                <a:tc gridSpan="3">
                  <a:txBody>
                    <a:bodyPr/>
                    <a:lstStyle/>
                    <a:p>
                      <a:pPr algn="just"/>
                      <a:r>
                        <a:rPr lang="ru-RU" sz="2400" b="1" dirty="0">
                          <a:solidFill>
                            <a:schemeClr val="accent1"/>
                          </a:solidFill>
                          <a:latin typeface="Tahoma" panose="020B0604030504040204" pitchFamily="34" charset="0"/>
                          <a:ea typeface="Tahoma" panose="020B0604030504040204" pitchFamily="34" charset="0"/>
                          <a:cs typeface="Tahoma" panose="020B0604030504040204" pitchFamily="34" charset="0"/>
                        </a:rPr>
                        <a:t>Факты/примеры, содержащие фактические и смысловые ошибки, приведшие к существенному искажению сути высказывания или свидетельствующие о непонимании используемого исторического, литературного, географического и (или) другого материала, не засчитываются при оценивании.</a:t>
                      </a:r>
                    </a:p>
                  </a:txBody>
                  <a:tcPr/>
                </a:tc>
                <a:tc hMerge="1">
                  <a:txBody>
                    <a:bodyPr/>
                    <a:lstStyle/>
                    <a:p>
                      <a:pPr algn="just"/>
                      <a:endParaRPr lang="ru-RU" sz="2400" dirty="0">
                        <a:latin typeface="Tahoma" panose="020B0604030504040204" pitchFamily="34" charset="0"/>
                        <a:ea typeface="Tahoma" panose="020B0604030504040204" pitchFamily="34" charset="0"/>
                        <a:cs typeface="Tahoma" panose="020B0604030504040204" pitchFamily="34" charset="0"/>
                      </a:endParaRPr>
                    </a:p>
                  </a:txBody>
                  <a:tcPr/>
                </a:tc>
                <a:tc hMerge="1">
                  <a:txBody>
                    <a:bodyPr/>
                    <a:lstStyle/>
                    <a:p>
                      <a:pPr algn="ctr"/>
                      <a:endParaRPr lang="ru-RU" sz="2400" dirty="0">
                        <a:latin typeface="Tahoma" panose="020B0604030504040204" pitchFamily="34" charset="0"/>
                        <a:ea typeface="Tahoma" panose="020B0604030504040204" pitchFamily="34" charset="0"/>
                        <a:cs typeface="Tahoma" panose="020B0604030504040204" pitchFamily="34" charset="0"/>
                      </a:endParaRPr>
                    </a:p>
                  </a:txBody>
                  <a:tcPr/>
                </a:tc>
                <a:extLst>
                  <a:ext uri="{0D108BD9-81ED-4DB2-BD59-A6C34878D82A}">
                    <a16:rowId xmlns:a16="http://schemas.microsoft.com/office/drawing/2014/main" val="2262128083"/>
                  </a:ext>
                </a:extLst>
              </a:tr>
            </a:tbl>
          </a:graphicData>
        </a:graphic>
      </p:graphicFrame>
    </p:spTree>
    <p:extLst>
      <p:ext uri="{BB962C8B-B14F-4D97-AF65-F5344CB8AC3E}">
        <p14:creationId xmlns:p14="http://schemas.microsoft.com/office/powerpoint/2010/main" val="13583686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7000"/>
                <a:hueMod val="88000"/>
                <a:satMod val="130000"/>
                <a:lumMod val="124000"/>
              </a:schemeClr>
            </a:gs>
            <a:gs pos="100000">
              <a:schemeClr val="bg2">
                <a:tint val="96000"/>
                <a:shade val="88000"/>
                <a:hueMod val="108000"/>
                <a:satMod val="164000"/>
                <a:lumMod val="76000"/>
              </a:schemeClr>
            </a:gs>
          </a:gsLst>
          <a:path path="circle">
            <a:fillToRect l="45000" t="65000" r="125000" b="100000"/>
          </a:path>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E27238C-8EAF-4098-86E6-7723B7DAE6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2000" cy="6858000"/>
          </a:xfrm>
          <a:prstGeom prst="rect">
            <a:avLst/>
          </a:prstGeom>
          <a:solidFill>
            <a:schemeClr val="tx2"/>
          </a:solidFill>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0" name="Freeform 36">
            <a:extLst>
              <a:ext uri="{FF2B5EF4-FFF2-40B4-BE49-F238E27FC236}">
                <a16:creationId xmlns:a16="http://schemas.microsoft.com/office/drawing/2014/main" id="{992F97B1-1891-4FCC-9E5F-BA97EDB48F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351010" y="0"/>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2">
              <a:lumMod val="60000"/>
              <a:lumOff val="40000"/>
              <a:alpha val="20000"/>
            </a:schemeClr>
          </a:solidFill>
          <a:ln>
            <a:noFill/>
          </a:ln>
        </p:spPr>
        <p:txBody>
          <a:bodyPr rtlCol="0" anchor="ctr"/>
          <a:lstStyle/>
          <a:p>
            <a:pPr algn="ctr"/>
            <a:endParaRPr lang="en-US"/>
          </a:p>
        </p:txBody>
      </p:sp>
      <p:sp useBgFill="1">
        <p:nvSpPr>
          <p:cNvPr id="12" name="Freeform: Shape 11">
            <a:extLst>
              <a:ext uri="{FF2B5EF4-FFF2-40B4-BE49-F238E27FC236}">
                <a16:creationId xmlns:a16="http://schemas.microsoft.com/office/drawing/2014/main" id="{78C6C821-FEE1-4EB6-9590-C021440C77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0"/>
            <a:ext cx="9700459" cy="6858001"/>
          </a:xfrm>
          <a:custGeom>
            <a:avLst/>
            <a:gdLst>
              <a:gd name="connsiteX0" fmla="*/ 0 w 9700459"/>
              <a:gd name="connsiteY0" fmla="*/ 0 h 6858001"/>
              <a:gd name="connsiteX1" fmla="*/ 1323975 w 9700459"/>
              <a:gd name="connsiteY1" fmla="*/ 0 h 6858001"/>
              <a:gd name="connsiteX2" fmla="*/ 1517015 w 9700459"/>
              <a:gd name="connsiteY2" fmla="*/ 0 h 6858001"/>
              <a:gd name="connsiteX3" fmla="*/ 3241265 w 9700459"/>
              <a:gd name="connsiteY3" fmla="*/ 0 h 6858001"/>
              <a:gd name="connsiteX4" fmla="*/ 3241265 w 9700459"/>
              <a:gd name="connsiteY4" fmla="*/ 1 h 6858001"/>
              <a:gd name="connsiteX5" fmla="*/ 8355744 w 9700459"/>
              <a:gd name="connsiteY5" fmla="*/ 1 h 6858001"/>
              <a:gd name="connsiteX6" fmla="*/ 8355744 w 9700459"/>
              <a:gd name="connsiteY6" fmla="*/ 0 h 6858001"/>
              <a:gd name="connsiteX7" fmla="*/ 9699282 w 9700459"/>
              <a:gd name="connsiteY7" fmla="*/ 0 h 6858001"/>
              <a:gd name="connsiteX8" fmla="*/ 9674237 w 9700459"/>
              <a:gd name="connsiteY8" fmla="*/ 155677 h 6858001"/>
              <a:gd name="connsiteX9" fmla="*/ 9650368 w 9700459"/>
              <a:gd name="connsiteY9" fmla="*/ 310668 h 6858001"/>
              <a:gd name="connsiteX10" fmla="*/ 9627004 w 9700459"/>
              <a:gd name="connsiteY10" fmla="*/ 466344 h 6858001"/>
              <a:gd name="connsiteX11" fmla="*/ 9607001 w 9700459"/>
              <a:gd name="connsiteY11" fmla="*/ 622707 h 6858001"/>
              <a:gd name="connsiteX12" fmla="*/ 9586830 w 9700459"/>
              <a:gd name="connsiteY12" fmla="*/ 778383 h 6858001"/>
              <a:gd name="connsiteX13" fmla="*/ 9568004 w 9700459"/>
              <a:gd name="connsiteY13" fmla="*/ 934746 h 6858001"/>
              <a:gd name="connsiteX14" fmla="*/ 9551868 w 9700459"/>
              <a:gd name="connsiteY14" fmla="*/ 1089051 h 6858001"/>
              <a:gd name="connsiteX15" fmla="*/ 9536572 w 9700459"/>
              <a:gd name="connsiteY15" fmla="*/ 1245413 h 6858001"/>
              <a:gd name="connsiteX16" fmla="*/ 9522620 w 9700459"/>
              <a:gd name="connsiteY16" fmla="*/ 1401090 h 6858001"/>
              <a:gd name="connsiteX17" fmla="*/ 9510518 w 9700459"/>
              <a:gd name="connsiteY17" fmla="*/ 1554023 h 6858001"/>
              <a:gd name="connsiteX18" fmla="*/ 9498415 w 9700459"/>
              <a:gd name="connsiteY18" fmla="*/ 1709014 h 6858001"/>
              <a:gd name="connsiteX19" fmla="*/ 9488330 w 9700459"/>
              <a:gd name="connsiteY19" fmla="*/ 1861947 h 6858001"/>
              <a:gd name="connsiteX20" fmla="*/ 9480430 w 9700459"/>
              <a:gd name="connsiteY20" fmla="*/ 2014881 h 6858001"/>
              <a:gd name="connsiteX21" fmla="*/ 9472193 w 9700459"/>
              <a:gd name="connsiteY21" fmla="*/ 2167128 h 6858001"/>
              <a:gd name="connsiteX22" fmla="*/ 9465302 w 9700459"/>
              <a:gd name="connsiteY22" fmla="*/ 2318004 h 6858001"/>
              <a:gd name="connsiteX23" fmla="*/ 9460427 w 9700459"/>
              <a:gd name="connsiteY23" fmla="*/ 2467509 h 6858001"/>
              <a:gd name="connsiteX24" fmla="*/ 9456225 w 9700459"/>
              <a:gd name="connsiteY24" fmla="*/ 2617013 h 6858001"/>
              <a:gd name="connsiteX25" fmla="*/ 9452191 w 9700459"/>
              <a:gd name="connsiteY25" fmla="*/ 2765146 h 6858001"/>
              <a:gd name="connsiteX26" fmla="*/ 9450342 w 9700459"/>
              <a:gd name="connsiteY26" fmla="*/ 2911221 h 6858001"/>
              <a:gd name="connsiteX27" fmla="*/ 9448325 w 9700459"/>
              <a:gd name="connsiteY27" fmla="*/ 3057297 h 6858001"/>
              <a:gd name="connsiteX28" fmla="*/ 9447316 w 9700459"/>
              <a:gd name="connsiteY28" fmla="*/ 3201315 h 6858001"/>
              <a:gd name="connsiteX29" fmla="*/ 9448325 w 9700459"/>
              <a:gd name="connsiteY29" fmla="*/ 3343961 h 6858001"/>
              <a:gd name="connsiteX30" fmla="*/ 9448325 w 9700459"/>
              <a:gd name="connsiteY30" fmla="*/ 3485236 h 6858001"/>
              <a:gd name="connsiteX31" fmla="*/ 9450342 w 9700459"/>
              <a:gd name="connsiteY31" fmla="*/ 3625139 h 6858001"/>
              <a:gd name="connsiteX32" fmla="*/ 9453367 w 9700459"/>
              <a:gd name="connsiteY32" fmla="*/ 3762299 h 6858001"/>
              <a:gd name="connsiteX33" fmla="*/ 9456225 w 9700459"/>
              <a:gd name="connsiteY33" fmla="*/ 3898087 h 6858001"/>
              <a:gd name="connsiteX34" fmla="*/ 9459419 w 9700459"/>
              <a:gd name="connsiteY34" fmla="*/ 4031133 h 6858001"/>
              <a:gd name="connsiteX35" fmla="*/ 9464293 w 9700459"/>
              <a:gd name="connsiteY35" fmla="*/ 4163492 h 6858001"/>
              <a:gd name="connsiteX36" fmla="*/ 9469504 w 9700459"/>
              <a:gd name="connsiteY36" fmla="*/ 4293793 h 6858001"/>
              <a:gd name="connsiteX37" fmla="*/ 9474210 w 9700459"/>
              <a:gd name="connsiteY37" fmla="*/ 4421352 h 6858001"/>
              <a:gd name="connsiteX38" fmla="*/ 9487490 w 9700459"/>
              <a:gd name="connsiteY38" fmla="*/ 4670298 h 6858001"/>
              <a:gd name="connsiteX39" fmla="*/ 9501609 w 9700459"/>
              <a:gd name="connsiteY39" fmla="*/ 4908956 h 6858001"/>
              <a:gd name="connsiteX40" fmla="*/ 9516401 w 9700459"/>
              <a:gd name="connsiteY40" fmla="*/ 5138013 h 6858001"/>
              <a:gd name="connsiteX41" fmla="*/ 9532706 w 9700459"/>
              <a:gd name="connsiteY41" fmla="*/ 5354726 h 6858001"/>
              <a:gd name="connsiteX42" fmla="*/ 9549683 w 9700459"/>
              <a:gd name="connsiteY42" fmla="*/ 5561838 h 6858001"/>
              <a:gd name="connsiteX43" fmla="*/ 9568004 w 9700459"/>
              <a:gd name="connsiteY43" fmla="*/ 5753862 h 6858001"/>
              <a:gd name="connsiteX44" fmla="*/ 9585990 w 9700459"/>
              <a:gd name="connsiteY44" fmla="*/ 5934227 h 6858001"/>
              <a:gd name="connsiteX45" fmla="*/ 9603975 w 9700459"/>
              <a:gd name="connsiteY45" fmla="*/ 6100191 h 6858001"/>
              <a:gd name="connsiteX46" fmla="*/ 9620952 w 9700459"/>
              <a:gd name="connsiteY46" fmla="*/ 6252438 h 6858001"/>
              <a:gd name="connsiteX47" fmla="*/ 9637089 w 9700459"/>
              <a:gd name="connsiteY47" fmla="*/ 6387541 h 6858001"/>
              <a:gd name="connsiteX48" fmla="*/ 9652385 w 9700459"/>
              <a:gd name="connsiteY48" fmla="*/ 6509613 h 6858001"/>
              <a:gd name="connsiteX49" fmla="*/ 9665160 w 9700459"/>
              <a:gd name="connsiteY49" fmla="*/ 6612483 h 6858001"/>
              <a:gd name="connsiteX50" fmla="*/ 9677262 w 9700459"/>
              <a:gd name="connsiteY50" fmla="*/ 6698894 h 6858001"/>
              <a:gd name="connsiteX51" fmla="*/ 9694576 w 9700459"/>
              <a:gd name="connsiteY51" fmla="*/ 6817538 h 6858001"/>
              <a:gd name="connsiteX52" fmla="*/ 9700459 w 9700459"/>
              <a:gd name="connsiteY52" fmla="*/ 6858000 h 6858001"/>
              <a:gd name="connsiteX53" fmla="*/ 8795105 w 9700459"/>
              <a:gd name="connsiteY53" fmla="*/ 6858000 h 6858001"/>
              <a:gd name="connsiteX54" fmla="*/ 8795105 w 9700459"/>
              <a:gd name="connsiteY54" fmla="*/ 6858001 h 6858001"/>
              <a:gd name="connsiteX55" fmla="*/ 2704541 w 9700459"/>
              <a:gd name="connsiteY55" fmla="*/ 6858001 h 6858001"/>
              <a:gd name="connsiteX56" fmla="*/ 2704541 w 9700459"/>
              <a:gd name="connsiteY56" fmla="*/ 6858000 h 6858001"/>
              <a:gd name="connsiteX57" fmla="*/ 1517015 w 9700459"/>
              <a:gd name="connsiteY57" fmla="*/ 6858000 h 6858001"/>
              <a:gd name="connsiteX58" fmla="*/ 1323975 w 9700459"/>
              <a:gd name="connsiteY58" fmla="*/ 6858000 h 6858001"/>
              <a:gd name="connsiteX59" fmla="*/ 0 w 9700459"/>
              <a:gd name="connsiteY59" fmla="*/ 6858000 h 68580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Lst>
            <a:rect l="l" t="t" r="r" b="b"/>
            <a:pathLst>
              <a:path w="9700459" h="6858001">
                <a:moveTo>
                  <a:pt x="0" y="0"/>
                </a:moveTo>
                <a:lnTo>
                  <a:pt x="1323975" y="0"/>
                </a:lnTo>
                <a:lnTo>
                  <a:pt x="1517015" y="0"/>
                </a:lnTo>
                <a:lnTo>
                  <a:pt x="3241265" y="0"/>
                </a:lnTo>
                <a:lnTo>
                  <a:pt x="3241265" y="1"/>
                </a:lnTo>
                <a:lnTo>
                  <a:pt x="8355744" y="1"/>
                </a:lnTo>
                <a:lnTo>
                  <a:pt x="8355744" y="0"/>
                </a:lnTo>
                <a:lnTo>
                  <a:pt x="9699282" y="0"/>
                </a:lnTo>
                <a:lnTo>
                  <a:pt x="9674237" y="155677"/>
                </a:lnTo>
                <a:lnTo>
                  <a:pt x="9650368" y="310668"/>
                </a:lnTo>
                <a:lnTo>
                  <a:pt x="9627004" y="466344"/>
                </a:lnTo>
                <a:lnTo>
                  <a:pt x="9607001" y="622707"/>
                </a:lnTo>
                <a:lnTo>
                  <a:pt x="9586830" y="778383"/>
                </a:lnTo>
                <a:lnTo>
                  <a:pt x="9568004" y="934746"/>
                </a:lnTo>
                <a:lnTo>
                  <a:pt x="9551868" y="1089051"/>
                </a:lnTo>
                <a:lnTo>
                  <a:pt x="9536572" y="1245413"/>
                </a:lnTo>
                <a:lnTo>
                  <a:pt x="9522620" y="1401090"/>
                </a:lnTo>
                <a:lnTo>
                  <a:pt x="9510518" y="1554023"/>
                </a:lnTo>
                <a:lnTo>
                  <a:pt x="9498415" y="1709014"/>
                </a:lnTo>
                <a:lnTo>
                  <a:pt x="9488330" y="1861947"/>
                </a:lnTo>
                <a:lnTo>
                  <a:pt x="9480430" y="2014881"/>
                </a:lnTo>
                <a:lnTo>
                  <a:pt x="9472193" y="2167128"/>
                </a:lnTo>
                <a:lnTo>
                  <a:pt x="9465302" y="2318004"/>
                </a:lnTo>
                <a:lnTo>
                  <a:pt x="9460427" y="2467509"/>
                </a:lnTo>
                <a:lnTo>
                  <a:pt x="9456225" y="2617013"/>
                </a:lnTo>
                <a:lnTo>
                  <a:pt x="9452191" y="2765146"/>
                </a:lnTo>
                <a:lnTo>
                  <a:pt x="9450342" y="2911221"/>
                </a:lnTo>
                <a:lnTo>
                  <a:pt x="9448325" y="3057297"/>
                </a:lnTo>
                <a:lnTo>
                  <a:pt x="9447316" y="3201315"/>
                </a:lnTo>
                <a:lnTo>
                  <a:pt x="9448325" y="3343961"/>
                </a:lnTo>
                <a:lnTo>
                  <a:pt x="9448325" y="3485236"/>
                </a:lnTo>
                <a:lnTo>
                  <a:pt x="9450342" y="3625139"/>
                </a:lnTo>
                <a:lnTo>
                  <a:pt x="9453367" y="3762299"/>
                </a:lnTo>
                <a:lnTo>
                  <a:pt x="9456225" y="3898087"/>
                </a:lnTo>
                <a:lnTo>
                  <a:pt x="9459419" y="4031133"/>
                </a:lnTo>
                <a:lnTo>
                  <a:pt x="9464293" y="4163492"/>
                </a:lnTo>
                <a:lnTo>
                  <a:pt x="9469504" y="4293793"/>
                </a:lnTo>
                <a:lnTo>
                  <a:pt x="9474210" y="4421352"/>
                </a:lnTo>
                <a:lnTo>
                  <a:pt x="9487490" y="4670298"/>
                </a:lnTo>
                <a:lnTo>
                  <a:pt x="9501609" y="4908956"/>
                </a:lnTo>
                <a:lnTo>
                  <a:pt x="9516401" y="5138013"/>
                </a:lnTo>
                <a:lnTo>
                  <a:pt x="9532706" y="5354726"/>
                </a:lnTo>
                <a:lnTo>
                  <a:pt x="9549683" y="5561838"/>
                </a:lnTo>
                <a:lnTo>
                  <a:pt x="9568004" y="5753862"/>
                </a:lnTo>
                <a:lnTo>
                  <a:pt x="9585990" y="5934227"/>
                </a:lnTo>
                <a:lnTo>
                  <a:pt x="9603975" y="6100191"/>
                </a:lnTo>
                <a:lnTo>
                  <a:pt x="9620952" y="6252438"/>
                </a:lnTo>
                <a:lnTo>
                  <a:pt x="9637089" y="6387541"/>
                </a:lnTo>
                <a:lnTo>
                  <a:pt x="9652385" y="6509613"/>
                </a:lnTo>
                <a:lnTo>
                  <a:pt x="9665160" y="6612483"/>
                </a:lnTo>
                <a:lnTo>
                  <a:pt x="9677262" y="6698894"/>
                </a:lnTo>
                <a:lnTo>
                  <a:pt x="9694576" y="6817538"/>
                </a:lnTo>
                <a:lnTo>
                  <a:pt x="9700459" y="6858000"/>
                </a:lnTo>
                <a:lnTo>
                  <a:pt x="8795105" y="6858000"/>
                </a:lnTo>
                <a:lnTo>
                  <a:pt x="8795105" y="6858001"/>
                </a:lnTo>
                <a:lnTo>
                  <a:pt x="2704541" y="6858001"/>
                </a:lnTo>
                <a:lnTo>
                  <a:pt x="2704541" y="6858000"/>
                </a:lnTo>
                <a:lnTo>
                  <a:pt x="1517015" y="6858000"/>
                </a:lnTo>
                <a:lnTo>
                  <a:pt x="1323975" y="6858000"/>
                </a:lnTo>
                <a:lnTo>
                  <a:pt x="0" y="6858000"/>
                </a:lnTo>
                <a:close/>
              </a:path>
            </a:pathLst>
          </a:custGeom>
          <a:ln>
            <a:noFill/>
          </a:ln>
        </p:spPr>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a:solidFill>
                <a:schemeClr val="tx1"/>
              </a:solidFill>
            </a:endParaRPr>
          </a:p>
        </p:txBody>
      </p:sp>
      <p:sp>
        <p:nvSpPr>
          <p:cNvPr id="2" name="Заголовок 1"/>
          <p:cNvSpPr>
            <a:spLocks noGrp="1"/>
          </p:cNvSpPr>
          <p:nvPr>
            <p:ph type="ctrTitle"/>
          </p:nvPr>
        </p:nvSpPr>
        <p:spPr>
          <a:xfrm>
            <a:off x="1154955" y="1447800"/>
            <a:ext cx="6458419" cy="3329581"/>
          </a:xfrm>
        </p:spPr>
        <p:txBody>
          <a:bodyPr>
            <a:normAutofit/>
          </a:bodyPr>
          <a:lstStyle/>
          <a:p>
            <a:pPr>
              <a:lnSpc>
                <a:spcPct val="90000"/>
              </a:lnSpc>
            </a:pPr>
            <a:r>
              <a:rPr lang="ru-RU" sz="5000" b="1" dirty="0">
                <a:effectLst>
                  <a:outerShdw blurRad="38100" dist="38100" dir="2700000" algn="tl">
                    <a:srgbClr val="000000">
                      <a:alpha val="43137"/>
                    </a:srgbClr>
                  </a:outerShdw>
                </a:effectLst>
              </a:rPr>
              <a:t>2. ЕГЭ по обществознанию</a:t>
            </a:r>
          </a:p>
        </p:txBody>
      </p:sp>
      <p:sp>
        <p:nvSpPr>
          <p:cNvPr id="3" name="Подзаголовок 2"/>
          <p:cNvSpPr>
            <a:spLocks noGrp="1"/>
          </p:cNvSpPr>
          <p:nvPr>
            <p:ph type="subTitle" idx="1"/>
          </p:nvPr>
        </p:nvSpPr>
        <p:spPr>
          <a:xfrm>
            <a:off x="1154955" y="4777380"/>
            <a:ext cx="6458419" cy="861420"/>
          </a:xfrm>
        </p:spPr>
        <p:txBody>
          <a:bodyPr>
            <a:normAutofit/>
          </a:bodyPr>
          <a:lstStyle/>
          <a:p>
            <a:r>
              <a:rPr lang="ru-RU" b="1" dirty="0">
                <a:solidFill>
                  <a:schemeClr val="tx1">
                    <a:lumMod val="85000"/>
                    <a:lumOff val="15000"/>
                  </a:schemeClr>
                </a:solidFill>
                <a:effectLst>
                  <a:outerShdw blurRad="38100" dist="38100" dir="2700000" algn="tl">
                    <a:srgbClr val="000000">
                      <a:alpha val="43137"/>
                    </a:srgbClr>
                  </a:outerShdw>
                </a:effectLst>
              </a:rPr>
              <a:t>Анализ результатов экзамена в 2018 году</a:t>
            </a:r>
          </a:p>
        </p:txBody>
      </p:sp>
      <p:sp>
        <p:nvSpPr>
          <p:cNvPr id="14" name="Rectangle 13">
            <a:extLst>
              <a:ext uri="{FF2B5EF4-FFF2-40B4-BE49-F238E27FC236}">
                <a16:creationId xmlns:a16="http://schemas.microsoft.com/office/drawing/2014/main" id="{B61A74B3-E247-44D4-8C48-FAE8E20564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818220665"/>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Picture 9">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12" name="Picture 11">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4" name="Oval 13">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16" name="Picture 15">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8" name="Picture 17">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0" name="Rectangle 19">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757B325C-3E35-45CF-9D07-3BCB281F3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191925" y="1325880"/>
            <a:ext cx="3352375" cy="3066507"/>
          </a:xfrm>
        </p:spPr>
        <p:txBody>
          <a:bodyPr vert="horz" lIns="91440" tIns="45720" rIns="91440" bIns="45720" rtlCol="0" anchor="b">
            <a:normAutofit/>
          </a:bodyPr>
          <a:lstStyle/>
          <a:p>
            <a:pPr>
              <a:lnSpc>
                <a:spcPct val="90000"/>
              </a:lnSpc>
            </a:pPr>
            <a:r>
              <a:rPr lang="en-US" sz="3000" b="0" i="0" kern="1200" dirty="0" err="1">
                <a:solidFill>
                  <a:srgbClr val="EBEBEB"/>
                </a:solidFill>
                <a:effectLst>
                  <a:outerShdw blurRad="38100" dist="38100" dir="2700000" algn="tl">
                    <a:srgbClr val="000000">
                      <a:alpha val="43137"/>
                    </a:srgbClr>
                  </a:outerShdw>
                </a:effectLst>
                <a:latin typeface="Georgia" panose="02040502050405020303" pitchFamily="18" charset="0"/>
              </a:rPr>
              <a:t>Распределение</a:t>
            </a:r>
            <a:r>
              <a:rPr lang="en-US" sz="3000" b="0" i="0" kern="1200" dirty="0">
                <a:solidFill>
                  <a:srgbClr val="EBEBEB"/>
                </a:solidFill>
                <a:effectLst>
                  <a:outerShdw blurRad="38100" dist="38100" dir="2700000" algn="tl">
                    <a:srgbClr val="000000">
                      <a:alpha val="43137"/>
                    </a:srgbClr>
                  </a:outerShdw>
                </a:effectLst>
                <a:latin typeface="Georgia" panose="02040502050405020303" pitchFamily="18" charset="0"/>
              </a:rPr>
              <a:t> </a:t>
            </a:r>
            <a:r>
              <a:rPr lang="en-US" sz="3000" b="0" i="0" kern="1200" dirty="0" err="1">
                <a:solidFill>
                  <a:srgbClr val="EBEBEB"/>
                </a:solidFill>
                <a:effectLst>
                  <a:outerShdw blurRad="38100" dist="38100" dir="2700000" algn="tl">
                    <a:srgbClr val="000000">
                      <a:alpha val="43137"/>
                    </a:srgbClr>
                  </a:outerShdw>
                </a:effectLst>
                <a:latin typeface="Georgia" panose="02040502050405020303" pitchFamily="18" charset="0"/>
              </a:rPr>
              <a:t>участников</a:t>
            </a:r>
            <a:r>
              <a:rPr lang="en-US" sz="3000" b="0" i="0" kern="1200" dirty="0">
                <a:solidFill>
                  <a:srgbClr val="EBEBEB"/>
                </a:solidFill>
                <a:effectLst>
                  <a:outerShdw blurRad="38100" dist="38100" dir="2700000" algn="tl">
                    <a:srgbClr val="000000">
                      <a:alpha val="43137"/>
                    </a:srgbClr>
                  </a:outerShdw>
                </a:effectLst>
                <a:latin typeface="Georgia" panose="02040502050405020303" pitchFamily="18" charset="0"/>
              </a:rPr>
              <a:t> ЕГЭ </a:t>
            </a:r>
            <a:r>
              <a:rPr lang="en-US" sz="3000" b="0" i="0" kern="1200" dirty="0" err="1">
                <a:solidFill>
                  <a:srgbClr val="EBEBEB"/>
                </a:solidFill>
                <a:effectLst>
                  <a:outerShdw blurRad="38100" dist="38100" dir="2700000" algn="tl">
                    <a:srgbClr val="000000">
                      <a:alpha val="43137"/>
                    </a:srgbClr>
                  </a:outerShdw>
                </a:effectLst>
                <a:latin typeface="Georgia" panose="02040502050405020303" pitchFamily="18" charset="0"/>
              </a:rPr>
              <a:t>по</a:t>
            </a:r>
            <a:r>
              <a:rPr lang="en-US" sz="3000" b="0" i="0" kern="1200" dirty="0">
                <a:solidFill>
                  <a:srgbClr val="EBEBEB"/>
                </a:solidFill>
                <a:effectLst>
                  <a:outerShdw blurRad="38100" dist="38100" dir="2700000" algn="tl">
                    <a:srgbClr val="000000">
                      <a:alpha val="43137"/>
                    </a:srgbClr>
                  </a:outerShdw>
                </a:effectLst>
                <a:latin typeface="Georgia" panose="02040502050405020303" pitchFamily="18" charset="0"/>
              </a:rPr>
              <a:t> </a:t>
            </a:r>
            <a:r>
              <a:rPr lang="en-US" sz="3000" b="0" i="0" kern="1200" dirty="0" err="1">
                <a:solidFill>
                  <a:srgbClr val="EBEBEB"/>
                </a:solidFill>
                <a:effectLst>
                  <a:outerShdw blurRad="38100" dist="38100" dir="2700000" algn="tl">
                    <a:srgbClr val="000000">
                      <a:alpha val="43137"/>
                    </a:srgbClr>
                  </a:outerShdw>
                </a:effectLst>
                <a:latin typeface="Georgia" panose="02040502050405020303" pitchFamily="18" charset="0"/>
              </a:rPr>
              <a:t>тестовым</a:t>
            </a:r>
            <a:r>
              <a:rPr lang="en-US" sz="3000" b="0" i="0" kern="1200" dirty="0">
                <a:solidFill>
                  <a:srgbClr val="EBEBEB"/>
                </a:solidFill>
                <a:effectLst>
                  <a:outerShdw blurRad="38100" dist="38100" dir="2700000" algn="tl">
                    <a:srgbClr val="000000">
                      <a:alpha val="43137"/>
                    </a:srgbClr>
                  </a:outerShdw>
                </a:effectLst>
                <a:latin typeface="Georgia" panose="02040502050405020303" pitchFamily="18" charset="0"/>
              </a:rPr>
              <a:t> </a:t>
            </a:r>
            <a:r>
              <a:rPr lang="en-US" sz="3000" b="0" i="0" kern="1200" dirty="0" err="1">
                <a:solidFill>
                  <a:srgbClr val="EBEBEB"/>
                </a:solidFill>
                <a:effectLst>
                  <a:outerShdw blurRad="38100" dist="38100" dir="2700000" algn="tl">
                    <a:srgbClr val="000000">
                      <a:alpha val="43137"/>
                    </a:srgbClr>
                  </a:outerShdw>
                </a:effectLst>
                <a:latin typeface="Georgia" panose="02040502050405020303" pitchFamily="18" charset="0"/>
              </a:rPr>
              <a:t>баллам</a:t>
            </a:r>
            <a:r>
              <a:rPr lang="en-US" sz="3000" b="0" i="0" kern="1200" dirty="0">
                <a:solidFill>
                  <a:srgbClr val="EBEBEB"/>
                </a:solidFill>
                <a:effectLst>
                  <a:outerShdw blurRad="38100" dist="38100" dir="2700000" algn="tl">
                    <a:srgbClr val="000000">
                      <a:alpha val="43137"/>
                    </a:srgbClr>
                  </a:outerShdw>
                </a:effectLst>
                <a:latin typeface="Georgia" panose="02040502050405020303" pitchFamily="18" charset="0"/>
              </a:rPr>
              <a:t> в 2018 г.</a:t>
            </a:r>
          </a:p>
        </p:txBody>
      </p:sp>
      <p:sp>
        <p:nvSpPr>
          <p:cNvPr id="24" name="Freeform 36">
            <a:extLst>
              <a:ext uri="{FF2B5EF4-FFF2-40B4-BE49-F238E27FC236}">
                <a16:creationId xmlns:a16="http://schemas.microsoft.com/office/drawing/2014/main" id="{C24BEC42-AFF3-40D1-93A2-A27A42E1E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463681"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26" name="Freeform: Shape 25">
            <a:extLst>
              <a:ext uri="{FF2B5EF4-FFF2-40B4-BE49-F238E27FC236}">
                <a16:creationId xmlns:a16="http://schemas.microsoft.com/office/drawing/2014/main" id="{608F427C-1EC9-4280-9367-F2B3AA063E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809954" cy="6858000"/>
          </a:xfrm>
          <a:custGeom>
            <a:avLst/>
            <a:gdLst>
              <a:gd name="connsiteX0" fmla="*/ 6465239 w 7809954"/>
              <a:gd name="connsiteY0" fmla="*/ 0 h 6858000"/>
              <a:gd name="connsiteX1" fmla="*/ 7808777 w 7809954"/>
              <a:gd name="connsiteY1" fmla="*/ 0 h 6858000"/>
              <a:gd name="connsiteX2" fmla="*/ 7783732 w 7809954"/>
              <a:gd name="connsiteY2" fmla="*/ 155676 h 6858000"/>
              <a:gd name="connsiteX3" fmla="*/ 7759863 w 7809954"/>
              <a:gd name="connsiteY3" fmla="*/ 310667 h 6858000"/>
              <a:gd name="connsiteX4" fmla="*/ 7736499 w 7809954"/>
              <a:gd name="connsiteY4" fmla="*/ 466344 h 6858000"/>
              <a:gd name="connsiteX5" fmla="*/ 7716496 w 7809954"/>
              <a:gd name="connsiteY5" fmla="*/ 622706 h 6858000"/>
              <a:gd name="connsiteX6" fmla="*/ 7696325 w 7809954"/>
              <a:gd name="connsiteY6" fmla="*/ 778383 h 6858000"/>
              <a:gd name="connsiteX7" fmla="*/ 7677499 w 7809954"/>
              <a:gd name="connsiteY7" fmla="*/ 934745 h 6858000"/>
              <a:gd name="connsiteX8" fmla="*/ 7661363 w 7809954"/>
              <a:gd name="connsiteY8" fmla="*/ 1089050 h 6858000"/>
              <a:gd name="connsiteX9" fmla="*/ 7646067 w 7809954"/>
              <a:gd name="connsiteY9" fmla="*/ 1245413 h 6858000"/>
              <a:gd name="connsiteX10" fmla="*/ 7632115 w 7809954"/>
              <a:gd name="connsiteY10" fmla="*/ 1401089 h 6858000"/>
              <a:gd name="connsiteX11" fmla="*/ 7620013 w 7809954"/>
              <a:gd name="connsiteY11" fmla="*/ 1554023 h 6858000"/>
              <a:gd name="connsiteX12" fmla="*/ 7607910 w 7809954"/>
              <a:gd name="connsiteY12" fmla="*/ 1709013 h 6858000"/>
              <a:gd name="connsiteX13" fmla="*/ 7597825 w 7809954"/>
              <a:gd name="connsiteY13" fmla="*/ 1861947 h 6858000"/>
              <a:gd name="connsiteX14" fmla="*/ 7589925 w 7809954"/>
              <a:gd name="connsiteY14" fmla="*/ 2014880 h 6858000"/>
              <a:gd name="connsiteX15" fmla="*/ 7581688 w 7809954"/>
              <a:gd name="connsiteY15" fmla="*/ 2167128 h 6858000"/>
              <a:gd name="connsiteX16" fmla="*/ 7574797 w 7809954"/>
              <a:gd name="connsiteY16" fmla="*/ 2318004 h 6858000"/>
              <a:gd name="connsiteX17" fmla="*/ 7569922 w 7809954"/>
              <a:gd name="connsiteY17" fmla="*/ 2467508 h 6858000"/>
              <a:gd name="connsiteX18" fmla="*/ 7565720 w 7809954"/>
              <a:gd name="connsiteY18" fmla="*/ 2617013 h 6858000"/>
              <a:gd name="connsiteX19" fmla="*/ 7561686 w 7809954"/>
              <a:gd name="connsiteY19" fmla="*/ 2765145 h 6858000"/>
              <a:gd name="connsiteX20" fmla="*/ 7559837 w 7809954"/>
              <a:gd name="connsiteY20" fmla="*/ 2911221 h 6858000"/>
              <a:gd name="connsiteX21" fmla="*/ 7557820 w 7809954"/>
              <a:gd name="connsiteY21" fmla="*/ 3057296 h 6858000"/>
              <a:gd name="connsiteX22" fmla="*/ 7556811 w 7809954"/>
              <a:gd name="connsiteY22" fmla="*/ 3201314 h 6858000"/>
              <a:gd name="connsiteX23" fmla="*/ 7557820 w 7809954"/>
              <a:gd name="connsiteY23" fmla="*/ 3343960 h 6858000"/>
              <a:gd name="connsiteX24" fmla="*/ 7557820 w 7809954"/>
              <a:gd name="connsiteY24" fmla="*/ 3485235 h 6858000"/>
              <a:gd name="connsiteX25" fmla="*/ 7559837 w 7809954"/>
              <a:gd name="connsiteY25" fmla="*/ 3625138 h 6858000"/>
              <a:gd name="connsiteX26" fmla="*/ 7562862 w 7809954"/>
              <a:gd name="connsiteY26" fmla="*/ 3762298 h 6858000"/>
              <a:gd name="connsiteX27" fmla="*/ 7565720 w 7809954"/>
              <a:gd name="connsiteY27" fmla="*/ 3898087 h 6858000"/>
              <a:gd name="connsiteX28" fmla="*/ 7568914 w 7809954"/>
              <a:gd name="connsiteY28" fmla="*/ 4031132 h 6858000"/>
              <a:gd name="connsiteX29" fmla="*/ 7573788 w 7809954"/>
              <a:gd name="connsiteY29" fmla="*/ 4163491 h 6858000"/>
              <a:gd name="connsiteX30" fmla="*/ 7578999 w 7809954"/>
              <a:gd name="connsiteY30" fmla="*/ 4293793 h 6858000"/>
              <a:gd name="connsiteX31" fmla="*/ 7583705 w 7809954"/>
              <a:gd name="connsiteY31" fmla="*/ 4421352 h 6858000"/>
              <a:gd name="connsiteX32" fmla="*/ 7596985 w 7809954"/>
              <a:gd name="connsiteY32" fmla="*/ 4670298 h 6858000"/>
              <a:gd name="connsiteX33" fmla="*/ 7611104 w 7809954"/>
              <a:gd name="connsiteY33" fmla="*/ 4908956 h 6858000"/>
              <a:gd name="connsiteX34" fmla="*/ 7625896 w 7809954"/>
              <a:gd name="connsiteY34" fmla="*/ 5138013 h 6858000"/>
              <a:gd name="connsiteX35" fmla="*/ 7642201 w 7809954"/>
              <a:gd name="connsiteY35" fmla="*/ 5354726 h 6858000"/>
              <a:gd name="connsiteX36" fmla="*/ 7659178 w 7809954"/>
              <a:gd name="connsiteY36" fmla="*/ 5561838 h 6858000"/>
              <a:gd name="connsiteX37" fmla="*/ 7677499 w 7809954"/>
              <a:gd name="connsiteY37" fmla="*/ 5753862 h 6858000"/>
              <a:gd name="connsiteX38" fmla="*/ 7695485 w 7809954"/>
              <a:gd name="connsiteY38" fmla="*/ 5934227 h 6858000"/>
              <a:gd name="connsiteX39" fmla="*/ 7713470 w 7809954"/>
              <a:gd name="connsiteY39" fmla="*/ 6100191 h 6858000"/>
              <a:gd name="connsiteX40" fmla="*/ 7730447 w 7809954"/>
              <a:gd name="connsiteY40" fmla="*/ 6252438 h 6858000"/>
              <a:gd name="connsiteX41" fmla="*/ 7746584 w 7809954"/>
              <a:gd name="connsiteY41" fmla="*/ 6387541 h 6858000"/>
              <a:gd name="connsiteX42" fmla="*/ 7761880 w 7809954"/>
              <a:gd name="connsiteY42" fmla="*/ 6509613 h 6858000"/>
              <a:gd name="connsiteX43" fmla="*/ 7774655 w 7809954"/>
              <a:gd name="connsiteY43" fmla="*/ 6612483 h 6858000"/>
              <a:gd name="connsiteX44" fmla="*/ 7786757 w 7809954"/>
              <a:gd name="connsiteY44" fmla="*/ 6698894 h 6858000"/>
              <a:gd name="connsiteX45" fmla="*/ 7804071 w 7809954"/>
              <a:gd name="connsiteY45" fmla="*/ 6817538 h 6858000"/>
              <a:gd name="connsiteX46" fmla="*/ 7809954 w 7809954"/>
              <a:gd name="connsiteY46" fmla="*/ 6858000 h 6858000"/>
              <a:gd name="connsiteX47" fmla="*/ 7157124 w 7809954"/>
              <a:gd name="connsiteY47" fmla="*/ 6858000 h 6858000"/>
              <a:gd name="connsiteX48" fmla="*/ 7157124 w 7809954"/>
              <a:gd name="connsiteY48" fmla="*/ 6858000 h 6858000"/>
              <a:gd name="connsiteX49" fmla="*/ 0 w 7809954"/>
              <a:gd name="connsiteY49" fmla="*/ 6858000 h 6858000"/>
              <a:gd name="connsiteX50" fmla="*/ 0 w 7809954"/>
              <a:gd name="connsiteY50" fmla="*/ 0 h 6858000"/>
              <a:gd name="connsiteX51" fmla="*/ 6465239 w 7809954"/>
              <a:gd name="connsiteY5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809954" h="6858000">
                <a:moveTo>
                  <a:pt x="6465239" y="0"/>
                </a:moveTo>
                <a:lnTo>
                  <a:pt x="7808777" y="0"/>
                </a:lnTo>
                <a:lnTo>
                  <a:pt x="7783732" y="155676"/>
                </a:lnTo>
                <a:lnTo>
                  <a:pt x="7759863" y="310667"/>
                </a:lnTo>
                <a:lnTo>
                  <a:pt x="7736499" y="466344"/>
                </a:lnTo>
                <a:lnTo>
                  <a:pt x="7716496" y="622706"/>
                </a:lnTo>
                <a:lnTo>
                  <a:pt x="7696325" y="778383"/>
                </a:lnTo>
                <a:lnTo>
                  <a:pt x="7677499" y="934745"/>
                </a:lnTo>
                <a:lnTo>
                  <a:pt x="7661363" y="1089050"/>
                </a:lnTo>
                <a:lnTo>
                  <a:pt x="7646067" y="1245413"/>
                </a:lnTo>
                <a:lnTo>
                  <a:pt x="7632115" y="1401089"/>
                </a:lnTo>
                <a:lnTo>
                  <a:pt x="7620013" y="1554023"/>
                </a:lnTo>
                <a:lnTo>
                  <a:pt x="7607910" y="1709013"/>
                </a:lnTo>
                <a:lnTo>
                  <a:pt x="7597825" y="1861947"/>
                </a:lnTo>
                <a:lnTo>
                  <a:pt x="7589925" y="2014880"/>
                </a:lnTo>
                <a:lnTo>
                  <a:pt x="7581688" y="2167128"/>
                </a:lnTo>
                <a:lnTo>
                  <a:pt x="7574797" y="2318004"/>
                </a:lnTo>
                <a:lnTo>
                  <a:pt x="7569922" y="2467508"/>
                </a:lnTo>
                <a:lnTo>
                  <a:pt x="7565720" y="2617013"/>
                </a:lnTo>
                <a:lnTo>
                  <a:pt x="7561686" y="2765145"/>
                </a:lnTo>
                <a:lnTo>
                  <a:pt x="7559837" y="2911221"/>
                </a:lnTo>
                <a:lnTo>
                  <a:pt x="7557820" y="3057296"/>
                </a:lnTo>
                <a:lnTo>
                  <a:pt x="7556811" y="3201314"/>
                </a:lnTo>
                <a:lnTo>
                  <a:pt x="7557820" y="3343960"/>
                </a:lnTo>
                <a:lnTo>
                  <a:pt x="7557820" y="3485235"/>
                </a:lnTo>
                <a:lnTo>
                  <a:pt x="7559837" y="3625138"/>
                </a:lnTo>
                <a:lnTo>
                  <a:pt x="7562862" y="3762298"/>
                </a:lnTo>
                <a:lnTo>
                  <a:pt x="7565720" y="3898087"/>
                </a:lnTo>
                <a:lnTo>
                  <a:pt x="7568914" y="4031132"/>
                </a:lnTo>
                <a:lnTo>
                  <a:pt x="7573788" y="4163491"/>
                </a:lnTo>
                <a:lnTo>
                  <a:pt x="7578999" y="4293793"/>
                </a:lnTo>
                <a:lnTo>
                  <a:pt x="7583705" y="4421352"/>
                </a:lnTo>
                <a:lnTo>
                  <a:pt x="7596985" y="4670298"/>
                </a:lnTo>
                <a:lnTo>
                  <a:pt x="7611104" y="4908956"/>
                </a:lnTo>
                <a:lnTo>
                  <a:pt x="7625896" y="5138013"/>
                </a:lnTo>
                <a:lnTo>
                  <a:pt x="7642201" y="5354726"/>
                </a:lnTo>
                <a:lnTo>
                  <a:pt x="7659178" y="5561838"/>
                </a:lnTo>
                <a:lnTo>
                  <a:pt x="7677499" y="5753862"/>
                </a:lnTo>
                <a:lnTo>
                  <a:pt x="7695485" y="5934227"/>
                </a:lnTo>
                <a:lnTo>
                  <a:pt x="7713470" y="6100191"/>
                </a:lnTo>
                <a:lnTo>
                  <a:pt x="7730447" y="6252438"/>
                </a:lnTo>
                <a:lnTo>
                  <a:pt x="7746584" y="6387541"/>
                </a:lnTo>
                <a:lnTo>
                  <a:pt x="7761880" y="6509613"/>
                </a:lnTo>
                <a:lnTo>
                  <a:pt x="7774655" y="6612483"/>
                </a:lnTo>
                <a:lnTo>
                  <a:pt x="7786757" y="6698894"/>
                </a:lnTo>
                <a:lnTo>
                  <a:pt x="7804071" y="6817538"/>
                </a:lnTo>
                <a:lnTo>
                  <a:pt x="7809954" y="6858000"/>
                </a:lnTo>
                <a:lnTo>
                  <a:pt x="7157124" y="6858000"/>
                </a:lnTo>
                <a:lnTo>
                  <a:pt x="7157124" y="6858000"/>
                </a:lnTo>
                <a:lnTo>
                  <a:pt x="0" y="6858000"/>
                </a:lnTo>
                <a:lnTo>
                  <a:pt x="0" y="0"/>
                </a:lnTo>
                <a:lnTo>
                  <a:pt x="646523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8" name="Rectangle 27">
            <a:extLst>
              <a:ext uri="{FF2B5EF4-FFF2-40B4-BE49-F238E27FC236}">
                <a16:creationId xmlns:a16="http://schemas.microsoft.com/office/drawing/2014/main" id="{F98810A7-E114-447A-A7D6-69B27CFB56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5" name="Диаграмма 4">
            <a:extLst>
              <a:ext uri="{FF2B5EF4-FFF2-40B4-BE49-F238E27FC236}">
                <a16:creationId xmlns:a16="http://schemas.microsoft.com/office/drawing/2014/main" id="{F8121907-2ED5-4B2D-B650-2B7900B2E7A2}"/>
              </a:ext>
            </a:extLst>
          </p:cNvPr>
          <p:cNvGraphicFramePr/>
          <p:nvPr>
            <p:extLst>
              <p:ext uri="{D42A27DB-BD31-4B8C-83A1-F6EECF244321}">
                <p14:modId xmlns:p14="http://schemas.microsoft.com/office/powerpoint/2010/main" val="3833539401"/>
              </p:ext>
            </p:extLst>
          </p:nvPr>
        </p:nvGraphicFramePr>
        <p:xfrm>
          <a:off x="333829" y="420914"/>
          <a:ext cx="6789708" cy="611051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2752658688"/>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4" name="Picture 33">
            <a:extLst>
              <a:ext uri="{FF2B5EF4-FFF2-40B4-BE49-F238E27FC236}">
                <a16:creationId xmlns:a16="http://schemas.microsoft.com/office/drawing/2014/main" id="{41B68C77-138E-4BF7-A276-BD0C78A4219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2">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36" name="Picture 35">
            <a:extLst>
              <a:ext uri="{FF2B5EF4-FFF2-40B4-BE49-F238E27FC236}">
                <a16:creationId xmlns:a16="http://schemas.microsoft.com/office/drawing/2014/main" id="{7C268552-D473-46ED-B1B8-422042C4DEF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3">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38" name="Oval 37">
            <a:extLst>
              <a:ext uri="{FF2B5EF4-FFF2-40B4-BE49-F238E27FC236}">
                <a16:creationId xmlns:a16="http://schemas.microsoft.com/office/drawing/2014/main" id="{4AC0CD9D-7610-4620-93B4-798CCD9AB5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40" name="Picture 39">
            <a:extLst>
              <a:ext uri="{FF2B5EF4-FFF2-40B4-BE49-F238E27FC236}">
                <a16:creationId xmlns:a16="http://schemas.microsoft.com/office/drawing/2014/main" id="{B9238B3E-24AA-439A-B527-6C5DF6D72145}"/>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4">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42" name="Picture 41">
            <a:extLst>
              <a:ext uri="{FF2B5EF4-FFF2-40B4-BE49-F238E27FC236}">
                <a16:creationId xmlns:a16="http://schemas.microsoft.com/office/drawing/2014/main" id="{69F01145-BEA3-4CBF-AA21-10077B948CA8}"/>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rotWithShape="1">
          <a:blip r:embed="rId5">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44" name="Rectangle 43">
            <a:extLst>
              <a:ext uri="{FF2B5EF4-FFF2-40B4-BE49-F238E27FC236}">
                <a16:creationId xmlns:a16="http://schemas.microsoft.com/office/drawing/2014/main" id="{DE4D62F9-188E-4530-84C2-24BDEE4BEB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6" name="Rectangle 45">
            <a:extLst>
              <a:ext uri="{FF2B5EF4-FFF2-40B4-BE49-F238E27FC236}">
                <a16:creationId xmlns:a16="http://schemas.microsoft.com/office/drawing/2014/main" id="{757B325C-3E35-45CF-9D07-3BCB281F3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2" name="Заголовок 1"/>
          <p:cNvSpPr>
            <a:spLocks noGrp="1"/>
          </p:cNvSpPr>
          <p:nvPr>
            <p:ph type="title"/>
          </p:nvPr>
        </p:nvSpPr>
        <p:spPr>
          <a:xfrm>
            <a:off x="8324789" y="1895515"/>
            <a:ext cx="3352375" cy="3066507"/>
          </a:xfrm>
        </p:spPr>
        <p:txBody>
          <a:bodyPr vert="horz" lIns="91440" tIns="45720" rIns="91440" bIns="45720" rtlCol="0" anchor="b">
            <a:normAutofit/>
          </a:bodyPr>
          <a:lstStyle/>
          <a:p>
            <a:pPr>
              <a:lnSpc>
                <a:spcPct val="90000"/>
              </a:lnSpc>
            </a:pPr>
            <a:r>
              <a:rPr lang="en-US" b="0" i="0" kern="1200" dirty="0" err="1">
                <a:solidFill>
                  <a:srgbClr val="EBEBEB"/>
                </a:solidFill>
                <a:effectLst>
                  <a:outerShdw blurRad="38100" dist="38100" dir="2700000" algn="tl">
                    <a:srgbClr val="000000">
                      <a:alpha val="43137"/>
                    </a:srgbClr>
                  </a:outerShdw>
                </a:effectLst>
                <a:latin typeface="Georgia" panose="02040502050405020303" pitchFamily="18" charset="0"/>
              </a:rPr>
              <a:t>Динамика</a:t>
            </a:r>
            <a:r>
              <a:rPr lang="en-US" b="0" i="0" kern="1200" dirty="0">
                <a:solidFill>
                  <a:srgbClr val="EBEBEB"/>
                </a:solidFill>
                <a:effectLst>
                  <a:outerShdw blurRad="38100" dist="38100" dir="2700000" algn="tl">
                    <a:srgbClr val="000000">
                      <a:alpha val="43137"/>
                    </a:srgbClr>
                  </a:outerShdw>
                </a:effectLst>
                <a:latin typeface="Georgia" panose="02040502050405020303" pitchFamily="18" charset="0"/>
              </a:rPr>
              <a:t> </a:t>
            </a:r>
            <a:r>
              <a:rPr lang="en-US" b="0" i="0" kern="1200" dirty="0" err="1">
                <a:solidFill>
                  <a:srgbClr val="EBEBEB"/>
                </a:solidFill>
                <a:effectLst>
                  <a:outerShdw blurRad="38100" dist="38100" dir="2700000" algn="tl">
                    <a:srgbClr val="000000">
                      <a:alpha val="43137"/>
                    </a:srgbClr>
                  </a:outerShdw>
                </a:effectLst>
                <a:latin typeface="Georgia" panose="02040502050405020303" pitchFamily="18" charset="0"/>
              </a:rPr>
              <a:t>результатов</a:t>
            </a:r>
            <a:r>
              <a:rPr lang="en-US" b="0" i="0" kern="1200" dirty="0">
                <a:solidFill>
                  <a:srgbClr val="EBEBEB"/>
                </a:solidFill>
                <a:effectLst>
                  <a:outerShdw blurRad="38100" dist="38100" dir="2700000" algn="tl">
                    <a:srgbClr val="000000">
                      <a:alpha val="43137"/>
                    </a:srgbClr>
                  </a:outerShdw>
                </a:effectLst>
                <a:latin typeface="Georgia" panose="02040502050405020303" pitchFamily="18" charset="0"/>
              </a:rPr>
              <a:t> ЕГЭ </a:t>
            </a:r>
            <a:r>
              <a:rPr lang="en-US" b="0" i="0" kern="1200" dirty="0" err="1">
                <a:solidFill>
                  <a:srgbClr val="EBEBEB"/>
                </a:solidFill>
                <a:effectLst>
                  <a:outerShdw blurRad="38100" dist="38100" dir="2700000" algn="tl">
                    <a:srgbClr val="000000">
                      <a:alpha val="43137"/>
                    </a:srgbClr>
                  </a:outerShdw>
                </a:effectLst>
                <a:latin typeface="Georgia" panose="02040502050405020303" pitchFamily="18" charset="0"/>
              </a:rPr>
              <a:t>за</a:t>
            </a:r>
            <a:r>
              <a:rPr lang="en-US" b="0" i="0" kern="1200" dirty="0">
                <a:solidFill>
                  <a:srgbClr val="EBEBEB"/>
                </a:solidFill>
                <a:effectLst>
                  <a:outerShdw blurRad="38100" dist="38100" dir="2700000" algn="tl">
                    <a:srgbClr val="000000">
                      <a:alpha val="43137"/>
                    </a:srgbClr>
                  </a:outerShdw>
                </a:effectLst>
                <a:latin typeface="Georgia" panose="02040502050405020303" pitchFamily="18" charset="0"/>
              </a:rPr>
              <a:t> </a:t>
            </a:r>
            <a:r>
              <a:rPr lang="en-US" b="0" i="0" kern="1200" dirty="0" err="1">
                <a:solidFill>
                  <a:srgbClr val="EBEBEB"/>
                </a:solidFill>
                <a:effectLst>
                  <a:outerShdw blurRad="38100" dist="38100" dir="2700000" algn="tl">
                    <a:srgbClr val="000000">
                      <a:alpha val="43137"/>
                    </a:srgbClr>
                  </a:outerShdw>
                </a:effectLst>
                <a:latin typeface="Georgia" panose="02040502050405020303" pitchFamily="18" charset="0"/>
              </a:rPr>
              <a:t>последние</a:t>
            </a:r>
            <a:r>
              <a:rPr lang="en-US" b="0" i="0" kern="1200" dirty="0">
                <a:solidFill>
                  <a:srgbClr val="EBEBEB"/>
                </a:solidFill>
                <a:effectLst>
                  <a:outerShdw blurRad="38100" dist="38100" dir="2700000" algn="tl">
                    <a:srgbClr val="000000">
                      <a:alpha val="43137"/>
                    </a:srgbClr>
                  </a:outerShdw>
                </a:effectLst>
                <a:latin typeface="Georgia" panose="02040502050405020303" pitchFamily="18" charset="0"/>
              </a:rPr>
              <a:t> </a:t>
            </a:r>
            <a:br>
              <a:rPr lang="en-US" b="0" i="0" kern="1200" dirty="0">
                <a:solidFill>
                  <a:srgbClr val="EBEBEB"/>
                </a:solidFill>
                <a:effectLst>
                  <a:outerShdw blurRad="38100" dist="38100" dir="2700000" algn="tl">
                    <a:srgbClr val="000000">
                      <a:alpha val="43137"/>
                    </a:srgbClr>
                  </a:outerShdw>
                </a:effectLst>
                <a:latin typeface="Georgia" panose="02040502050405020303" pitchFamily="18" charset="0"/>
              </a:rPr>
            </a:br>
            <a:r>
              <a:rPr lang="en-US" b="0" i="0" kern="1200" dirty="0">
                <a:solidFill>
                  <a:srgbClr val="EBEBEB"/>
                </a:solidFill>
                <a:effectLst>
                  <a:outerShdw blurRad="38100" dist="38100" dir="2700000" algn="tl">
                    <a:srgbClr val="000000">
                      <a:alpha val="43137"/>
                    </a:srgbClr>
                  </a:outerShdw>
                </a:effectLst>
                <a:latin typeface="Georgia" panose="02040502050405020303" pitchFamily="18" charset="0"/>
              </a:rPr>
              <a:t>5 </a:t>
            </a:r>
            <a:r>
              <a:rPr lang="en-US" b="0" i="0" kern="1200" dirty="0" err="1">
                <a:solidFill>
                  <a:srgbClr val="EBEBEB"/>
                </a:solidFill>
                <a:effectLst>
                  <a:outerShdw blurRad="38100" dist="38100" dir="2700000" algn="tl">
                    <a:srgbClr val="000000">
                      <a:alpha val="43137"/>
                    </a:srgbClr>
                  </a:outerShdw>
                </a:effectLst>
                <a:latin typeface="Georgia" panose="02040502050405020303" pitchFamily="18" charset="0"/>
              </a:rPr>
              <a:t>лет</a:t>
            </a:r>
            <a:endParaRPr lang="en-US" b="0" i="0" kern="1200" dirty="0">
              <a:solidFill>
                <a:srgbClr val="EBEBEB"/>
              </a:solidFill>
              <a:effectLst>
                <a:outerShdw blurRad="38100" dist="38100" dir="2700000" algn="tl">
                  <a:srgbClr val="000000">
                    <a:alpha val="43137"/>
                  </a:srgbClr>
                </a:outerShdw>
              </a:effectLst>
              <a:latin typeface="Georgia" panose="02040502050405020303" pitchFamily="18" charset="0"/>
            </a:endParaRPr>
          </a:p>
        </p:txBody>
      </p:sp>
      <p:sp>
        <p:nvSpPr>
          <p:cNvPr id="48" name="Freeform 36">
            <a:extLst>
              <a:ext uri="{FF2B5EF4-FFF2-40B4-BE49-F238E27FC236}">
                <a16:creationId xmlns:a16="http://schemas.microsoft.com/office/drawing/2014/main" id="{C24BEC42-AFF3-40D1-93A2-A27A42E1E23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463681" y="-1"/>
            <a:ext cx="559472" cy="3709642"/>
          </a:xfrm>
          <a:custGeom>
            <a:avLst/>
            <a:gdLst>
              <a:gd name="connsiteX0" fmla="*/ 0 w 559472"/>
              <a:gd name="connsiteY0" fmla="*/ 0 h 3709642"/>
              <a:gd name="connsiteX1" fmla="*/ 473952 w 559472"/>
              <a:gd name="connsiteY1" fmla="*/ 0 h 3709642"/>
              <a:gd name="connsiteX2" fmla="*/ 485840 w 559472"/>
              <a:gd name="connsiteY2" fmla="*/ 161194 h 3709642"/>
              <a:gd name="connsiteX3" fmla="*/ 523949 w 559472"/>
              <a:gd name="connsiteY3" fmla="*/ 3672197 h 3709642"/>
              <a:gd name="connsiteX4" fmla="*/ 454748 w 559472"/>
              <a:gd name="connsiteY4" fmla="*/ 3709642 h 3709642"/>
              <a:gd name="connsiteX5" fmla="*/ 448224 w 559472"/>
              <a:gd name="connsiteY5" fmla="*/ 3510471 h 3709642"/>
              <a:gd name="connsiteX6" fmla="*/ 443564 w 559472"/>
              <a:gd name="connsiteY6" fmla="*/ 3408563 h 3709642"/>
              <a:gd name="connsiteX7" fmla="*/ 438902 w 559472"/>
              <a:gd name="connsiteY7" fmla="*/ 3304407 h 3709642"/>
              <a:gd name="connsiteX8" fmla="*/ 433941 w 559472"/>
              <a:gd name="connsiteY8" fmla="*/ 3198777 h 3709642"/>
              <a:gd name="connsiteX9" fmla="*/ 427584 w 559472"/>
              <a:gd name="connsiteY9" fmla="*/ 3092510 h 3709642"/>
              <a:gd name="connsiteX10" fmla="*/ 420988 w 559472"/>
              <a:gd name="connsiteY10" fmla="*/ 2984390 h 3709642"/>
              <a:gd name="connsiteX11" fmla="*/ 414330 w 559472"/>
              <a:gd name="connsiteY11" fmla="*/ 2874401 h 3709642"/>
              <a:gd name="connsiteX12" fmla="*/ 406840 w 559472"/>
              <a:gd name="connsiteY12" fmla="*/ 2762980 h 3709642"/>
              <a:gd name="connsiteX13" fmla="*/ 397745 w 559472"/>
              <a:gd name="connsiteY13" fmla="*/ 2650566 h 3709642"/>
              <a:gd name="connsiteX14" fmla="*/ 389154 w 559472"/>
              <a:gd name="connsiteY14" fmla="*/ 2536612 h 3709642"/>
              <a:gd name="connsiteX15" fmla="*/ 379225 w 559472"/>
              <a:gd name="connsiteY15" fmla="*/ 2421642 h 3709642"/>
              <a:gd name="connsiteX16" fmla="*/ 368316 w 559472"/>
              <a:gd name="connsiteY16" fmla="*/ 2305627 h 3709642"/>
              <a:gd name="connsiteX17" fmla="*/ 357466 w 559472"/>
              <a:gd name="connsiteY17" fmla="*/ 2189233 h 3709642"/>
              <a:gd name="connsiteX18" fmla="*/ 344982 w 559472"/>
              <a:gd name="connsiteY18" fmla="*/ 2071473 h 3709642"/>
              <a:gd name="connsiteX19" fmla="*/ 332466 w 559472"/>
              <a:gd name="connsiteY19" fmla="*/ 1952216 h 3709642"/>
              <a:gd name="connsiteX20" fmla="*/ 319121 w 559472"/>
              <a:gd name="connsiteY20" fmla="*/ 1833776 h 3709642"/>
              <a:gd name="connsiteX21" fmla="*/ 304408 w 559472"/>
              <a:gd name="connsiteY21" fmla="*/ 1713948 h 3709642"/>
              <a:gd name="connsiteX22" fmla="*/ 288685 w 559472"/>
              <a:gd name="connsiteY22" fmla="*/ 1592703 h 3709642"/>
              <a:gd name="connsiteX23" fmla="*/ 273050 w 559472"/>
              <a:gd name="connsiteY23" fmla="*/ 1471451 h 3709642"/>
              <a:gd name="connsiteX24" fmla="*/ 255813 w 559472"/>
              <a:gd name="connsiteY24" fmla="*/ 1350328 h 3709642"/>
              <a:gd name="connsiteX25" fmla="*/ 237060 w 559472"/>
              <a:gd name="connsiteY25" fmla="*/ 1227080 h 3709642"/>
              <a:gd name="connsiteX26" fmla="*/ 218488 w 559472"/>
              <a:gd name="connsiteY26" fmla="*/ 1106065 h 3709642"/>
              <a:gd name="connsiteX27" fmla="*/ 198221 w 559472"/>
              <a:gd name="connsiteY27" fmla="*/ 982940 h 3709642"/>
              <a:gd name="connsiteX28" fmla="*/ 177152 w 559472"/>
              <a:gd name="connsiteY28" fmla="*/ 858755 h 3709642"/>
              <a:gd name="connsiteX29" fmla="*/ 155551 w 559472"/>
              <a:gd name="connsiteY29" fmla="*/ 736861 h 3709642"/>
              <a:gd name="connsiteX30" fmla="*/ 131782 w 559472"/>
              <a:gd name="connsiteY30" fmla="*/ 613645 h 3709642"/>
              <a:gd name="connsiteX31" fmla="*/ 107123 w 559472"/>
              <a:gd name="connsiteY31" fmla="*/ 490500 h 3709642"/>
              <a:gd name="connsiteX32" fmla="*/ 82552 w 559472"/>
              <a:gd name="connsiteY32" fmla="*/ 367348 h 3709642"/>
              <a:gd name="connsiteX33" fmla="*/ 55608 w 559472"/>
              <a:gd name="connsiteY33" fmla="*/ 244762 h 3709642"/>
              <a:gd name="connsiteX34" fmla="*/ 28130 w 559472"/>
              <a:gd name="connsiteY34" fmla="*/ 122220 h 3709642"/>
              <a:gd name="connsiteX35" fmla="*/ 0 w 559472"/>
              <a:gd name="connsiteY35" fmla="*/ 0 h 3709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559472" h="3709642">
                <a:moveTo>
                  <a:pt x="0" y="0"/>
                </a:moveTo>
                <a:lnTo>
                  <a:pt x="473952" y="0"/>
                </a:lnTo>
                <a:lnTo>
                  <a:pt x="485840" y="161194"/>
                </a:lnTo>
                <a:cubicBezTo>
                  <a:pt x="552063" y="1147770"/>
                  <a:pt x="592441" y="3086737"/>
                  <a:pt x="523949" y="3672197"/>
                </a:cubicBezTo>
                <a:cubicBezTo>
                  <a:pt x="500842" y="3684557"/>
                  <a:pt x="477855" y="3697282"/>
                  <a:pt x="454748" y="3709642"/>
                </a:cubicBezTo>
                <a:lnTo>
                  <a:pt x="448224" y="3510471"/>
                </a:lnTo>
                <a:lnTo>
                  <a:pt x="443564" y="3408563"/>
                </a:lnTo>
                <a:lnTo>
                  <a:pt x="438902" y="3304407"/>
                </a:lnTo>
                <a:lnTo>
                  <a:pt x="433941" y="3198777"/>
                </a:lnTo>
                <a:lnTo>
                  <a:pt x="427584" y="3092510"/>
                </a:lnTo>
                <a:lnTo>
                  <a:pt x="420988" y="2984390"/>
                </a:lnTo>
                <a:lnTo>
                  <a:pt x="414330" y="2874401"/>
                </a:lnTo>
                <a:lnTo>
                  <a:pt x="406840" y="2762980"/>
                </a:lnTo>
                <a:lnTo>
                  <a:pt x="397745" y="2650566"/>
                </a:lnTo>
                <a:lnTo>
                  <a:pt x="389154" y="2536612"/>
                </a:lnTo>
                <a:lnTo>
                  <a:pt x="379225" y="2421642"/>
                </a:lnTo>
                <a:lnTo>
                  <a:pt x="368316" y="2305627"/>
                </a:lnTo>
                <a:lnTo>
                  <a:pt x="357466" y="2189233"/>
                </a:lnTo>
                <a:lnTo>
                  <a:pt x="344982" y="2071473"/>
                </a:lnTo>
                <a:lnTo>
                  <a:pt x="332466" y="1952216"/>
                </a:lnTo>
                <a:lnTo>
                  <a:pt x="319121" y="1833776"/>
                </a:lnTo>
                <a:lnTo>
                  <a:pt x="304408" y="1713948"/>
                </a:lnTo>
                <a:lnTo>
                  <a:pt x="288685" y="1592703"/>
                </a:lnTo>
                <a:lnTo>
                  <a:pt x="273050" y="1471451"/>
                </a:lnTo>
                <a:lnTo>
                  <a:pt x="255813" y="1350328"/>
                </a:lnTo>
                <a:lnTo>
                  <a:pt x="237060" y="1227080"/>
                </a:lnTo>
                <a:lnTo>
                  <a:pt x="218488" y="1106065"/>
                </a:lnTo>
                <a:lnTo>
                  <a:pt x="198221" y="982940"/>
                </a:lnTo>
                <a:lnTo>
                  <a:pt x="177152" y="858755"/>
                </a:lnTo>
                <a:lnTo>
                  <a:pt x="155551" y="736861"/>
                </a:lnTo>
                <a:lnTo>
                  <a:pt x="131782" y="613645"/>
                </a:lnTo>
                <a:lnTo>
                  <a:pt x="107123" y="490500"/>
                </a:lnTo>
                <a:lnTo>
                  <a:pt x="82552" y="367348"/>
                </a:lnTo>
                <a:lnTo>
                  <a:pt x="55608" y="244762"/>
                </a:lnTo>
                <a:lnTo>
                  <a:pt x="28130" y="122220"/>
                </a:lnTo>
                <a:lnTo>
                  <a:pt x="0" y="0"/>
                </a:lnTo>
                <a:close/>
              </a:path>
            </a:pathLst>
          </a:custGeom>
          <a:solidFill>
            <a:schemeClr val="bg1">
              <a:alpha val="20000"/>
            </a:schemeClr>
          </a:solidFill>
          <a:ln>
            <a:noFill/>
          </a:ln>
        </p:spPr>
        <p:txBody>
          <a:bodyPr rtlCol="0" anchor="ctr"/>
          <a:lstStyle/>
          <a:p>
            <a:pPr algn="ctr"/>
            <a:endParaRPr lang="en-US"/>
          </a:p>
        </p:txBody>
      </p:sp>
      <p:sp useBgFill="1">
        <p:nvSpPr>
          <p:cNvPr id="50" name="Freeform: Shape 49">
            <a:extLst>
              <a:ext uri="{FF2B5EF4-FFF2-40B4-BE49-F238E27FC236}">
                <a16:creationId xmlns:a16="http://schemas.microsoft.com/office/drawing/2014/main" id="{608F427C-1EC9-4280-9367-F2B3AA063E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7809954" cy="6858000"/>
          </a:xfrm>
          <a:custGeom>
            <a:avLst/>
            <a:gdLst>
              <a:gd name="connsiteX0" fmla="*/ 6465239 w 7809954"/>
              <a:gd name="connsiteY0" fmla="*/ 0 h 6858000"/>
              <a:gd name="connsiteX1" fmla="*/ 7808777 w 7809954"/>
              <a:gd name="connsiteY1" fmla="*/ 0 h 6858000"/>
              <a:gd name="connsiteX2" fmla="*/ 7783732 w 7809954"/>
              <a:gd name="connsiteY2" fmla="*/ 155676 h 6858000"/>
              <a:gd name="connsiteX3" fmla="*/ 7759863 w 7809954"/>
              <a:gd name="connsiteY3" fmla="*/ 310667 h 6858000"/>
              <a:gd name="connsiteX4" fmla="*/ 7736499 w 7809954"/>
              <a:gd name="connsiteY4" fmla="*/ 466344 h 6858000"/>
              <a:gd name="connsiteX5" fmla="*/ 7716496 w 7809954"/>
              <a:gd name="connsiteY5" fmla="*/ 622706 h 6858000"/>
              <a:gd name="connsiteX6" fmla="*/ 7696325 w 7809954"/>
              <a:gd name="connsiteY6" fmla="*/ 778383 h 6858000"/>
              <a:gd name="connsiteX7" fmla="*/ 7677499 w 7809954"/>
              <a:gd name="connsiteY7" fmla="*/ 934745 h 6858000"/>
              <a:gd name="connsiteX8" fmla="*/ 7661363 w 7809954"/>
              <a:gd name="connsiteY8" fmla="*/ 1089050 h 6858000"/>
              <a:gd name="connsiteX9" fmla="*/ 7646067 w 7809954"/>
              <a:gd name="connsiteY9" fmla="*/ 1245413 h 6858000"/>
              <a:gd name="connsiteX10" fmla="*/ 7632115 w 7809954"/>
              <a:gd name="connsiteY10" fmla="*/ 1401089 h 6858000"/>
              <a:gd name="connsiteX11" fmla="*/ 7620013 w 7809954"/>
              <a:gd name="connsiteY11" fmla="*/ 1554023 h 6858000"/>
              <a:gd name="connsiteX12" fmla="*/ 7607910 w 7809954"/>
              <a:gd name="connsiteY12" fmla="*/ 1709013 h 6858000"/>
              <a:gd name="connsiteX13" fmla="*/ 7597825 w 7809954"/>
              <a:gd name="connsiteY13" fmla="*/ 1861947 h 6858000"/>
              <a:gd name="connsiteX14" fmla="*/ 7589925 w 7809954"/>
              <a:gd name="connsiteY14" fmla="*/ 2014880 h 6858000"/>
              <a:gd name="connsiteX15" fmla="*/ 7581688 w 7809954"/>
              <a:gd name="connsiteY15" fmla="*/ 2167128 h 6858000"/>
              <a:gd name="connsiteX16" fmla="*/ 7574797 w 7809954"/>
              <a:gd name="connsiteY16" fmla="*/ 2318004 h 6858000"/>
              <a:gd name="connsiteX17" fmla="*/ 7569922 w 7809954"/>
              <a:gd name="connsiteY17" fmla="*/ 2467508 h 6858000"/>
              <a:gd name="connsiteX18" fmla="*/ 7565720 w 7809954"/>
              <a:gd name="connsiteY18" fmla="*/ 2617013 h 6858000"/>
              <a:gd name="connsiteX19" fmla="*/ 7561686 w 7809954"/>
              <a:gd name="connsiteY19" fmla="*/ 2765145 h 6858000"/>
              <a:gd name="connsiteX20" fmla="*/ 7559837 w 7809954"/>
              <a:gd name="connsiteY20" fmla="*/ 2911221 h 6858000"/>
              <a:gd name="connsiteX21" fmla="*/ 7557820 w 7809954"/>
              <a:gd name="connsiteY21" fmla="*/ 3057296 h 6858000"/>
              <a:gd name="connsiteX22" fmla="*/ 7556811 w 7809954"/>
              <a:gd name="connsiteY22" fmla="*/ 3201314 h 6858000"/>
              <a:gd name="connsiteX23" fmla="*/ 7557820 w 7809954"/>
              <a:gd name="connsiteY23" fmla="*/ 3343960 h 6858000"/>
              <a:gd name="connsiteX24" fmla="*/ 7557820 w 7809954"/>
              <a:gd name="connsiteY24" fmla="*/ 3485235 h 6858000"/>
              <a:gd name="connsiteX25" fmla="*/ 7559837 w 7809954"/>
              <a:gd name="connsiteY25" fmla="*/ 3625138 h 6858000"/>
              <a:gd name="connsiteX26" fmla="*/ 7562862 w 7809954"/>
              <a:gd name="connsiteY26" fmla="*/ 3762298 h 6858000"/>
              <a:gd name="connsiteX27" fmla="*/ 7565720 w 7809954"/>
              <a:gd name="connsiteY27" fmla="*/ 3898087 h 6858000"/>
              <a:gd name="connsiteX28" fmla="*/ 7568914 w 7809954"/>
              <a:gd name="connsiteY28" fmla="*/ 4031132 h 6858000"/>
              <a:gd name="connsiteX29" fmla="*/ 7573788 w 7809954"/>
              <a:gd name="connsiteY29" fmla="*/ 4163491 h 6858000"/>
              <a:gd name="connsiteX30" fmla="*/ 7578999 w 7809954"/>
              <a:gd name="connsiteY30" fmla="*/ 4293793 h 6858000"/>
              <a:gd name="connsiteX31" fmla="*/ 7583705 w 7809954"/>
              <a:gd name="connsiteY31" fmla="*/ 4421352 h 6858000"/>
              <a:gd name="connsiteX32" fmla="*/ 7596985 w 7809954"/>
              <a:gd name="connsiteY32" fmla="*/ 4670298 h 6858000"/>
              <a:gd name="connsiteX33" fmla="*/ 7611104 w 7809954"/>
              <a:gd name="connsiteY33" fmla="*/ 4908956 h 6858000"/>
              <a:gd name="connsiteX34" fmla="*/ 7625896 w 7809954"/>
              <a:gd name="connsiteY34" fmla="*/ 5138013 h 6858000"/>
              <a:gd name="connsiteX35" fmla="*/ 7642201 w 7809954"/>
              <a:gd name="connsiteY35" fmla="*/ 5354726 h 6858000"/>
              <a:gd name="connsiteX36" fmla="*/ 7659178 w 7809954"/>
              <a:gd name="connsiteY36" fmla="*/ 5561838 h 6858000"/>
              <a:gd name="connsiteX37" fmla="*/ 7677499 w 7809954"/>
              <a:gd name="connsiteY37" fmla="*/ 5753862 h 6858000"/>
              <a:gd name="connsiteX38" fmla="*/ 7695485 w 7809954"/>
              <a:gd name="connsiteY38" fmla="*/ 5934227 h 6858000"/>
              <a:gd name="connsiteX39" fmla="*/ 7713470 w 7809954"/>
              <a:gd name="connsiteY39" fmla="*/ 6100191 h 6858000"/>
              <a:gd name="connsiteX40" fmla="*/ 7730447 w 7809954"/>
              <a:gd name="connsiteY40" fmla="*/ 6252438 h 6858000"/>
              <a:gd name="connsiteX41" fmla="*/ 7746584 w 7809954"/>
              <a:gd name="connsiteY41" fmla="*/ 6387541 h 6858000"/>
              <a:gd name="connsiteX42" fmla="*/ 7761880 w 7809954"/>
              <a:gd name="connsiteY42" fmla="*/ 6509613 h 6858000"/>
              <a:gd name="connsiteX43" fmla="*/ 7774655 w 7809954"/>
              <a:gd name="connsiteY43" fmla="*/ 6612483 h 6858000"/>
              <a:gd name="connsiteX44" fmla="*/ 7786757 w 7809954"/>
              <a:gd name="connsiteY44" fmla="*/ 6698894 h 6858000"/>
              <a:gd name="connsiteX45" fmla="*/ 7804071 w 7809954"/>
              <a:gd name="connsiteY45" fmla="*/ 6817538 h 6858000"/>
              <a:gd name="connsiteX46" fmla="*/ 7809954 w 7809954"/>
              <a:gd name="connsiteY46" fmla="*/ 6858000 h 6858000"/>
              <a:gd name="connsiteX47" fmla="*/ 7157124 w 7809954"/>
              <a:gd name="connsiteY47" fmla="*/ 6858000 h 6858000"/>
              <a:gd name="connsiteX48" fmla="*/ 7157124 w 7809954"/>
              <a:gd name="connsiteY48" fmla="*/ 6858000 h 6858000"/>
              <a:gd name="connsiteX49" fmla="*/ 0 w 7809954"/>
              <a:gd name="connsiteY49" fmla="*/ 6858000 h 6858000"/>
              <a:gd name="connsiteX50" fmla="*/ 0 w 7809954"/>
              <a:gd name="connsiteY50" fmla="*/ 0 h 6858000"/>
              <a:gd name="connsiteX51" fmla="*/ 6465239 w 7809954"/>
              <a:gd name="connsiteY51"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7809954" h="6858000">
                <a:moveTo>
                  <a:pt x="6465239" y="0"/>
                </a:moveTo>
                <a:lnTo>
                  <a:pt x="7808777" y="0"/>
                </a:lnTo>
                <a:lnTo>
                  <a:pt x="7783732" y="155676"/>
                </a:lnTo>
                <a:lnTo>
                  <a:pt x="7759863" y="310667"/>
                </a:lnTo>
                <a:lnTo>
                  <a:pt x="7736499" y="466344"/>
                </a:lnTo>
                <a:lnTo>
                  <a:pt x="7716496" y="622706"/>
                </a:lnTo>
                <a:lnTo>
                  <a:pt x="7696325" y="778383"/>
                </a:lnTo>
                <a:lnTo>
                  <a:pt x="7677499" y="934745"/>
                </a:lnTo>
                <a:lnTo>
                  <a:pt x="7661363" y="1089050"/>
                </a:lnTo>
                <a:lnTo>
                  <a:pt x="7646067" y="1245413"/>
                </a:lnTo>
                <a:lnTo>
                  <a:pt x="7632115" y="1401089"/>
                </a:lnTo>
                <a:lnTo>
                  <a:pt x="7620013" y="1554023"/>
                </a:lnTo>
                <a:lnTo>
                  <a:pt x="7607910" y="1709013"/>
                </a:lnTo>
                <a:lnTo>
                  <a:pt x="7597825" y="1861947"/>
                </a:lnTo>
                <a:lnTo>
                  <a:pt x="7589925" y="2014880"/>
                </a:lnTo>
                <a:lnTo>
                  <a:pt x="7581688" y="2167128"/>
                </a:lnTo>
                <a:lnTo>
                  <a:pt x="7574797" y="2318004"/>
                </a:lnTo>
                <a:lnTo>
                  <a:pt x="7569922" y="2467508"/>
                </a:lnTo>
                <a:lnTo>
                  <a:pt x="7565720" y="2617013"/>
                </a:lnTo>
                <a:lnTo>
                  <a:pt x="7561686" y="2765145"/>
                </a:lnTo>
                <a:lnTo>
                  <a:pt x="7559837" y="2911221"/>
                </a:lnTo>
                <a:lnTo>
                  <a:pt x="7557820" y="3057296"/>
                </a:lnTo>
                <a:lnTo>
                  <a:pt x="7556811" y="3201314"/>
                </a:lnTo>
                <a:lnTo>
                  <a:pt x="7557820" y="3343960"/>
                </a:lnTo>
                <a:lnTo>
                  <a:pt x="7557820" y="3485235"/>
                </a:lnTo>
                <a:lnTo>
                  <a:pt x="7559837" y="3625138"/>
                </a:lnTo>
                <a:lnTo>
                  <a:pt x="7562862" y="3762298"/>
                </a:lnTo>
                <a:lnTo>
                  <a:pt x="7565720" y="3898087"/>
                </a:lnTo>
                <a:lnTo>
                  <a:pt x="7568914" y="4031132"/>
                </a:lnTo>
                <a:lnTo>
                  <a:pt x="7573788" y="4163491"/>
                </a:lnTo>
                <a:lnTo>
                  <a:pt x="7578999" y="4293793"/>
                </a:lnTo>
                <a:lnTo>
                  <a:pt x="7583705" y="4421352"/>
                </a:lnTo>
                <a:lnTo>
                  <a:pt x="7596985" y="4670298"/>
                </a:lnTo>
                <a:lnTo>
                  <a:pt x="7611104" y="4908956"/>
                </a:lnTo>
                <a:lnTo>
                  <a:pt x="7625896" y="5138013"/>
                </a:lnTo>
                <a:lnTo>
                  <a:pt x="7642201" y="5354726"/>
                </a:lnTo>
                <a:lnTo>
                  <a:pt x="7659178" y="5561838"/>
                </a:lnTo>
                <a:lnTo>
                  <a:pt x="7677499" y="5753862"/>
                </a:lnTo>
                <a:lnTo>
                  <a:pt x="7695485" y="5934227"/>
                </a:lnTo>
                <a:lnTo>
                  <a:pt x="7713470" y="6100191"/>
                </a:lnTo>
                <a:lnTo>
                  <a:pt x="7730447" y="6252438"/>
                </a:lnTo>
                <a:lnTo>
                  <a:pt x="7746584" y="6387541"/>
                </a:lnTo>
                <a:lnTo>
                  <a:pt x="7761880" y="6509613"/>
                </a:lnTo>
                <a:lnTo>
                  <a:pt x="7774655" y="6612483"/>
                </a:lnTo>
                <a:lnTo>
                  <a:pt x="7786757" y="6698894"/>
                </a:lnTo>
                <a:lnTo>
                  <a:pt x="7804071" y="6817538"/>
                </a:lnTo>
                <a:lnTo>
                  <a:pt x="7809954" y="6858000"/>
                </a:lnTo>
                <a:lnTo>
                  <a:pt x="7157124" y="6858000"/>
                </a:lnTo>
                <a:lnTo>
                  <a:pt x="7157124" y="6858000"/>
                </a:lnTo>
                <a:lnTo>
                  <a:pt x="0" y="6858000"/>
                </a:lnTo>
                <a:lnTo>
                  <a:pt x="0" y="0"/>
                </a:lnTo>
                <a:lnTo>
                  <a:pt x="6465239"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52" name="Rectangle 51">
            <a:extLst>
              <a:ext uri="{FF2B5EF4-FFF2-40B4-BE49-F238E27FC236}">
                <a16:creationId xmlns:a16="http://schemas.microsoft.com/office/drawing/2014/main" id="{F98810A7-E114-447A-A7D6-69B27CFB56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graphicFrame>
        <p:nvGraphicFramePr>
          <p:cNvPr id="6" name="Таблица 5">
            <a:extLst>
              <a:ext uri="{FF2B5EF4-FFF2-40B4-BE49-F238E27FC236}">
                <a16:creationId xmlns:a16="http://schemas.microsoft.com/office/drawing/2014/main" id="{B63BEC93-210A-4077-8F68-61BB1A9C56B3}"/>
              </a:ext>
            </a:extLst>
          </p:cNvPr>
          <p:cNvGraphicFramePr>
            <a:graphicFrameLocks noGrp="1"/>
          </p:cNvGraphicFramePr>
          <p:nvPr>
            <p:extLst>
              <p:ext uri="{D42A27DB-BD31-4B8C-83A1-F6EECF244321}">
                <p14:modId xmlns:p14="http://schemas.microsoft.com/office/powerpoint/2010/main" val="2727977935"/>
              </p:ext>
            </p:extLst>
          </p:nvPr>
        </p:nvGraphicFramePr>
        <p:xfrm>
          <a:off x="348343" y="2110016"/>
          <a:ext cx="6813702" cy="3352802"/>
        </p:xfrm>
        <a:graphic>
          <a:graphicData uri="http://schemas.openxmlformats.org/drawingml/2006/table">
            <a:tbl>
              <a:tblPr firstRow="1" firstCol="1" bandRow="1" bandCol="1">
                <a:tableStyleId>{8799B23B-EC83-4686-B30A-512413B5E67A}</a:tableStyleId>
              </a:tblPr>
              <a:tblGrid>
                <a:gridCol w="2157612">
                  <a:extLst>
                    <a:ext uri="{9D8B030D-6E8A-4147-A177-3AD203B41FA5}">
                      <a16:colId xmlns:a16="http://schemas.microsoft.com/office/drawing/2014/main" val="2854273537"/>
                    </a:ext>
                  </a:extLst>
                </a:gridCol>
                <a:gridCol w="931218">
                  <a:extLst>
                    <a:ext uri="{9D8B030D-6E8A-4147-A177-3AD203B41FA5}">
                      <a16:colId xmlns:a16="http://schemas.microsoft.com/office/drawing/2014/main" val="84147472"/>
                    </a:ext>
                  </a:extLst>
                </a:gridCol>
                <a:gridCol w="931218">
                  <a:extLst>
                    <a:ext uri="{9D8B030D-6E8A-4147-A177-3AD203B41FA5}">
                      <a16:colId xmlns:a16="http://schemas.microsoft.com/office/drawing/2014/main" val="4167365259"/>
                    </a:ext>
                  </a:extLst>
                </a:gridCol>
                <a:gridCol w="931218">
                  <a:extLst>
                    <a:ext uri="{9D8B030D-6E8A-4147-A177-3AD203B41FA5}">
                      <a16:colId xmlns:a16="http://schemas.microsoft.com/office/drawing/2014/main" val="2249717797"/>
                    </a:ext>
                  </a:extLst>
                </a:gridCol>
                <a:gridCol w="931218">
                  <a:extLst>
                    <a:ext uri="{9D8B030D-6E8A-4147-A177-3AD203B41FA5}">
                      <a16:colId xmlns:a16="http://schemas.microsoft.com/office/drawing/2014/main" val="384077595"/>
                    </a:ext>
                  </a:extLst>
                </a:gridCol>
                <a:gridCol w="931218">
                  <a:extLst>
                    <a:ext uri="{9D8B030D-6E8A-4147-A177-3AD203B41FA5}">
                      <a16:colId xmlns:a16="http://schemas.microsoft.com/office/drawing/2014/main" val="866345500"/>
                    </a:ext>
                  </a:extLst>
                </a:gridCol>
              </a:tblGrid>
              <a:tr h="614193">
                <a:tc>
                  <a:txBody>
                    <a:bodyPr/>
                    <a:lstStyle/>
                    <a:p>
                      <a:endParaRPr lang="ru-RU"/>
                    </a:p>
                  </a:txBody>
                  <a:tcPr/>
                </a:tc>
                <a:tc>
                  <a:txBody>
                    <a:bodyPr/>
                    <a:lstStyle/>
                    <a:p>
                      <a:pPr algn="ctr" fontAlgn="ctr">
                        <a:spcBef>
                          <a:spcPts val="0"/>
                        </a:spcBef>
                        <a:spcAft>
                          <a:spcPts val="0"/>
                        </a:spcAft>
                      </a:pPr>
                      <a:r>
                        <a:rPr lang="ru-RU" sz="1800" u="none" strike="noStrike" dirty="0">
                          <a:effectLst/>
                        </a:rPr>
                        <a:t>2014 г.</a:t>
                      </a:r>
                      <a:endParaRPr lang="ru-RU" sz="1800" b="0" i="0" u="none" strike="noStrike" dirty="0">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u="none" strike="noStrike">
                          <a:effectLst/>
                        </a:rPr>
                        <a:t>2015 г.</a:t>
                      </a:r>
                      <a:endParaRPr lang="ru-RU" sz="1800" b="0" i="0" u="none" strike="noStrike">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u="none" strike="noStrike">
                          <a:effectLst/>
                        </a:rPr>
                        <a:t>2016 г.</a:t>
                      </a:r>
                      <a:endParaRPr lang="ru-RU" sz="1800" b="0" i="0" u="none" strike="noStrike">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u="none" strike="noStrike">
                          <a:effectLst/>
                        </a:rPr>
                        <a:t>2017 г.</a:t>
                      </a:r>
                      <a:endParaRPr lang="ru-RU" sz="1800" b="0" i="0" u="none" strike="noStrike">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u="none" strike="noStrike" dirty="0">
                          <a:effectLst/>
                        </a:rPr>
                        <a:t>2018 г.</a:t>
                      </a:r>
                      <a:endParaRPr lang="ru-RU" sz="1800" b="0" i="0" u="none" strike="noStrike" dirty="0">
                        <a:effectLst/>
                        <a:latin typeface="Arial" panose="020B0604020202020204" pitchFamily="34" charset="0"/>
                        <a:cs typeface="Arial" panose="020B0604020202020204" pitchFamily="34" charset="0"/>
                      </a:endParaRPr>
                    </a:p>
                  </a:txBody>
                  <a:tcPr marL="93167" marR="93167" marT="12940" marB="0" anchor="ctr"/>
                </a:tc>
                <a:extLst>
                  <a:ext uri="{0D108BD9-81ED-4DB2-BD59-A6C34878D82A}">
                    <a16:rowId xmlns:a16="http://schemas.microsoft.com/office/drawing/2014/main" val="4238568548"/>
                  </a:ext>
                </a:extLst>
              </a:tr>
              <a:tr h="614193">
                <a:tc>
                  <a:txBody>
                    <a:bodyPr/>
                    <a:lstStyle/>
                    <a:p>
                      <a:pPr algn="just" fontAlgn="t">
                        <a:spcBef>
                          <a:spcPts val="0"/>
                        </a:spcBef>
                        <a:spcAft>
                          <a:spcPts val="0"/>
                        </a:spcAft>
                      </a:pPr>
                      <a:r>
                        <a:rPr lang="ru-RU" sz="1800" b="0" u="none" strike="noStrike" dirty="0">
                          <a:effectLst/>
                        </a:rPr>
                        <a:t>Средний тестовый балл</a:t>
                      </a:r>
                      <a:endParaRPr lang="ru-RU" sz="1800" b="0" i="0" u="none" strike="noStrike" dirty="0">
                        <a:effectLst/>
                        <a:latin typeface="Arial" panose="020B0604020202020204" pitchFamily="34" charset="0"/>
                        <a:cs typeface="Arial" panose="020B0604020202020204" pitchFamily="34" charset="0"/>
                      </a:endParaRPr>
                    </a:p>
                  </a:txBody>
                  <a:tcPr marL="93167" marR="93167" marT="12940" marB="0"/>
                </a:tc>
                <a:tc>
                  <a:txBody>
                    <a:bodyPr/>
                    <a:lstStyle/>
                    <a:p>
                      <a:pPr algn="ctr" fontAlgn="ctr">
                        <a:spcBef>
                          <a:spcPts val="0"/>
                        </a:spcBef>
                        <a:spcAft>
                          <a:spcPts val="0"/>
                        </a:spcAft>
                      </a:pPr>
                      <a:r>
                        <a:rPr lang="ru-RU" sz="1800" b="1" u="none" strike="noStrike" dirty="0">
                          <a:effectLst/>
                        </a:rPr>
                        <a:t>54,9</a:t>
                      </a:r>
                      <a:endParaRPr lang="ru-RU" sz="1800" b="1" i="0" u="none" strike="noStrike" dirty="0">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b="1" u="none" strike="noStrike">
                          <a:effectLst/>
                        </a:rPr>
                        <a:t>55,1</a:t>
                      </a:r>
                      <a:endParaRPr lang="ru-RU" sz="1800" b="1" i="0" u="none" strike="noStrike">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b="1" u="none" strike="noStrike">
                          <a:effectLst/>
                        </a:rPr>
                        <a:t>55,3</a:t>
                      </a:r>
                      <a:endParaRPr lang="ru-RU" sz="1800" b="1" i="0" u="none" strike="noStrike">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b="1" u="none" strike="noStrike">
                          <a:effectLst/>
                        </a:rPr>
                        <a:t>56,3</a:t>
                      </a:r>
                      <a:endParaRPr lang="ru-RU" sz="1800" b="1" i="0" u="none" strike="noStrike">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en-US" sz="1800" b="1" u="none" strike="noStrike">
                          <a:effectLst/>
                        </a:rPr>
                        <a:t>56,19</a:t>
                      </a:r>
                      <a:endParaRPr lang="en-US" sz="1800" b="1" i="0" u="none" strike="noStrike">
                        <a:effectLst/>
                        <a:latin typeface="Arial" panose="020B0604020202020204" pitchFamily="34" charset="0"/>
                        <a:cs typeface="Arial" panose="020B0604020202020204" pitchFamily="34" charset="0"/>
                      </a:endParaRPr>
                    </a:p>
                  </a:txBody>
                  <a:tcPr marL="93167" marR="93167" marT="12940" marB="0" anchor="ctr"/>
                </a:tc>
                <a:extLst>
                  <a:ext uri="{0D108BD9-81ED-4DB2-BD59-A6C34878D82A}">
                    <a16:rowId xmlns:a16="http://schemas.microsoft.com/office/drawing/2014/main" val="1866084346"/>
                  </a:ext>
                </a:extLst>
              </a:tr>
              <a:tr h="896030">
                <a:tc>
                  <a:txBody>
                    <a:bodyPr/>
                    <a:lstStyle/>
                    <a:p>
                      <a:pPr algn="just" fontAlgn="t">
                        <a:spcBef>
                          <a:spcPts val="0"/>
                        </a:spcBef>
                        <a:spcAft>
                          <a:spcPts val="0"/>
                        </a:spcAft>
                      </a:pPr>
                      <a:r>
                        <a:rPr lang="ru-RU" sz="1800" b="0" u="none" strike="noStrike" dirty="0">
                          <a:effectLst/>
                        </a:rPr>
                        <a:t>Не преодолели минимального балла </a:t>
                      </a:r>
                      <a:endParaRPr lang="ru-RU" sz="1800" b="0" i="0" u="none" strike="noStrike" dirty="0">
                        <a:effectLst/>
                        <a:latin typeface="Arial" panose="020B0604020202020204" pitchFamily="34" charset="0"/>
                        <a:cs typeface="Arial" panose="020B0604020202020204" pitchFamily="34" charset="0"/>
                      </a:endParaRPr>
                    </a:p>
                  </a:txBody>
                  <a:tcPr marL="93167" marR="93167" marT="12940" marB="0"/>
                </a:tc>
                <a:tc>
                  <a:txBody>
                    <a:bodyPr/>
                    <a:lstStyle/>
                    <a:p>
                      <a:pPr algn="ctr" fontAlgn="ctr">
                        <a:spcBef>
                          <a:spcPts val="0"/>
                        </a:spcBef>
                        <a:spcAft>
                          <a:spcPts val="0"/>
                        </a:spcAft>
                      </a:pPr>
                      <a:r>
                        <a:rPr lang="ru-RU" sz="1800" b="1" u="none" strike="noStrike" dirty="0">
                          <a:effectLst/>
                        </a:rPr>
                        <a:t>136</a:t>
                      </a:r>
                      <a:endParaRPr lang="ru-RU" sz="1800" b="1" i="0" u="none" strike="noStrike" dirty="0">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b="1" u="none" strike="noStrike" dirty="0">
                          <a:effectLst/>
                        </a:rPr>
                        <a:t>351</a:t>
                      </a:r>
                      <a:endParaRPr lang="ru-RU" sz="1800" b="1" i="0" u="none" strike="noStrike" dirty="0">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b="1" u="none" strike="noStrike">
                          <a:effectLst/>
                        </a:rPr>
                        <a:t>395</a:t>
                      </a:r>
                      <a:endParaRPr lang="ru-RU" sz="1800" b="1" i="0" u="none" strike="noStrike">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b="1" u="none" strike="noStrike">
                          <a:effectLst/>
                        </a:rPr>
                        <a:t>229</a:t>
                      </a:r>
                      <a:endParaRPr lang="ru-RU" sz="1800" b="1" i="0" u="none" strike="noStrike">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en-US" sz="1800" b="1" u="none" strike="noStrike">
                          <a:effectLst/>
                        </a:rPr>
                        <a:t>339</a:t>
                      </a:r>
                      <a:endParaRPr lang="en-US" sz="1800" b="1" i="0" u="none" strike="noStrike">
                        <a:effectLst/>
                        <a:latin typeface="Arial" panose="020B0604020202020204" pitchFamily="34" charset="0"/>
                        <a:cs typeface="Arial" panose="020B0604020202020204" pitchFamily="34" charset="0"/>
                      </a:endParaRPr>
                    </a:p>
                  </a:txBody>
                  <a:tcPr marL="93167" marR="93167" marT="12940" marB="0" anchor="ctr"/>
                </a:tc>
                <a:extLst>
                  <a:ext uri="{0D108BD9-81ED-4DB2-BD59-A6C34878D82A}">
                    <a16:rowId xmlns:a16="http://schemas.microsoft.com/office/drawing/2014/main" val="3868911736"/>
                  </a:ext>
                </a:extLst>
              </a:tr>
              <a:tr h="614193">
                <a:tc>
                  <a:txBody>
                    <a:bodyPr/>
                    <a:lstStyle/>
                    <a:p>
                      <a:pPr algn="just" fontAlgn="t">
                        <a:spcBef>
                          <a:spcPts val="0"/>
                        </a:spcBef>
                        <a:spcAft>
                          <a:spcPts val="0"/>
                        </a:spcAft>
                      </a:pPr>
                      <a:r>
                        <a:rPr lang="ru-RU" sz="1800" b="0" u="none" strike="noStrike" dirty="0">
                          <a:effectLst/>
                        </a:rPr>
                        <a:t>Получили от 81 до 99 баллов</a:t>
                      </a:r>
                      <a:endParaRPr lang="ru-RU" sz="1800" b="0" i="0" u="none" strike="noStrike" dirty="0">
                        <a:effectLst/>
                        <a:latin typeface="Arial" panose="020B0604020202020204" pitchFamily="34" charset="0"/>
                        <a:cs typeface="Arial" panose="020B0604020202020204" pitchFamily="34" charset="0"/>
                      </a:endParaRPr>
                    </a:p>
                  </a:txBody>
                  <a:tcPr marL="93167" marR="93167" marT="12940" marB="0"/>
                </a:tc>
                <a:tc>
                  <a:txBody>
                    <a:bodyPr/>
                    <a:lstStyle/>
                    <a:p>
                      <a:pPr algn="ctr" fontAlgn="ctr">
                        <a:spcBef>
                          <a:spcPts val="0"/>
                        </a:spcBef>
                        <a:spcAft>
                          <a:spcPts val="0"/>
                        </a:spcAft>
                      </a:pPr>
                      <a:r>
                        <a:rPr lang="ru-RU" sz="1800" b="1" u="none" strike="noStrike">
                          <a:effectLst/>
                        </a:rPr>
                        <a:t>34</a:t>
                      </a:r>
                      <a:endParaRPr lang="ru-RU" sz="1800" b="1" i="0" u="none" strike="noStrike">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b="1" u="none" strike="noStrike" dirty="0">
                          <a:effectLst/>
                        </a:rPr>
                        <a:t>75</a:t>
                      </a:r>
                      <a:endParaRPr lang="ru-RU" sz="1800" b="1" i="0" u="none" strike="noStrike" dirty="0">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b="1" u="none" strike="noStrike" dirty="0">
                          <a:effectLst/>
                        </a:rPr>
                        <a:t>51</a:t>
                      </a:r>
                      <a:endParaRPr lang="ru-RU" sz="1800" b="1" i="0" u="none" strike="noStrike" dirty="0">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b="1" u="none" strike="noStrike">
                          <a:effectLst/>
                        </a:rPr>
                        <a:t>71</a:t>
                      </a:r>
                      <a:endParaRPr lang="ru-RU" sz="1800" b="1" i="0" u="none" strike="noStrike">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en-US" sz="1800" b="1" u="none" strike="noStrike">
                          <a:effectLst/>
                        </a:rPr>
                        <a:t>148</a:t>
                      </a:r>
                      <a:endParaRPr lang="en-US" sz="1800" b="1" i="0" u="none" strike="noStrike">
                        <a:effectLst/>
                        <a:latin typeface="Arial" panose="020B0604020202020204" pitchFamily="34" charset="0"/>
                        <a:cs typeface="Arial" panose="020B0604020202020204" pitchFamily="34" charset="0"/>
                      </a:endParaRPr>
                    </a:p>
                  </a:txBody>
                  <a:tcPr marL="93167" marR="93167" marT="12940" marB="0" anchor="ctr"/>
                </a:tc>
                <a:extLst>
                  <a:ext uri="{0D108BD9-81ED-4DB2-BD59-A6C34878D82A}">
                    <a16:rowId xmlns:a16="http://schemas.microsoft.com/office/drawing/2014/main" val="1243552847"/>
                  </a:ext>
                </a:extLst>
              </a:tr>
              <a:tr h="614193">
                <a:tc>
                  <a:txBody>
                    <a:bodyPr/>
                    <a:lstStyle/>
                    <a:p>
                      <a:pPr algn="just" fontAlgn="t">
                        <a:spcBef>
                          <a:spcPts val="0"/>
                        </a:spcBef>
                        <a:spcAft>
                          <a:spcPts val="0"/>
                        </a:spcAft>
                      </a:pPr>
                      <a:r>
                        <a:rPr lang="ru-RU" sz="1800" b="0" u="none" strike="noStrike" dirty="0">
                          <a:effectLst/>
                        </a:rPr>
                        <a:t>Получили 100 баллов </a:t>
                      </a:r>
                      <a:endParaRPr lang="ru-RU" sz="1800" b="0" i="0" u="none" strike="noStrike" dirty="0">
                        <a:effectLst/>
                        <a:latin typeface="Arial" panose="020B0604020202020204" pitchFamily="34" charset="0"/>
                        <a:cs typeface="Arial" panose="020B0604020202020204" pitchFamily="34" charset="0"/>
                      </a:endParaRPr>
                    </a:p>
                  </a:txBody>
                  <a:tcPr marL="93167" marR="93167" marT="12940" marB="0"/>
                </a:tc>
                <a:tc>
                  <a:txBody>
                    <a:bodyPr/>
                    <a:lstStyle/>
                    <a:p>
                      <a:pPr algn="ctr" fontAlgn="ctr">
                        <a:spcBef>
                          <a:spcPts val="0"/>
                        </a:spcBef>
                        <a:spcAft>
                          <a:spcPts val="0"/>
                        </a:spcAft>
                      </a:pPr>
                      <a:r>
                        <a:rPr lang="ru-RU" sz="1800" b="1" i="0" u="none" strike="noStrike" dirty="0">
                          <a:effectLst/>
                          <a:latin typeface="Arial" panose="020B0604020202020204" pitchFamily="34" charset="0"/>
                          <a:cs typeface="Arial" panose="020B0604020202020204" pitchFamily="34" charset="0"/>
                        </a:rPr>
                        <a:t>0</a:t>
                      </a:r>
                    </a:p>
                  </a:txBody>
                  <a:tcPr marL="93167" marR="93167" marT="12940" marB="0" anchor="ctr"/>
                </a:tc>
                <a:tc>
                  <a:txBody>
                    <a:bodyPr/>
                    <a:lstStyle/>
                    <a:p>
                      <a:pPr algn="ctr" fontAlgn="ctr">
                        <a:spcBef>
                          <a:spcPts val="0"/>
                        </a:spcBef>
                        <a:spcAft>
                          <a:spcPts val="0"/>
                        </a:spcAft>
                      </a:pPr>
                      <a:r>
                        <a:rPr lang="ru-RU" sz="1800" b="1" u="none" strike="noStrike" dirty="0">
                          <a:effectLst/>
                        </a:rPr>
                        <a:t>0</a:t>
                      </a:r>
                      <a:endParaRPr lang="ru-RU" sz="1800" b="1" i="0" u="none" strike="noStrike" dirty="0">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b="1" u="none" strike="noStrike" dirty="0">
                          <a:effectLst/>
                        </a:rPr>
                        <a:t>0</a:t>
                      </a:r>
                      <a:endParaRPr lang="ru-RU" sz="1800" b="1" i="0" u="none" strike="noStrike" dirty="0">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ru-RU" sz="1800" b="1" u="none" strike="noStrike" dirty="0">
                          <a:effectLst/>
                        </a:rPr>
                        <a:t>1</a:t>
                      </a:r>
                      <a:endParaRPr lang="ru-RU" sz="1800" b="1" i="0" u="none" strike="noStrike" dirty="0">
                        <a:effectLst/>
                        <a:latin typeface="Arial" panose="020B0604020202020204" pitchFamily="34" charset="0"/>
                        <a:cs typeface="Arial" panose="020B0604020202020204" pitchFamily="34" charset="0"/>
                      </a:endParaRPr>
                    </a:p>
                  </a:txBody>
                  <a:tcPr marL="93167" marR="93167" marT="12940" marB="0" anchor="ctr"/>
                </a:tc>
                <a:tc>
                  <a:txBody>
                    <a:bodyPr/>
                    <a:lstStyle/>
                    <a:p>
                      <a:pPr algn="ctr" fontAlgn="ctr">
                        <a:spcBef>
                          <a:spcPts val="0"/>
                        </a:spcBef>
                        <a:spcAft>
                          <a:spcPts val="0"/>
                        </a:spcAft>
                      </a:pPr>
                      <a:r>
                        <a:rPr lang="en-US" sz="1800" b="1" u="none" strike="noStrike" dirty="0">
                          <a:effectLst/>
                        </a:rPr>
                        <a:t>2</a:t>
                      </a:r>
                      <a:endParaRPr lang="en-US" sz="1800" b="1" i="0" u="none" strike="noStrike" dirty="0">
                        <a:effectLst/>
                        <a:latin typeface="Arial" panose="020B0604020202020204" pitchFamily="34" charset="0"/>
                        <a:cs typeface="Arial" panose="020B0604020202020204" pitchFamily="34" charset="0"/>
                      </a:endParaRPr>
                    </a:p>
                  </a:txBody>
                  <a:tcPr marL="93167" marR="93167" marT="12940" marB="0" anchor="ctr"/>
                </a:tc>
                <a:extLst>
                  <a:ext uri="{0D108BD9-81ED-4DB2-BD59-A6C34878D82A}">
                    <a16:rowId xmlns:a16="http://schemas.microsoft.com/office/drawing/2014/main" val="109793653"/>
                  </a:ext>
                </a:extLst>
              </a:tr>
            </a:tbl>
          </a:graphicData>
        </a:graphic>
      </p:graphicFrame>
    </p:spTree>
    <p:extLst>
      <p:ext uri="{BB962C8B-B14F-4D97-AF65-F5344CB8AC3E}">
        <p14:creationId xmlns:p14="http://schemas.microsoft.com/office/powerpoint/2010/main" val="650093356"/>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80109"/>
            <a:ext cx="10086109" cy="831273"/>
          </a:xfrm>
        </p:spPr>
        <p:txBody>
          <a:bodyPr/>
          <a:lstStyle/>
          <a:p>
            <a:r>
              <a:rPr lang="ru-RU" b="1" dirty="0">
                <a:effectLst>
                  <a:outerShdw blurRad="38100" dist="38100" dir="2700000" algn="tl">
                    <a:srgbClr val="000000">
                      <a:alpha val="43137"/>
                    </a:srgbClr>
                  </a:outerShdw>
                </a:effectLst>
                <a:latin typeface="Georgia" panose="02040502050405020303" pitchFamily="18" charset="0"/>
                <a:ea typeface="Tahoma" panose="020B0604030504040204" pitchFamily="34" charset="0"/>
                <a:cs typeface="Tahoma" panose="020B0604030504040204" pitchFamily="34" charset="0"/>
              </a:rPr>
              <a:t>Результаты выполнения части 1</a:t>
            </a:r>
          </a:p>
        </p:txBody>
      </p:sp>
      <p:graphicFrame>
        <p:nvGraphicFramePr>
          <p:cNvPr id="6" name="Объект 5"/>
          <p:cNvGraphicFramePr>
            <a:graphicFrameLocks noGrp="1"/>
          </p:cNvGraphicFramePr>
          <p:nvPr>
            <p:ph idx="1"/>
            <p:extLst>
              <p:ext uri="{D42A27DB-BD31-4B8C-83A1-F6EECF244321}">
                <p14:modId xmlns:p14="http://schemas.microsoft.com/office/powerpoint/2010/main" val="877339452"/>
              </p:ext>
            </p:extLst>
          </p:nvPr>
        </p:nvGraphicFramePr>
        <p:xfrm>
          <a:off x="332509" y="1274618"/>
          <a:ext cx="11526982" cy="547254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958027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9B09C5A-D847-45E8-8787-C8066E0BFBE6}"/>
              </a:ext>
            </a:extLst>
          </p:cNvPr>
          <p:cNvSpPr>
            <a:spLocks noGrp="1"/>
          </p:cNvSpPr>
          <p:nvPr>
            <p:ph type="title"/>
          </p:nvPr>
        </p:nvSpPr>
        <p:spPr>
          <a:xfrm>
            <a:off x="361191" y="0"/>
            <a:ext cx="10081522" cy="1285461"/>
          </a:xfrm>
        </p:spPr>
        <p:txBody>
          <a:bodyPr/>
          <a:lstStyle/>
          <a:p>
            <a:r>
              <a:rPr lang="ru-RU" sz="4000" b="1" dirty="0">
                <a:latin typeface="Tahoma" panose="020B0604030504040204" pitchFamily="34" charset="0"/>
                <a:ea typeface="Tahoma" panose="020B0604030504040204" pitchFamily="34" charset="0"/>
                <a:cs typeface="Tahoma" panose="020B0604030504040204" pitchFamily="34" charset="0"/>
              </a:rPr>
              <a:t>Таблица 1. Выполнение заданий №1-20 части 1 </a:t>
            </a:r>
            <a:br>
              <a:rPr lang="ru-RU" sz="4000" dirty="0">
                <a:latin typeface="Tahoma" panose="020B0604030504040204" pitchFamily="34" charset="0"/>
                <a:ea typeface="Tahoma" panose="020B0604030504040204" pitchFamily="34" charset="0"/>
                <a:cs typeface="Tahoma" panose="020B0604030504040204" pitchFamily="34" charset="0"/>
              </a:rPr>
            </a:br>
            <a:endParaRPr lang="ru-RU" sz="4000" dirty="0">
              <a:latin typeface="Tahoma" panose="020B0604030504040204" pitchFamily="34" charset="0"/>
              <a:ea typeface="Tahoma" panose="020B0604030504040204" pitchFamily="34" charset="0"/>
              <a:cs typeface="Tahoma" panose="020B0604030504040204" pitchFamily="34" charset="0"/>
            </a:endParaRPr>
          </a:p>
        </p:txBody>
      </p:sp>
      <p:graphicFrame>
        <p:nvGraphicFramePr>
          <p:cNvPr id="5" name="Таблица 4">
            <a:extLst>
              <a:ext uri="{FF2B5EF4-FFF2-40B4-BE49-F238E27FC236}">
                <a16:creationId xmlns:a16="http://schemas.microsoft.com/office/drawing/2014/main" id="{6518C6D3-4950-424B-B498-B76B598955CD}"/>
              </a:ext>
            </a:extLst>
          </p:cNvPr>
          <p:cNvGraphicFramePr>
            <a:graphicFrameLocks noGrp="1"/>
          </p:cNvGraphicFramePr>
          <p:nvPr>
            <p:extLst>
              <p:ext uri="{D42A27DB-BD31-4B8C-83A1-F6EECF244321}">
                <p14:modId xmlns:p14="http://schemas.microsoft.com/office/powerpoint/2010/main" val="3355334955"/>
              </p:ext>
            </p:extLst>
          </p:nvPr>
        </p:nvGraphicFramePr>
        <p:xfrm>
          <a:off x="361188" y="3230816"/>
          <a:ext cx="11499498" cy="1645920"/>
        </p:xfrm>
        <a:graphic>
          <a:graphicData uri="http://schemas.openxmlformats.org/drawingml/2006/table">
            <a:tbl>
              <a:tblPr firstRow="1" firstCol="1" bandRow="1" bandCol="1">
                <a:tableStyleId>{5C22544A-7EE6-4342-B048-85BDC9FD1C3A}</a:tableStyleId>
              </a:tblPr>
              <a:tblGrid>
                <a:gridCol w="2503914">
                  <a:extLst>
                    <a:ext uri="{9D8B030D-6E8A-4147-A177-3AD203B41FA5}">
                      <a16:colId xmlns:a16="http://schemas.microsoft.com/office/drawing/2014/main" val="4067203006"/>
                    </a:ext>
                  </a:extLst>
                </a:gridCol>
                <a:gridCol w="898717">
                  <a:extLst>
                    <a:ext uri="{9D8B030D-6E8A-4147-A177-3AD203B41FA5}">
                      <a16:colId xmlns:a16="http://schemas.microsoft.com/office/drawing/2014/main" val="1079839057"/>
                    </a:ext>
                  </a:extLst>
                </a:gridCol>
                <a:gridCol w="899919">
                  <a:extLst>
                    <a:ext uri="{9D8B030D-6E8A-4147-A177-3AD203B41FA5}">
                      <a16:colId xmlns:a16="http://schemas.microsoft.com/office/drawing/2014/main" val="510700875"/>
                    </a:ext>
                  </a:extLst>
                </a:gridCol>
                <a:gridCol w="899919">
                  <a:extLst>
                    <a:ext uri="{9D8B030D-6E8A-4147-A177-3AD203B41FA5}">
                      <a16:colId xmlns:a16="http://schemas.microsoft.com/office/drawing/2014/main" val="3934578297"/>
                    </a:ext>
                  </a:extLst>
                </a:gridCol>
                <a:gridCol w="898717">
                  <a:extLst>
                    <a:ext uri="{9D8B030D-6E8A-4147-A177-3AD203B41FA5}">
                      <a16:colId xmlns:a16="http://schemas.microsoft.com/office/drawing/2014/main" val="3049083847"/>
                    </a:ext>
                  </a:extLst>
                </a:gridCol>
                <a:gridCol w="899919">
                  <a:extLst>
                    <a:ext uri="{9D8B030D-6E8A-4147-A177-3AD203B41FA5}">
                      <a16:colId xmlns:a16="http://schemas.microsoft.com/office/drawing/2014/main" val="792633210"/>
                    </a:ext>
                  </a:extLst>
                </a:gridCol>
                <a:gridCol w="899919">
                  <a:extLst>
                    <a:ext uri="{9D8B030D-6E8A-4147-A177-3AD203B41FA5}">
                      <a16:colId xmlns:a16="http://schemas.microsoft.com/office/drawing/2014/main" val="1555867158"/>
                    </a:ext>
                  </a:extLst>
                </a:gridCol>
                <a:gridCol w="898717">
                  <a:extLst>
                    <a:ext uri="{9D8B030D-6E8A-4147-A177-3AD203B41FA5}">
                      <a16:colId xmlns:a16="http://schemas.microsoft.com/office/drawing/2014/main" val="1724392055"/>
                    </a:ext>
                  </a:extLst>
                </a:gridCol>
                <a:gridCol w="899919">
                  <a:extLst>
                    <a:ext uri="{9D8B030D-6E8A-4147-A177-3AD203B41FA5}">
                      <a16:colId xmlns:a16="http://schemas.microsoft.com/office/drawing/2014/main" val="393568025"/>
                    </a:ext>
                  </a:extLst>
                </a:gridCol>
                <a:gridCol w="899919">
                  <a:extLst>
                    <a:ext uri="{9D8B030D-6E8A-4147-A177-3AD203B41FA5}">
                      <a16:colId xmlns:a16="http://schemas.microsoft.com/office/drawing/2014/main" val="2531852181"/>
                    </a:ext>
                  </a:extLst>
                </a:gridCol>
                <a:gridCol w="899919">
                  <a:extLst>
                    <a:ext uri="{9D8B030D-6E8A-4147-A177-3AD203B41FA5}">
                      <a16:colId xmlns:a16="http://schemas.microsoft.com/office/drawing/2014/main" val="4211329011"/>
                    </a:ext>
                  </a:extLst>
                </a:gridCol>
              </a:tblGrid>
              <a:tr h="0">
                <a:tc>
                  <a:txBody>
                    <a:bodyPr/>
                    <a:lstStyle/>
                    <a:p>
                      <a:pP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Содержательные линии</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gridSpan="2">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Социальные отношения</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ru-RU"/>
                    </a:p>
                  </a:txBody>
                  <a:tcPr/>
                </a:tc>
                <a:tc gridSpan="3">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Политика</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ru-RU"/>
                    </a:p>
                  </a:txBody>
                  <a:tcPr/>
                </a:tc>
                <a:tc hMerge="1">
                  <a:txBody>
                    <a:bodyPr/>
                    <a:lstStyle/>
                    <a:p>
                      <a:endParaRPr lang="ru-RU"/>
                    </a:p>
                  </a:txBody>
                  <a:tcPr/>
                </a:tc>
                <a:tc gridSpan="3">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Право</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ru-RU"/>
                    </a:p>
                  </a:txBody>
                  <a:tcPr/>
                </a:tc>
                <a:tc hMerge="1">
                  <a:txBody>
                    <a:bodyPr/>
                    <a:lstStyle/>
                    <a:p>
                      <a:endParaRPr lang="ru-RU"/>
                    </a:p>
                  </a:txBody>
                  <a:tcPr/>
                </a:tc>
                <a:tc gridSpan="2">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Все разделы</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ru-RU"/>
                    </a:p>
                  </a:txBody>
                  <a:tcPr/>
                </a:tc>
                <a:extLst>
                  <a:ext uri="{0D108BD9-81ED-4DB2-BD59-A6C34878D82A}">
                    <a16:rowId xmlns:a16="http://schemas.microsoft.com/office/drawing/2014/main" val="996374872"/>
                  </a:ext>
                </a:extLst>
              </a:tr>
              <a:tr h="0">
                <a:tc>
                  <a:txBody>
                    <a:bodyPr/>
                    <a:lstStyle/>
                    <a:p>
                      <a:pP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 задания</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11</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12</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13</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14</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15</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16</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17</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18</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19</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20</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270195156"/>
                  </a:ext>
                </a:extLst>
              </a:tr>
              <a:tr h="0">
                <a:tc>
                  <a:txBody>
                    <a:bodyPr/>
                    <a:lstStyle/>
                    <a:p>
                      <a:pPr>
                        <a:spcAft>
                          <a:spcPts val="0"/>
                        </a:spcAft>
                      </a:pPr>
                      <a:r>
                        <a:rPr lang="ru-RU" sz="1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Уровень задания</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П</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Б</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П</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П</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П</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П</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П</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П</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П</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a:solidFill>
                            <a:schemeClr val="bg1"/>
                          </a:solidFill>
                          <a:effectLst/>
                          <a:latin typeface="Tahoma" panose="020B0604030504040204" pitchFamily="34" charset="0"/>
                          <a:ea typeface="Tahoma" panose="020B0604030504040204" pitchFamily="34" charset="0"/>
                          <a:cs typeface="Tahoma" panose="020B0604030504040204" pitchFamily="34" charset="0"/>
                        </a:rPr>
                        <a:t>П</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1558606260"/>
                  </a:ext>
                </a:extLst>
              </a:tr>
              <a:tr h="0">
                <a:tc>
                  <a:txBody>
                    <a:bodyPr/>
                    <a:lstStyle/>
                    <a:p>
                      <a:pPr>
                        <a:spcAft>
                          <a:spcPts val="0"/>
                        </a:spcAft>
                      </a:pPr>
                      <a:r>
                        <a:rPr lang="ru-RU" sz="1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Средний показатель в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ctr">
                        <a:spcAft>
                          <a:spcPts val="0"/>
                        </a:spcAft>
                      </a:pPr>
                      <a:r>
                        <a:rPr lang="ru-RU" sz="1800" b="1" dirty="0">
                          <a:effectLst/>
                          <a:latin typeface="+mn-lt"/>
                          <a:ea typeface="Times New Roman" panose="02020603050405020304" pitchFamily="18" charset="0"/>
                          <a:cs typeface="Times New Roman" panose="02020603050405020304" pitchFamily="18" charset="0"/>
                        </a:rPr>
                        <a:t>94,7</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spcAft>
                          <a:spcPts val="0"/>
                        </a:spcAft>
                      </a:pPr>
                      <a:r>
                        <a:rPr lang="ru-RU" sz="1800" b="1" dirty="0">
                          <a:effectLst/>
                          <a:latin typeface="+mn-lt"/>
                          <a:ea typeface="Times New Roman" panose="02020603050405020304" pitchFamily="18" charset="0"/>
                          <a:cs typeface="Times New Roman" panose="02020603050405020304" pitchFamily="18" charset="0"/>
                        </a:rPr>
                        <a:t>79,2</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ctr">
                        <a:spcAft>
                          <a:spcPts val="0"/>
                        </a:spcAft>
                      </a:pPr>
                      <a:r>
                        <a:rPr lang="ru-RU" sz="1800" b="1" dirty="0">
                          <a:effectLst/>
                          <a:latin typeface="+mn-lt"/>
                          <a:ea typeface="Times New Roman" panose="02020603050405020304" pitchFamily="18" charset="0"/>
                          <a:cs typeface="Times New Roman" panose="02020603050405020304" pitchFamily="18" charset="0"/>
                        </a:rPr>
                        <a:t>88,5</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800" b="1" dirty="0">
                          <a:effectLst/>
                          <a:latin typeface="+mn-lt"/>
                          <a:ea typeface="Times New Roman" panose="02020603050405020304" pitchFamily="18" charset="0"/>
                          <a:cs typeface="Times New Roman" panose="02020603050405020304" pitchFamily="18" charset="0"/>
                        </a:rPr>
                        <a:t>45,8</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800" b="1" dirty="0">
                          <a:effectLst/>
                          <a:latin typeface="+mn-lt"/>
                          <a:ea typeface="Times New Roman" panose="02020603050405020304" pitchFamily="18" charset="0"/>
                          <a:cs typeface="Times New Roman" panose="02020603050405020304" pitchFamily="18" charset="0"/>
                        </a:rPr>
                        <a:t>76,5</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ctr">
                        <a:spcAft>
                          <a:spcPts val="0"/>
                        </a:spcAft>
                      </a:pPr>
                      <a:r>
                        <a:rPr lang="ru-RU" sz="1800" b="1" dirty="0">
                          <a:effectLst/>
                          <a:latin typeface="+mn-lt"/>
                          <a:ea typeface="Times New Roman" panose="02020603050405020304" pitchFamily="18" charset="0"/>
                          <a:cs typeface="Times New Roman" panose="02020603050405020304" pitchFamily="18" charset="0"/>
                        </a:rPr>
                        <a:t>96,6</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spcAft>
                          <a:spcPts val="0"/>
                        </a:spcAft>
                      </a:pPr>
                      <a:r>
                        <a:rPr lang="ru-RU" sz="1800" b="1" dirty="0">
                          <a:effectLst/>
                          <a:latin typeface="+mn-lt"/>
                          <a:ea typeface="Times New Roman" panose="02020603050405020304" pitchFamily="18" charset="0"/>
                          <a:cs typeface="Times New Roman" panose="02020603050405020304" pitchFamily="18" charset="0"/>
                        </a:rPr>
                        <a:t>93,4</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spcAft>
                          <a:spcPts val="0"/>
                        </a:spcAft>
                      </a:pPr>
                      <a:r>
                        <a:rPr lang="ru-RU" sz="1800" b="1" dirty="0">
                          <a:effectLst/>
                          <a:latin typeface="+mn-lt"/>
                          <a:ea typeface="Times New Roman" panose="02020603050405020304" pitchFamily="18" charset="0"/>
                          <a:cs typeface="Times New Roman" panose="02020603050405020304" pitchFamily="18" charset="0"/>
                        </a:rPr>
                        <a:t>89,8</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spcAft>
                          <a:spcPts val="0"/>
                        </a:spcAft>
                      </a:pPr>
                      <a:r>
                        <a:rPr lang="ru-RU" sz="1800" b="1" dirty="0">
                          <a:effectLst/>
                          <a:latin typeface="+mn-lt"/>
                          <a:ea typeface="Times New Roman" panose="02020603050405020304" pitchFamily="18" charset="0"/>
                          <a:cs typeface="Times New Roman" panose="02020603050405020304" pitchFamily="18" charset="0"/>
                        </a:rPr>
                        <a:t>78,9</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800" b="1" dirty="0">
                          <a:effectLst/>
                          <a:latin typeface="+mn-lt"/>
                          <a:ea typeface="Times New Roman" panose="02020603050405020304" pitchFamily="18" charset="0"/>
                          <a:cs typeface="Times New Roman" panose="02020603050405020304" pitchFamily="18" charset="0"/>
                        </a:rPr>
                        <a:t>65,5</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2984799507"/>
                  </a:ext>
                </a:extLst>
              </a:tr>
            </a:tbl>
          </a:graphicData>
        </a:graphic>
      </p:graphicFrame>
      <p:graphicFrame>
        <p:nvGraphicFramePr>
          <p:cNvPr id="6" name="Таблица 5">
            <a:extLst>
              <a:ext uri="{FF2B5EF4-FFF2-40B4-BE49-F238E27FC236}">
                <a16:creationId xmlns:a16="http://schemas.microsoft.com/office/drawing/2014/main" id="{6A358A19-F29A-4B22-B629-5C9902343D28}"/>
              </a:ext>
            </a:extLst>
          </p:cNvPr>
          <p:cNvGraphicFramePr>
            <a:graphicFrameLocks noGrp="1"/>
          </p:cNvGraphicFramePr>
          <p:nvPr>
            <p:extLst>
              <p:ext uri="{D42A27DB-BD31-4B8C-83A1-F6EECF244321}">
                <p14:modId xmlns:p14="http://schemas.microsoft.com/office/powerpoint/2010/main" val="2667888865"/>
              </p:ext>
            </p:extLst>
          </p:nvPr>
        </p:nvGraphicFramePr>
        <p:xfrm>
          <a:off x="361188" y="5019859"/>
          <a:ext cx="11499498" cy="1645920"/>
        </p:xfrm>
        <a:graphic>
          <a:graphicData uri="http://schemas.openxmlformats.org/drawingml/2006/table">
            <a:tbl>
              <a:tblPr firstRow="1" firstCol="1" bandRow="1">
                <a:tableStyleId>{5C22544A-7EE6-4342-B048-85BDC9FD1C3A}</a:tableStyleId>
              </a:tblPr>
              <a:tblGrid>
                <a:gridCol w="639060">
                  <a:extLst>
                    <a:ext uri="{9D8B030D-6E8A-4147-A177-3AD203B41FA5}">
                      <a16:colId xmlns:a16="http://schemas.microsoft.com/office/drawing/2014/main" val="3569835130"/>
                    </a:ext>
                  </a:extLst>
                </a:gridCol>
                <a:gridCol w="5088549">
                  <a:extLst>
                    <a:ext uri="{9D8B030D-6E8A-4147-A177-3AD203B41FA5}">
                      <a16:colId xmlns:a16="http://schemas.microsoft.com/office/drawing/2014/main" val="160854858"/>
                    </a:ext>
                  </a:extLst>
                </a:gridCol>
                <a:gridCol w="682143">
                  <a:extLst>
                    <a:ext uri="{9D8B030D-6E8A-4147-A177-3AD203B41FA5}">
                      <a16:colId xmlns:a16="http://schemas.microsoft.com/office/drawing/2014/main" val="2404226087"/>
                    </a:ext>
                  </a:extLst>
                </a:gridCol>
                <a:gridCol w="5089746">
                  <a:extLst>
                    <a:ext uri="{9D8B030D-6E8A-4147-A177-3AD203B41FA5}">
                      <a16:colId xmlns:a16="http://schemas.microsoft.com/office/drawing/2014/main" val="919596638"/>
                    </a:ext>
                  </a:extLst>
                </a:gridCol>
              </a:tblGrid>
              <a:tr h="0">
                <a:tc>
                  <a:txBody>
                    <a:bodyPr/>
                    <a:lstStyle/>
                    <a:p>
                      <a:pPr algn="just">
                        <a:spcAft>
                          <a:spcPts val="0"/>
                        </a:spcAft>
                      </a:pPr>
                      <a:r>
                        <a:rPr lang="ru-RU" sz="1800" b="1"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gridSpan="3">
                  <a:txBody>
                    <a:bodyPr/>
                    <a:lstStyle/>
                    <a:p>
                      <a:pPr algn="just">
                        <a:spcAft>
                          <a:spcPts val="0"/>
                        </a:spcAft>
                      </a:pPr>
                      <a:r>
                        <a:rPr lang="ru-RU" sz="1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 задания, вызвавшие наибольшие затруднения у учащихся</a:t>
                      </a:r>
                    </a:p>
                    <a:p>
                      <a:pPr algn="just">
                        <a:spcAft>
                          <a:spcPts val="0"/>
                        </a:spcAft>
                      </a:pPr>
                      <a:r>
                        <a:rPr lang="ru-RU" sz="1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307134459"/>
                  </a:ext>
                </a:extLst>
              </a:tr>
              <a:tr h="0">
                <a:tc>
                  <a:txBody>
                    <a:bodyPr/>
                    <a:lstStyle/>
                    <a:p>
                      <a:pPr algn="ctr">
                        <a:spcAft>
                          <a:spcPts val="0"/>
                        </a:spcAft>
                      </a:pPr>
                      <a:r>
                        <a:rPr lang="ru-RU" sz="1800" b="1"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just">
                        <a:spcAft>
                          <a:spcPts val="0"/>
                        </a:spcAft>
                      </a:pPr>
                      <a:r>
                        <a:rPr lang="ru-RU" sz="1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 незначительное ухудшение результата по сравнению с 2017 годом</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just">
                        <a:spcAft>
                          <a:spcPts val="0"/>
                        </a:spcAft>
                      </a:pPr>
                      <a:r>
                        <a:rPr lang="ru-RU" sz="1800" b="1"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just">
                        <a:spcAft>
                          <a:spcPts val="0"/>
                        </a:spcAft>
                      </a:pPr>
                      <a:r>
                        <a:rPr lang="ru-RU" sz="1800" b="1" dirty="0">
                          <a:effectLst/>
                          <a:latin typeface="Tahoma" panose="020B0604030504040204" pitchFamily="34" charset="0"/>
                          <a:ea typeface="Tahoma" panose="020B0604030504040204" pitchFamily="34" charset="0"/>
                          <a:cs typeface="Tahoma" panose="020B0604030504040204" pitchFamily="34" charset="0"/>
                        </a:rPr>
                        <a:t>- незначительное улучшение результата по сравнению с 2017 годом</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2277559599"/>
                  </a:ext>
                </a:extLst>
              </a:tr>
              <a:tr h="0">
                <a:tc>
                  <a:txBody>
                    <a:bodyPr/>
                    <a:lstStyle/>
                    <a:p>
                      <a:pPr algn="just">
                        <a:spcAft>
                          <a:spcPts val="0"/>
                        </a:spcAft>
                      </a:pPr>
                      <a:r>
                        <a:rPr lang="ru-RU" sz="1800" b="1"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C00000"/>
                    </a:solidFill>
                  </a:tcPr>
                </a:tc>
                <a:tc>
                  <a:txBody>
                    <a:bodyPr/>
                    <a:lstStyle/>
                    <a:p>
                      <a:pPr algn="just">
                        <a:spcAft>
                          <a:spcPts val="0"/>
                        </a:spcAft>
                      </a:pPr>
                      <a:r>
                        <a:rPr lang="ru-RU" sz="1800" b="1" dirty="0">
                          <a:solidFill>
                            <a:schemeClr val="bg1"/>
                          </a:solidFill>
                          <a:effectLst/>
                          <a:latin typeface="Tahoma" panose="020B0604030504040204" pitchFamily="34" charset="0"/>
                          <a:ea typeface="Tahoma" panose="020B0604030504040204" pitchFamily="34" charset="0"/>
                          <a:cs typeface="Tahoma" panose="020B0604030504040204" pitchFamily="34" charset="0"/>
                        </a:rPr>
                        <a:t>- значительное снижение результата по сравнению с 2017 годом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tc>
                  <a:txBody>
                    <a:bodyPr/>
                    <a:lstStyle/>
                    <a:p>
                      <a:pPr algn="just">
                        <a:spcAft>
                          <a:spcPts val="0"/>
                        </a:spcAft>
                      </a:pPr>
                      <a:r>
                        <a:rPr lang="ru-RU" sz="1800" b="1" dirty="0">
                          <a:effectLst/>
                          <a:latin typeface="Tahoma" panose="020B0604030504040204" pitchFamily="34" charset="0"/>
                          <a:ea typeface="Tahoma" panose="020B0604030504040204" pitchFamily="34" charset="0"/>
                          <a:cs typeface="Tahoma" panose="020B0604030504040204" pitchFamily="34" charset="0"/>
                        </a:rPr>
                        <a:t>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just">
                        <a:spcAft>
                          <a:spcPts val="0"/>
                        </a:spcAft>
                      </a:pPr>
                      <a:r>
                        <a:rPr lang="ru-RU" sz="1800" b="1" dirty="0">
                          <a:effectLst/>
                          <a:latin typeface="Tahoma" panose="020B0604030504040204" pitchFamily="34" charset="0"/>
                          <a:ea typeface="Tahoma" panose="020B0604030504040204" pitchFamily="34" charset="0"/>
                          <a:cs typeface="Tahoma" panose="020B0604030504040204" pitchFamily="34" charset="0"/>
                        </a:rPr>
                        <a:t>- значительное улучшение результата по сравнению с 2017 годом </a:t>
                      </a:r>
                    </a:p>
                  </a:txBody>
                  <a:tcPr marL="68580" marR="68580" marT="0" marB="0">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tx1"/>
                    </a:solidFill>
                  </a:tcPr>
                </a:tc>
                <a:extLst>
                  <a:ext uri="{0D108BD9-81ED-4DB2-BD59-A6C34878D82A}">
                    <a16:rowId xmlns:a16="http://schemas.microsoft.com/office/drawing/2014/main" val="653997982"/>
                  </a:ext>
                </a:extLst>
              </a:tr>
            </a:tbl>
          </a:graphicData>
        </a:graphic>
      </p:graphicFrame>
      <p:graphicFrame>
        <p:nvGraphicFramePr>
          <p:cNvPr id="3" name="Таблица 2">
            <a:extLst>
              <a:ext uri="{FF2B5EF4-FFF2-40B4-BE49-F238E27FC236}">
                <a16:creationId xmlns:a16="http://schemas.microsoft.com/office/drawing/2014/main" id="{65860AD1-3B05-4495-A257-4727ED9914FC}"/>
              </a:ext>
            </a:extLst>
          </p:cNvPr>
          <p:cNvGraphicFramePr>
            <a:graphicFrameLocks noGrp="1"/>
          </p:cNvGraphicFramePr>
          <p:nvPr>
            <p:extLst>
              <p:ext uri="{D42A27DB-BD31-4B8C-83A1-F6EECF244321}">
                <p14:modId xmlns:p14="http://schemas.microsoft.com/office/powerpoint/2010/main" val="1018288178"/>
              </p:ext>
            </p:extLst>
          </p:nvPr>
        </p:nvGraphicFramePr>
        <p:xfrm>
          <a:off x="361188" y="1428583"/>
          <a:ext cx="11499499" cy="1645920"/>
        </p:xfrm>
        <a:graphic>
          <a:graphicData uri="http://schemas.openxmlformats.org/drawingml/2006/table">
            <a:tbl>
              <a:tblPr>
                <a:tableStyleId>{5C22544A-7EE6-4342-B048-85BDC9FD1C3A}</a:tableStyleId>
              </a:tblPr>
              <a:tblGrid>
                <a:gridCol w="2492848">
                  <a:extLst>
                    <a:ext uri="{9D8B030D-6E8A-4147-A177-3AD203B41FA5}">
                      <a16:colId xmlns:a16="http://schemas.microsoft.com/office/drawing/2014/main" val="3484254833"/>
                    </a:ext>
                  </a:extLst>
                </a:gridCol>
                <a:gridCol w="949432">
                  <a:extLst>
                    <a:ext uri="{9D8B030D-6E8A-4147-A177-3AD203B41FA5}">
                      <a16:colId xmlns:a16="http://schemas.microsoft.com/office/drawing/2014/main" val="1220694117"/>
                    </a:ext>
                  </a:extLst>
                </a:gridCol>
                <a:gridCol w="895113">
                  <a:extLst>
                    <a:ext uri="{9D8B030D-6E8A-4147-A177-3AD203B41FA5}">
                      <a16:colId xmlns:a16="http://schemas.microsoft.com/office/drawing/2014/main" val="4066094705"/>
                    </a:ext>
                  </a:extLst>
                </a:gridCol>
                <a:gridCol w="895113">
                  <a:extLst>
                    <a:ext uri="{9D8B030D-6E8A-4147-A177-3AD203B41FA5}">
                      <a16:colId xmlns:a16="http://schemas.microsoft.com/office/drawing/2014/main" val="4292040083"/>
                    </a:ext>
                  </a:extLst>
                </a:gridCol>
                <a:gridCol w="895113">
                  <a:extLst>
                    <a:ext uri="{9D8B030D-6E8A-4147-A177-3AD203B41FA5}">
                      <a16:colId xmlns:a16="http://schemas.microsoft.com/office/drawing/2014/main" val="3735180214"/>
                    </a:ext>
                  </a:extLst>
                </a:gridCol>
                <a:gridCol w="895113">
                  <a:extLst>
                    <a:ext uri="{9D8B030D-6E8A-4147-A177-3AD203B41FA5}">
                      <a16:colId xmlns:a16="http://schemas.microsoft.com/office/drawing/2014/main" val="1611153655"/>
                    </a:ext>
                  </a:extLst>
                </a:gridCol>
                <a:gridCol w="895113">
                  <a:extLst>
                    <a:ext uri="{9D8B030D-6E8A-4147-A177-3AD203B41FA5}">
                      <a16:colId xmlns:a16="http://schemas.microsoft.com/office/drawing/2014/main" val="1611047944"/>
                    </a:ext>
                  </a:extLst>
                </a:gridCol>
                <a:gridCol w="895113">
                  <a:extLst>
                    <a:ext uri="{9D8B030D-6E8A-4147-A177-3AD203B41FA5}">
                      <a16:colId xmlns:a16="http://schemas.microsoft.com/office/drawing/2014/main" val="1886223342"/>
                    </a:ext>
                  </a:extLst>
                </a:gridCol>
                <a:gridCol w="895113">
                  <a:extLst>
                    <a:ext uri="{9D8B030D-6E8A-4147-A177-3AD203B41FA5}">
                      <a16:colId xmlns:a16="http://schemas.microsoft.com/office/drawing/2014/main" val="1323846670"/>
                    </a:ext>
                  </a:extLst>
                </a:gridCol>
                <a:gridCol w="895113">
                  <a:extLst>
                    <a:ext uri="{9D8B030D-6E8A-4147-A177-3AD203B41FA5}">
                      <a16:colId xmlns:a16="http://schemas.microsoft.com/office/drawing/2014/main" val="1116539706"/>
                    </a:ext>
                  </a:extLst>
                </a:gridCol>
                <a:gridCol w="896315">
                  <a:extLst>
                    <a:ext uri="{9D8B030D-6E8A-4147-A177-3AD203B41FA5}">
                      <a16:colId xmlns:a16="http://schemas.microsoft.com/office/drawing/2014/main" val="4267370310"/>
                    </a:ext>
                  </a:extLst>
                </a:gridCol>
              </a:tblGrid>
              <a:tr h="548640">
                <a:tc>
                  <a:txBody>
                    <a:bodyPr/>
                    <a:lstStyle/>
                    <a:p>
                      <a:pPr>
                        <a:spcAft>
                          <a:spcPts val="0"/>
                        </a:spcAft>
                      </a:pPr>
                      <a:r>
                        <a:rPr lang="ru-RU" sz="1800" b="1" dirty="0">
                          <a:solidFill>
                            <a:schemeClr val="bg1"/>
                          </a:solidFill>
                          <a:effectLst/>
                        </a:rPr>
                        <a:t>Содержательные линии</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gridSpan="3">
                  <a:txBody>
                    <a:bodyPr/>
                    <a:lstStyle/>
                    <a:p>
                      <a:pPr algn="ctr">
                        <a:spcAft>
                          <a:spcPts val="0"/>
                        </a:spcAft>
                      </a:pPr>
                      <a:r>
                        <a:rPr lang="ru-RU" sz="1800" b="1">
                          <a:solidFill>
                            <a:schemeClr val="bg1"/>
                          </a:solidFill>
                          <a:effectLst/>
                        </a:rPr>
                        <a:t>Понятийный аппарат</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3">
                  <a:txBody>
                    <a:bodyPr/>
                    <a:lstStyle/>
                    <a:p>
                      <a:pPr algn="ctr">
                        <a:spcAft>
                          <a:spcPts val="0"/>
                        </a:spcAft>
                      </a:pPr>
                      <a:r>
                        <a:rPr lang="ru-RU" sz="1800" b="1">
                          <a:solidFill>
                            <a:schemeClr val="bg1"/>
                          </a:solidFill>
                          <a:effectLst/>
                        </a:rPr>
                        <a:t>Человек и общество</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gridSpan="4">
                  <a:txBody>
                    <a:bodyPr/>
                    <a:lstStyle/>
                    <a:p>
                      <a:pPr algn="ctr">
                        <a:spcAft>
                          <a:spcPts val="0"/>
                        </a:spcAft>
                      </a:pPr>
                      <a:r>
                        <a:rPr lang="ru-RU" sz="1800" b="1">
                          <a:solidFill>
                            <a:schemeClr val="bg1"/>
                          </a:solidFill>
                          <a:effectLst/>
                        </a:rPr>
                        <a:t>Экономика</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hMerge="1">
                  <a:txBody>
                    <a:bodyPr/>
                    <a:lstStyle/>
                    <a:p>
                      <a:endParaRPr lang="ru-RU"/>
                    </a:p>
                  </a:txBody>
                  <a:tcPr/>
                </a:tc>
                <a:tc hMerge="1">
                  <a:txBody>
                    <a:bodyPr/>
                    <a:lstStyle/>
                    <a:p>
                      <a:endParaRPr lang="ru-RU"/>
                    </a:p>
                  </a:txBody>
                  <a:tcPr/>
                </a:tc>
                <a:tc hMerge="1">
                  <a:txBody>
                    <a:bodyPr/>
                    <a:lstStyle/>
                    <a:p>
                      <a:endParaRPr lang="ru-RU"/>
                    </a:p>
                  </a:txBody>
                  <a:tcPr/>
                </a:tc>
                <a:extLst>
                  <a:ext uri="{0D108BD9-81ED-4DB2-BD59-A6C34878D82A}">
                    <a16:rowId xmlns:a16="http://schemas.microsoft.com/office/drawing/2014/main" val="3936113300"/>
                  </a:ext>
                </a:extLst>
              </a:tr>
              <a:tr h="274320">
                <a:tc>
                  <a:txBody>
                    <a:bodyPr/>
                    <a:lstStyle/>
                    <a:p>
                      <a:pPr>
                        <a:spcAft>
                          <a:spcPts val="0"/>
                        </a:spcAft>
                      </a:pPr>
                      <a:r>
                        <a:rPr lang="ru-RU" sz="1800" b="1" dirty="0">
                          <a:solidFill>
                            <a:schemeClr val="bg1"/>
                          </a:solidFill>
                          <a:effectLst/>
                        </a:rPr>
                        <a:t>№ задания</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dirty="0">
                          <a:solidFill>
                            <a:schemeClr val="bg1"/>
                          </a:solidFill>
                          <a:effectLst/>
                        </a:rPr>
                        <a:t>1</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dirty="0">
                          <a:solidFill>
                            <a:schemeClr val="bg1"/>
                          </a:solidFill>
                          <a:effectLst/>
                        </a:rPr>
                        <a:t>2</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dirty="0">
                          <a:solidFill>
                            <a:schemeClr val="bg1"/>
                          </a:solidFill>
                          <a:effectLst/>
                        </a:rPr>
                        <a:t>3</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spcAft>
                          <a:spcPts val="0"/>
                        </a:spcAft>
                      </a:pPr>
                      <a:r>
                        <a:rPr lang="ru-RU" sz="1800" b="1">
                          <a:solidFill>
                            <a:schemeClr val="bg1"/>
                          </a:solidFill>
                          <a:effectLst/>
                        </a:rPr>
                        <a:t>4</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a:solidFill>
                            <a:schemeClr val="bg1"/>
                          </a:solidFill>
                          <a:effectLst/>
                        </a:rPr>
                        <a:t>5</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a:solidFill>
                            <a:schemeClr val="bg1"/>
                          </a:solidFill>
                          <a:effectLst/>
                        </a:rPr>
                        <a:t>6</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a:solidFill>
                            <a:schemeClr val="bg1"/>
                          </a:solidFill>
                          <a:effectLst/>
                        </a:rPr>
                        <a:t>7</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dirty="0">
                          <a:solidFill>
                            <a:schemeClr val="bg1"/>
                          </a:solidFill>
                          <a:effectLst/>
                        </a:rPr>
                        <a:t>8</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spcAft>
                          <a:spcPts val="0"/>
                        </a:spcAft>
                      </a:pPr>
                      <a:r>
                        <a:rPr lang="ru-RU" sz="1800" b="1" dirty="0">
                          <a:solidFill>
                            <a:schemeClr val="bg1"/>
                          </a:solidFill>
                          <a:effectLst/>
                        </a:rPr>
                        <a:t>9</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tc>
                  <a:txBody>
                    <a:bodyPr/>
                    <a:lstStyle/>
                    <a:p>
                      <a:pPr algn="ctr">
                        <a:spcAft>
                          <a:spcPts val="0"/>
                        </a:spcAft>
                      </a:pPr>
                      <a:r>
                        <a:rPr lang="ru-RU" sz="1800" b="1" dirty="0">
                          <a:solidFill>
                            <a:schemeClr val="bg1"/>
                          </a:solidFill>
                          <a:effectLst/>
                        </a:rPr>
                        <a:t>10</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solidFill>
                  </a:tcPr>
                </a:tc>
                <a:extLst>
                  <a:ext uri="{0D108BD9-81ED-4DB2-BD59-A6C34878D82A}">
                    <a16:rowId xmlns:a16="http://schemas.microsoft.com/office/drawing/2014/main" val="2377632852"/>
                  </a:ext>
                </a:extLst>
              </a:tr>
              <a:tr h="274320">
                <a:tc>
                  <a:txBody>
                    <a:bodyPr/>
                    <a:lstStyle/>
                    <a:p>
                      <a:pPr>
                        <a:spcAft>
                          <a:spcPts val="0"/>
                        </a:spcAft>
                      </a:pPr>
                      <a:r>
                        <a:rPr lang="ru-RU" sz="1800" b="1">
                          <a:solidFill>
                            <a:schemeClr val="bg1"/>
                          </a:solidFill>
                          <a:effectLst/>
                        </a:rPr>
                        <a:t>Уровень задания</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dirty="0">
                          <a:solidFill>
                            <a:schemeClr val="bg1"/>
                          </a:solidFill>
                          <a:effectLst/>
                        </a:rPr>
                        <a:t>Б</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dirty="0">
                          <a:solidFill>
                            <a:schemeClr val="bg1"/>
                          </a:solidFill>
                          <a:effectLst/>
                        </a:rPr>
                        <a:t>Б</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a:solidFill>
                            <a:schemeClr val="bg1"/>
                          </a:solidFill>
                          <a:effectLst/>
                        </a:rPr>
                        <a:t>Б</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a:solidFill>
                            <a:schemeClr val="bg1"/>
                          </a:solidFill>
                          <a:effectLst/>
                        </a:rPr>
                        <a:t>П</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a:solidFill>
                            <a:schemeClr val="bg1"/>
                          </a:solidFill>
                          <a:effectLst/>
                        </a:rPr>
                        <a:t>П</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a:solidFill>
                            <a:schemeClr val="bg1"/>
                          </a:solidFill>
                          <a:effectLst/>
                        </a:rPr>
                        <a:t>П</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a:solidFill>
                            <a:schemeClr val="bg1"/>
                          </a:solidFill>
                          <a:effectLst/>
                        </a:rPr>
                        <a:t>П</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a:solidFill>
                            <a:schemeClr val="bg1"/>
                          </a:solidFill>
                          <a:effectLst/>
                        </a:rPr>
                        <a:t>П</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a:solidFill>
                            <a:schemeClr val="bg1"/>
                          </a:solidFill>
                          <a:effectLst/>
                        </a:rPr>
                        <a:t>П</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a:solidFill>
                            <a:schemeClr val="bg1"/>
                          </a:solidFill>
                          <a:effectLst/>
                        </a:rPr>
                        <a:t>Б</a:t>
                      </a:r>
                      <a:endParaRPr lang="ru-RU" sz="1800" b="1">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1456402005"/>
                  </a:ext>
                </a:extLst>
              </a:tr>
              <a:tr h="548640">
                <a:tc>
                  <a:txBody>
                    <a:bodyPr/>
                    <a:lstStyle/>
                    <a:p>
                      <a:pPr>
                        <a:spcAft>
                          <a:spcPts val="0"/>
                        </a:spcAft>
                      </a:pPr>
                      <a:r>
                        <a:rPr lang="ru-RU" sz="1800" b="1" dirty="0">
                          <a:solidFill>
                            <a:schemeClr val="bg1"/>
                          </a:solidFill>
                          <a:effectLst/>
                        </a:rPr>
                        <a:t>Средний показатель в %</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tcPr>
                </a:tc>
                <a:tc>
                  <a:txBody>
                    <a:bodyPr/>
                    <a:lstStyle/>
                    <a:p>
                      <a:pPr algn="ctr">
                        <a:spcAft>
                          <a:spcPts val="0"/>
                        </a:spcAft>
                      </a:pPr>
                      <a:r>
                        <a:rPr lang="ru-RU" sz="1800" b="1" dirty="0">
                          <a:solidFill>
                            <a:schemeClr val="bg1"/>
                          </a:solidFill>
                          <a:effectLst/>
                        </a:rPr>
                        <a:t>70,6</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ctr">
                        <a:spcAft>
                          <a:spcPts val="0"/>
                        </a:spcAft>
                      </a:pPr>
                      <a:r>
                        <a:rPr lang="ru-RU" sz="1800" b="1" dirty="0">
                          <a:solidFill>
                            <a:schemeClr val="bg1"/>
                          </a:solidFill>
                          <a:effectLst/>
                        </a:rPr>
                        <a:t>77,3</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tc>
                  <a:txBody>
                    <a:bodyPr/>
                    <a:lstStyle/>
                    <a:p>
                      <a:pPr algn="ctr">
                        <a:spcAft>
                          <a:spcPts val="0"/>
                        </a:spcAft>
                      </a:pPr>
                      <a:r>
                        <a:rPr lang="ru-RU" sz="1800" b="1" dirty="0">
                          <a:solidFill>
                            <a:schemeClr val="bg1"/>
                          </a:solidFill>
                          <a:effectLst/>
                        </a:rPr>
                        <a:t>64,6</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800" b="1" dirty="0">
                          <a:solidFill>
                            <a:schemeClr val="bg1"/>
                          </a:solidFill>
                          <a:effectLst/>
                        </a:rPr>
                        <a:t>94,6</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92D050"/>
                    </a:solidFill>
                  </a:tcPr>
                </a:tc>
                <a:tc>
                  <a:txBody>
                    <a:bodyPr/>
                    <a:lstStyle/>
                    <a:p>
                      <a:pPr algn="ctr">
                        <a:spcAft>
                          <a:spcPts val="0"/>
                        </a:spcAft>
                      </a:pPr>
                      <a:r>
                        <a:rPr lang="ru-RU" sz="1800" b="1" dirty="0">
                          <a:solidFill>
                            <a:schemeClr val="bg1"/>
                          </a:solidFill>
                          <a:effectLst/>
                        </a:rPr>
                        <a:t>83,0</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800" b="1" dirty="0">
                          <a:solidFill>
                            <a:schemeClr val="bg1"/>
                          </a:solidFill>
                          <a:effectLst/>
                        </a:rPr>
                        <a:t>91,4</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800" b="1" dirty="0">
                          <a:solidFill>
                            <a:schemeClr val="bg1"/>
                          </a:solidFill>
                          <a:effectLst/>
                        </a:rPr>
                        <a:t>96,4</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00B050"/>
                    </a:solidFill>
                  </a:tcPr>
                </a:tc>
                <a:tc>
                  <a:txBody>
                    <a:bodyPr/>
                    <a:lstStyle/>
                    <a:p>
                      <a:pPr algn="ctr">
                        <a:spcAft>
                          <a:spcPts val="0"/>
                        </a:spcAft>
                      </a:pPr>
                      <a:r>
                        <a:rPr lang="ru-RU" sz="1800" b="1" dirty="0">
                          <a:solidFill>
                            <a:schemeClr val="bg1"/>
                          </a:solidFill>
                          <a:effectLst/>
                        </a:rPr>
                        <a:t>56,8</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800" b="1" dirty="0">
                          <a:solidFill>
                            <a:schemeClr val="bg1"/>
                          </a:solidFill>
                          <a:effectLst/>
                        </a:rPr>
                        <a:t>65,8</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chemeClr val="accent1">
                        <a:lumMod val="40000"/>
                        <a:lumOff val="60000"/>
                      </a:schemeClr>
                    </a:solidFill>
                  </a:tcPr>
                </a:tc>
                <a:tc>
                  <a:txBody>
                    <a:bodyPr/>
                    <a:lstStyle/>
                    <a:p>
                      <a:pPr algn="ctr">
                        <a:spcAft>
                          <a:spcPts val="0"/>
                        </a:spcAft>
                      </a:pPr>
                      <a:r>
                        <a:rPr lang="ru-RU" sz="1800" b="1" dirty="0">
                          <a:solidFill>
                            <a:schemeClr val="bg1"/>
                          </a:solidFill>
                          <a:effectLst/>
                        </a:rPr>
                        <a:t>50,4</a:t>
                      </a:r>
                      <a:endParaRPr lang="ru-RU" sz="1800" b="1"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solidFill>
                      <a:srgbClr val="FF0000"/>
                    </a:solidFill>
                  </a:tcPr>
                </a:tc>
                <a:extLst>
                  <a:ext uri="{0D108BD9-81ED-4DB2-BD59-A6C34878D82A}">
                    <a16:rowId xmlns:a16="http://schemas.microsoft.com/office/drawing/2014/main" val="3804060136"/>
                  </a:ext>
                </a:extLst>
              </a:tr>
            </a:tbl>
          </a:graphicData>
        </a:graphic>
      </p:graphicFrame>
    </p:spTree>
    <p:extLst>
      <p:ext uri="{BB962C8B-B14F-4D97-AF65-F5344CB8AC3E}">
        <p14:creationId xmlns:p14="http://schemas.microsoft.com/office/powerpoint/2010/main" val="40998019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32509" y="161773"/>
            <a:ext cx="9404723" cy="808046"/>
          </a:xfrm>
        </p:spPr>
        <p:txBody>
          <a:bodyPr/>
          <a:lstStyle/>
          <a:p>
            <a:r>
              <a:rPr lang="ru-RU" b="1"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Проблемы:</a:t>
            </a:r>
          </a:p>
        </p:txBody>
      </p:sp>
      <p:sp>
        <p:nvSpPr>
          <p:cNvPr id="3" name="Объект 2"/>
          <p:cNvSpPr>
            <a:spLocks noGrp="1"/>
          </p:cNvSpPr>
          <p:nvPr>
            <p:ph idx="1"/>
          </p:nvPr>
        </p:nvSpPr>
        <p:spPr>
          <a:xfrm>
            <a:off x="332509" y="1288473"/>
            <a:ext cx="11526981" cy="5389418"/>
          </a:xfrm>
        </p:spPr>
        <p:txBody>
          <a:bodyPr>
            <a:noAutofit/>
          </a:bodyPr>
          <a:lstStyle/>
          <a:p>
            <a:r>
              <a:rPr lang="ru-RU" sz="2400" dirty="0">
                <a:latin typeface="Tahoma" panose="020B0604030504040204" pitchFamily="34" charset="0"/>
                <a:ea typeface="Tahoma" panose="020B0604030504040204" pitchFamily="34" charset="0"/>
                <a:cs typeface="Tahoma" panose="020B0604030504040204" pitchFamily="34" charset="0"/>
              </a:rPr>
              <a:t>По-прежнему наибольшие затруднения у экзаменуемых вызывают задания по понятийному аппарату (№2-3), экономике (№8-10) и политологии (№14). Ухудшились, по сравнению с 2017 годом, знания по понятийному аппарату (задание №3), человеку и обществу (№5-6), экономике (№8-10), социальным отношениям (№12), политологии (№13-15), праву (№19), а также задание на проверку умений (№20). Улучшились знания понятийного аппарата (задания №1), человеку и обществу (№4), экономике (№7), социальным отношениям (№11), праву (№16-18).</a:t>
            </a:r>
          </a:p>
          <a:p>
            <a:r>
              <a:rPr lang="ru-RU" sz="2400" dirty="0">
                <a:latin typeface="Tahoma" panose="020B0604030504040204" pitchFamily="34" charset="0"/>
                <a:ea typeface="Tahoma" panose="020B0604030504040204" pitchFamily="34" charset="0"/>
                <a:cs typeface="Tahoma" panose="020B0604030504040204" pitchFamily="34" charset="0"/>
              </a:rPr>
              <a:t>Среди заданий по понятийному аппарату наибольшие сложности вызвало определение родственных понятий (задание №3). </a:t>
            </a:r>
          </a:p>
        </p:txBody>
      </p:sp>
    </p:spTree>
    <p:extLst>
      <p:ext uri="{BB962C8B-B14F-4D97-AF65-F5344CB8AC3E}">
        <p14:creationId xmlns:p14="http://schemas.microsoft.com/office/powerpoint/2010/main" val="19953215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otalTime>212</TotalTime>
  <Words>2895</Words>
  <Application>Microsoft Office PowerPoint</Application>
  <PresentationFormat>Широкоэкранный</PresentationFormat>
  <Paragraphs>419</Paragraphs>
  <Slides>38</Slides>
  <Notes>0</Notes>
  <HiddenSlides>0</HiddenSlides>
  <MMClips>0</MMClips>
  <ScaleCrop>false</ScaleCrop>
  <HeadingPairs>
    <vt:vector size="6" baseType="variant">
      <vt:variant>
        <vt:lpstr>Использованные шрифты</vt:lpstr>
      </vt:variant>
      <vt:variant>
        <vt:i4>7</vt:i4>
      </vt:variant>
      <vt:variant>
        <vt:lpstr>Тема</vt:lpstr>
      </vt:variant>
      <vt:variant>
        <vt:i4>1</vt:i4>
      </vt:variant>
      <vt:variant>
        <vt:lpstr>Заголовки слайдов</vt:lpstr>
      </vt:variant>
      <vt:variant>
        <vt:i4>38</vt:i4>
      </vt:variant>
    </vt:vector>
  </HeadingPairs>
  <TitlesOfParts>
    <vt:vector size="46" baseType="lpstr">
      <vt:lpstr>Arial</vt:lpstr>
      <vt:lpstr>Calibri</vt:lpstr>
      <vt:lpstr>Century Gothic</vt:lpstr>
      <vt:lpstr>Georgia</vt:lpstr>
      <vt:lpstr>Tahoma</vt:lpstr>
      <vt:lpstr>Times New Roman</vt:lpstr>
      <vt:lpstr>Wingdings 3</vt:lpstr>
      <vt:lpstr>Ион</vt:lpstr>
      <vt:lpstr>ОГЭ и ЕГЭ  по обществознанию</vt:lpstr>
      <vt:lpstr>1. ОГЭ по обществознанию</vt:lpstr>
      <vt:lpstr>Презентация PowerPoint</vt:lpstr>
      <vt:lpstr>2. ЕГЭ по обществознанию</vt:lpstr>
      <vt:lpstr>Распределение участников ЕГЭ по тестовым баллам в 2018 г.</vt:lpstr>
      <vt:lpstr>Динамика результатов ЕГЭ за последние  5 лет</vt:lpstr>
      <vt:lpstr>Результаты выполнения части 1</vt:lpstr>
      <vt:lpstr>Таблица 1. Выполнение заданий №1-20 части 1  </vt:lpstr>
      <vt:lpstr>Проблемы:</vt:lpstr>
      <vt:lpstr>Проблемы:</vt:lpstr>
      <vt:lpstr>Проблемы:</vt:lpstr>
      <vt:lpstr>Проблемы:</vt:lpstr>
      <vt:lpstr>Проблемы:</vt:lpstr>
      <vt:lpstr>Результаты выполнения части 2</vt:lpstr>
      <vt:lpstr>Результаты выполнения части 2</vt:lpstr>
      <vt:lpstr>Проблемы:</vt:lpstr>
      <vt:lpstr>Проблемы:</vt:lpstr>
      <vt:lpstr>Проблемы:</vt:lpstr>
      <vt:lpstr>Проблемы:</vt:lpstr>
      <vt:lpstr>Мини-сочинение:</vt:lpstr>
      <vt:lpstr>Мини-сочинение:</vt:lpstr>
      <vt:lpstr>Качество ответов экзаменуемых</vt:lpstr>
      <vt:lpstr>3. Изменения КИМ ЕГЭ по обществознанию</vt:lpstr>
      <vt:lpstr>Новые критерии проверки задания №25</vt:lpstr>
      <vt:lpstr>Новые критерии проверки задания №25</vt:lpstr>
      <vt:lpstr>Новые критерии проверки задания №25</vt:lpstr>
      <vt:lpstr>Новые критерии проверки задания №25</vt:lpstr>
      <vt:lpstr>Новые критерии проверки задания №25</vt:lpstr>
      <vt:lpstr>Новые критерии проверки задания №28</vt:lpstr>
      <vt:lpstr>Новые критерии проверки задания №28</vt:lpstr>
      <vt:lpstr>Новые критерии проверки задания №28</vt:lpstr>
      <vt:lpstr>Новые критерии проверки задания №29</vt:lpstr>
      <vt:lpstr>Новые критерии проверки задания №29</vt:lpstr>
      <vt:lpstr>Новые критерии проверки задания №29</vt:lpstr>
      <vt:lpstr>Новые критерии проверки задания №29</vt:lpstr>
      <vt:lpstr>Новые критерии проверки задания №29</vt:lpstr>
      <vt:lpstr>Новые критерии проверки задания №29</vt:lpstr>
      <vt:lpstr>Новые критерии проверки задания №29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ОГЭ и ЕГЭ  по обществознанию</dc:title>
  <dc:creator>Роман Болдырев</dc:creator>
  <cp:lastModifiedBy>Роман Болдырев</cp:lastModifiedBy>
  <cp:revision>19</cp:revision>
  <dcterms:created xsi:type="dcterms:W3CDTF">2018-09-03T07:28:05Z</dcterms:created>
  <dcterms:modified xsi:type="dcterms:W3CDTF">2018-09-03T11:00:27Z</dcterms:modified>
</cp:coreProperties>
</file>