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77" r:id="rId4"/>
    <p:sldId id="278" r:id="rId5"/>
    <p:sldId id="279" r:id="rId6"/>
    <p:sldId id="287" r:id="rId7"/>
    <p:sldId id="288" r:id="rId8"/>
    <p:sldId id="281" r:id="rId9"/>
    <p:sldId id="280" r:id="rId10"/>
    <p:sldId id="289" r:id="rId11"/>
    <p:sldId id="290" r:id="rId12"/>
    <p:sldId id="291" r:id="rId13"/>
    <p:sldId id="292" r:id="rId14"/>
    <p:sldId id="293" r:id="rId15"/>
    <p:sldId id="296" r:id="rId16"/>
    <p:sldId id="29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8"/>
    <a:srgbClr val="E0E1FC"/>
    <a:srgbClr val="800080"/>
    <a:srgbClr val="006666"/>
    <a:srgbClr val="0066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@pionerov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Творческие лаборатории\Творческие лаборатории 2015-2016\справки свидетельства\май 2016\Пустой бланк со дворц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6"/>
          <a:stretch/>
        </p:blipFill>
        <p:spPr bwMode="auto">
          <a:xfrm>
            <a:off x="-5283" y="-1406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DDUT\FileDDUT\Шаблоны\Логотипы\лого ДВОРЕЦ с министерств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677142" cy="10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4504" y="60212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город </a:t>
            </a:r>
            <a:r>
              <a:rPr lang="ru-RU" b="1" dirty="0" smtClean="0">
                <a:solidFill>
                  <a:schemeClr val="bg1"/>
                </a:solidFill>
              </a:rPr>
              <a:t>Архангельск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06 апреля </a:t>
            </a:r>
            <a:r>
              <a:rPr lang="ru-RU" b="1" dirty="0" smtClean="0">
                <a:solidFill>
                  <a:schemeClr val="bg1"/>
                </a:solidFill>
              </a:rPr>
              <a:t>2018 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283" y="1700808"/>
            <a:ext cx="9149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Создание организационно-методических условий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для </a:t>
            </a:r>
            <a:r>
              <a:rPr lang="ru-RU" sz="2400" b="1" dirty="0" smtClean="0">
                <a:solidFill>
                  <a:schemeClr val="tx2"/>
                </a:solidFill>
              </a:rPr>
              <a:t>транслирования опыта практических результатов 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профессиональной </a:t>
            </a:r>
            <a:r>
              <a:rPr lang="ru-RU" sz="2400" b="1" dirty="0" smtClean="0">
                <a:solidFill>
                  <a:schemeClr val="tx2"/>
                </a:solidFill>
              </a:rPr>
              <a:t>деятельности педагога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295327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i="1" dirty="0" smtClean="0"/>
          </a:p>
          <a:p>
            <a:pPr algn="r"/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Окатова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Анна Николаевна,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методист ГБОУ «ДДЮТ»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Творческие лаборатории\общие документы по ТЛ\МОЛОДЫЕ ТАЛАНТЫ бланки свидетельств\1 вариант\зад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36633" r="3035" b="19192"/>
          <a:stretch/>
        </p:blipFill>
        <p:spPr bwMode="auto">
          <a:xfrm>
            <a:off x="-39626" y="0"/>
            <a:ext cx="919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684" y="260648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Этапы реализации единой методической темы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5175" y="980728"/>
            <a:ext cx="91916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Диагностический этап </a:t>
            </a:r>
          </a:p>
          <a:p>
            <a:pPr algn="ctr"/>
            <a:r>
              <a:rPr lang="ru-RU" sz="2000" dirty="0"/>
              <a:t>выявление потребностей педагогов в повышении </a:t>
            </a:r>
            <a:endParaRPr lang="ru-RU" sz="2000" dirty="0" smtClean="0"/>
          </a:p>
          <a:p>
            <a:pPr algn="ctr"/>
            <a:r>
              <a:rPr lang="ru-RU" sz="2000" dirty="0" smtClean="0"/>
              <a:t>профессиональной компетентности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Этап </a:t>
            </a:r>
            <a:r>
              <a:rPr lang="ru-RU" sz="2000" b="1" dirty="0"/>
              <a:t>теоретического и </a:t>
            </a:r>
            <a:r>
              <a:rPr lang="ru-RU" sz="2000" b="1" dirty="0" smtClean="0"/>
              <a:t>практического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исследования вопроса </a:t>
            </a:r>
            <a:endParaRPr lang="ru-RU" sz="2000" b="1" dirty="0" smtClean="0"/>
          </a:p>
          <a:p>
            <a:pPr algn="ctr"/>
            <a:r>
              <a:rPr lang="ru-RU" sz="2000" dirty="0"/>
              <a:t>обеспечение педагогов методической литературой, проведение цикла методических занятий для педагогов по выбранному направлению, индивидуальной консультации</a:t>
            </a:r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Этап </a:t>
            </a:r>
            <a:r>
              <a:rPr lang="ru-RU" sz="2000" b="1" dirty="0"/>
              <a:t>обобщения </a:t>
            </a:r>
            <a:r>
              <a:rPr lang="ru-RU" sz="2000" b="1" dirty="0" smtClean="0"/>
              <a:t>опыта</a:t>
            </a:r>
          </a:p>
          <a:p>
            <a:pPr algn="ctr"/>
            <a:r>
              <a:rPr lang="ru-RU" sz="2000" dirty="0"/>
              <a:t>представление  результатов </a:t>
            </a:r>
            <a:r>
              <a:rPr lang="ru-RU" sz="2000" dirty="0" smtClean="0"/>
              <a:t>работы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по итогам учебного года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296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31058"/>
              </p:ext>
            </p:extLst>
          </p:nvPr>
        </p:nvGraphicFramePr>
        <p:xfrm>
          <a:off x="-47613" y="1011618"/>
          <a:ext cx="9191613" cy="584638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59968"/>
                <a:gridCol w="6831645"/>
              </a:tblGrid>
              <a:tr h="1372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u="none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u="none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сентябрь-октябрь</a:t>
                      </a:r>
                      <a:endParaRPr lang="ru-RU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Установочное занятие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- теоретическое обоснование темы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(понятие, функции семьи; цели, задачи взаимодействия с семьей;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 формы взаимодействия с семьей)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- утверждение плана работы на 2017-2018 учебный год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23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u="none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dirty="0" smtClean="0">
                          <a:effectLst/>
                        </a:rPr>
                        <a:t>Ноябрь</a:t>
                      </a:r>
                      <a:endParaRPr lang="ru-RU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</a:rPr>
                        <a:t>Практическое занятие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«Эффективное взаимодействие с родителями»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(отработка навыков общения с родителями)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3850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</a:rPr>
                        <a:t>Практическое занятие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«Анализ потенциальных возможностей взаимодействия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педагога дополнительного образования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семьей в рамках объединений»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u="none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dirty="0" smtClean="0">
                          <a:effectLst/>
                        </a:rPr>
                        <a:t>Январь</a:t>
                      </a:r>
                      <a:endParaRPr lang="ru-RU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</a:rPr>
                        <a:t>Индивидуальные консультации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разработка методов и  форм взаимодействия с семьей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рамках деятельности объединения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u="none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dirty="0" smtClean="0">
                          <a:effectLst/>
                        </a:rPr>
                        <a:t>Февраль</a:t>
                      </a:r>
                      <a:endParaRPr lang="ru-RU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</a:rPr>
                        <a:t>Индивидуальные консультации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разработка методов и  форм взаимодействия с семьей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рамках деятельности объединения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u="none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dirty="0" smtClean="0">
                          <a:effectLst/>
                        </a:rPr>
                        <a:t>Март</a:t>
                      </a:r>
                      <a:endParaRPr lang="ru-RU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</a:rPr>
                        <a:t>Круглый стол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подведение итогов работы творческой группы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2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Творческая группа  «Современные </a:t>
            </a:r>
            <a:r>
              <a:rPr lang="ru-RU" b="1" dirty="0">
                <a:solidFill>
                  <a:srgbClr val="0070C0"/>
                </a:solidFill>
              </a:rPr>
              <a:t>подходы к организации взаимодействия 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учреждения дополнительного образования и семьи: 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обновление содержания воспитания, внедрение новых форм и методов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етодист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39" y="1196752"/>
            <a:ext cx="6480719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Методист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"/>
            <a:ext cx="8382744" cy="130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етодист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059832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5102" y="6056645"/>
            <a:ext cx="2466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http://pionerov.ru/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етодист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305404"/>
            <a:ext cx="6026687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Методист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"/>
            <a:ext cx="8382744" cy="130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етодист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4" y="1556792"/>
            <a:ext cx="2915816" cy="26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233" y="5989930"/>
            <a:ext cx="2466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http://pionerov.ru/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О</a:t>
            </a:r>
            <a:r>
              <a:rPr lang="ru-RU" sz="2000" b="1" dirty="0" smtClean="0">
                <a:solidFill>
                  <a:srgbClr val="0070C0"/>
                </a:solidFill>
              </a:rPr>
              <a:t>бластной </a:t>
            </a:r>
            <a:r>
              <a:rPr lang="ru-RU" sz="2000" b="1" dirty="0">
                <a:solidFill>
                  <a:srgbClr val="0070C0"/>
                </a:solidFill>
              </a:rPr>
              <a:t>информационно-методический сборник «РОСТ»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(</a:t>
            </a:r>
            <a:r>
              <a:rPr lang="ru-RU" sz="2000" b="1" dirty="0">
                <a:solidFill>
                  <a:srgbClr val="0070C0"/>
                </a:solidFill>
              </a:rPr>
              <a:t>Развитие. Образование. Совершенствование. Творчество)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ДЕЛОВАЯ ПАПКА</a:t>
            </a:r>
          </a:p>
          <a:p>
            <a:pPr algn="ctr"/>
            <a:r>
              <a:rPr lang="ru-RU" dirty="0"/>
              <a:t>Н</a:t>
            </a:r>
            <a:r>
              <a:rPr lang="ru-RU" dirty="0" smtClean="0"/>
              <a:t>ормативно </a:t>
            </a:r>
            <a:r>
              <a:rPr lang="ru-RU" dirty="0"/>
              <a:t>- правовые документы федерального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регионального уровней, регламентирующие деятельность учреждений дополнительного образования </a:t>
            </a:r>
            <a:r>
              <a:rPr lang="ru-RU" dirty="0" smtClean="0"/>
              <a:t>детей</a:t>
            </a:r>
          </a:p>
          <a:p>
            <a:endParaRPr lang="ru-RU" dirty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ПЕДАГОГ-ПЕДАГОГУ</a:t>
            </a:r>
          </a:p>
          <a:p>
            <a:pPr algn="ctr"/>
            <a:r>
              <a:rPr lang="ru-RU" dirty="0" smtClean="0"/>
              <a:t> Дополнительные </a:t>
            </a:r>
            <a:r>
              <a:rPr lang="ru-RU" dirty="0"/>
              <a:t>общеобразовательные программы,  </a:t>
            </a:r>
            <a:endParaRPr lang="ru-RU" dirty="0" smtClean="0"/>
          </a:p>
          <a:p>
            <a:pPr algn="ctr"/>
            <a:r>
              <a:rPr lang="ru-RU" dirty="0" smtClean="0"/>
              <a:t>материалы   </a:t>
            </a:r>
            <a:r>
              <a:rPr lang="ru-RU" dirty="0"/>
              <a:t>из опыта работы педагогов с </a:t>
            </a:r>
            <a:r>
              <a:rPr lang="ru-RU" dirty="0" smtClean="0"/>
              <a:t>детьми</a:t>
            </a:r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МЕТОДИСТ-ПЕДАГОГУ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Материалы </a:t>
            </a:r>
            <a:r>
              <a:rPr lang="ru-RU" dirty="0"/>
              <a:t>по разработке и </a:t>
            </a:r>
            <a:r>
              <a:rPr lang="ru-RU" dirty="0" smtClean="0"/>
              <a:t>оформлению </a:t>
            </a:r>
          </a:p>
          <a:p>
            <a:pPr algn="ctr"/>
            <a:r>
              <a:rPr lang="ru-RU" dirty="0" smtClean="0"/>
              <a:t>дополнительных </a:t>
            </a:r>
            <a:r>
              <a:rPr lang="ru-RU" dirty="0"/>
              <a:t>общеобразовательных </a:t>
            </a:r>
            <a:r>
              <a:rPr lang="ru-RU" dirty="0" smtClean="0"/>
              <a:t>программ 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dirty="0" smtClean="0"/>
              <a:t>Технологии </a:t>
            </a:r>
            <a:r>
              <a:rPr lang="ru-RU" dirty="0"/>
              <a:t>создания </a:t>
            </a:r>
            <a:r>
              <a:rPr lang="ru-RU" dirty="0" smtClean="0"/>
              <a:t>УМК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dirty="0" smtClean="0"/>
              <a:t>Материалы по оценке </a:t>
            </a:r>
            <a:r>
              <a:rPr lang="ru-RU" dirty="0"/>
              <a:t>образовательных и личностных результатов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рамках реализации дополнительных общеобразовательных </a:t>
            </a:r>
            <a:r>
              <a:rPr lang="ru-RU" dirty="0" smtClean="0"/>
              <a:t>программ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dirty="0" smtClean="0"/>
              <a:t>Материалы </a:t>
            </a:r>
            <a:r>
              <a:rPr lang="ru-RU" dirty="0"/>
              <a:t>методике подготовки и проведения учебного занятия, </a:t>
            </a:r>
            <a:endParaRPr lang="ru-RU" dirty="0" smtClean="0"/>
          </a:p>
          <a:p>
            <a:pPr algn="ctr"/>
            <a:r>
              <a:rPr lang="ru-RU" dirty="0" smtClean="0"/>
              <a:t>тематического </a:t>
            </a:r>
            <a:r>
              <a:rPr lang="ru-RU" dirty="0"/>
              <a:t>мероприятия, массового досугового мероприятия и т.д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9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Творческие лаборатории\общие документы по ТЛ\МОЛОДЫЕ ТАЛАНТЫ бланки свидетельств\1 вариант\зад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36633" r="3035" b="19192"/>
          <a:stretch/>
        </p:blipFill>
        <p:spPr bwMode="auto">
          <a:xfrm>
            <a:off x="-39626" y="0"/>
            <a:ext cx="919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5377" y="2060848"/>
            <a:ext cx="597477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Методический </a:t>
            </a:r>
            <a:r>
              <a:rPr lang="ru-RU" sz="2800" b="1" dirty="0" smtClean="0"/>
              <a:t>центр ГБОУ «ДДЮТ»</a:t>
            </a:r>
            <a:endParaRPr lang="ru-RU" sz="2800" dirty="0"/>
          </a:p>
          <a:p>
            <a:pPr algn="ctr"/>
            <a:r>
              <a:rPr lang="ru-RU" sz="2800" dirty="0"/>
              <a:t>Тел/факс 8(8182)21-18-09</a:t>
            </a:r>
          </a:p>
          <a:p>
            <a:pPr algn="ctr"/>
            <a:r>
              <a:rPr lang="ru-RU" sz="2800" dirty="0"/>
              <a:t>e-</a:t>
            </a:r>
            <a:r>
              <a:rPr lang="ru-RU" sz="2800" dirty="0" err="1"/>
              <a:t>mail</a:t>
            </a:r>
            <a:r>
              <a:rPr lang="ru-RU" sz="2800" dirty="0"/>
              <a:t>: </a:t>
            </a:r>
            <a:r>
              <a:rPr lang="ru-RU" sz="2800" dirty="0">
                <a:hlinkClick r:id="rId3"/>
              </a:rPr>
              <a:t>metod@pionerov.ru</a:t>
            </a:r>
            <a:endParaRPr lang="ru-RU" sz="2800" dirty="0"/>
          </a:p>
          <a:p>
            <a:pPr algn="ctr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0249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Творческие лаборатории\Творческие лаборатории 2015-2016\справки свидетельства\май 2016\Пустой бланк со дворц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6"/>
          <a:stretch/>
        </p:blipFill>
        <p:spPr bwMode="auto">
          <a:xfrm>
            <a:off x="-5283" y="-1406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DDUT\FileDDUT\Шаблоны\Логотипы\лого ДВОРЕЦ с министерств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677142" cy="10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4504" y="60212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город </a:t>
            </a:r>
            <a:r>
              <a:rPr lang="ru-RU" b="1" dirty="0" smtClean="0">
                <a:solidFill>
                  <a:schemeClr val="bg1"/>
                </a:solidFill>
              </a:rPr>
              <a:t>Архангельск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06 апреля </a:t>
            </a:r>
            <a:r>
              <a:rPr lang="ru-RU" b="1" dirty="0" smtClean="0">
                <a:solidFill>
                  <a:schemeClr val="bg1"/>
                </a:solidFill>
              </a:rPr>
              <a:t>2018 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283" y="1700808"/>
            <a:ext cx="9149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Создание организационно-методических условий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для </a:t>
            </a:r>
            <a:r>
              <a:rPr lang="ru-RU" sz="2400" b="1" dirty="0" smtClean="0">
                <a:solidFill>
                  <a:schemeClr val="tx2"/>
                </a:solidFill>
              </a:rPr>
              <a:t>транслирования опыта практических результатов 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профессиональной </a:t>
            </a:r>
            <a:r>
              <a:rPr lang="ru-RU" sz="2400" b="1" dirty="0" smtClean="0">
                <a:solidFill>
                  <a:schemeClr val="tx2"/>
                </a:solidFill>
              </a:rPr>
              <a:t>деятельности педагога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295327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i="1" dirty="0" smtClean="0"/>
          </a:p>
          <a:p>
            <a:pPr algn="r"/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Окатова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Анна Николаевна,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методист ГБОУ «ДДЮТ»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Творческие лаборатории\общие документы по ТЛ\МОЛОДЫЕ ТАЛАНТЫ бланки свидетельств\1 вариант\зад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36633" r="3035" b="19192"/>
          <a:stretch/>
        </p:blipFill>
        <p:spPr bwMode="auto">
          <a:xfrm>
            <a:off x="-34255" y="0"/>
            <a:ext cx="919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5" y="1797649"/>
            <a:ext cx="8111183" cy="326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8489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Порядок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п</a:t>
            </a:r>
            <a:r>
              <a:rPr lang="ru-RU" sz="2000" b="1" dirty="0" smtClean="0">
                <a:solidFill>
                  <a:srgbClr val="0070C0"/>
                </a:solidFill>
              </a:rPr>
              <a:t>роведения аттестации педагогических работников организаций, осуществляющих образовательную деятельность </a:t>
            </a:r>
          </a:p>
          <a:p>
            <a:pPr algn="ctr"/>
            <a:r>
              <a:rPr lang="ru-RU" i="1" dirty="0" smtClean="0"/>
              <a:t>(утв. приказом Министерства образования и науки Российской Федерации от 07.04.2014 № 276)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26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Творческие лаборатории\общие документы по ТЛ\МОЛОДЫЕ ТАЛАНТЫ бланки свидетельств\1 вариант\зад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36633" r="3035" b="19192"/>
          <a:stretch/>
        </p:blipFill>
        <p:spPr bwMode="auto">
          <a:xfrm>
            <a:off x="-34255" y="-6871"/>
            <a:ext cx="919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3" y="836712"/>
            <a:ext cx="802957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187624" y="1124744"/>
            <a:ext cx="30963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Творческие лаборатории\общие документы по ТЛ\МОЛОДЫЕ ТАЛАНТЫ бланки свидетельств\1 вариант\зад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36633" r="3035" b="19192"/>
          <a:stretch/>
        </p:blipFill>
        <p:spPr bwMode="auto">
          <a:xfrm>
            <a:off x="-34255" y="-6871"/>
            <a:ext cx="919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0" y="156123"/>
            <a:ext cx="8277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296802" y="467569"/>
            <a:ext cx="30963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Творческие лаборатории\общие документы по ТЛ\МОЛОДЫЕ ТАЛАНТЫ бланки свидетельств\1 вариант\зад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36633" r="3035" b="19192"/>
          <a:stretch/>
        </p:blipFill>
        <p:spPr bwMode="auto">
          <a:xfrm>
            <a:off x="0" y="-35471"/>
            <a:ext cx="919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8" y="1388969"/>
            <a:ext cx="76104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8" y="2798669"/>
            <a:ext cx="76295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1" y="4189319"/>
            <a:ext cx="769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0533" y="62525"/>
            <a:ext cx="7610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Методика оценки профессиональной деятельности педагогических работников организаций, осуществляющих образовательную деятельность на территории Архангельской области, в целях установления квалификационной категории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9456" y="36726"/>
            <a:ext cx="761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Областное профессиональное сообщество педагогов дополнительного образования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39" y="846341"/>
            <a:ext cx="9130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Цель деятельности</a:t>
            </a:r>
            <a:r>
              <a:rPr lang="ru-RU" sz="2000" b="1" dirty="0" smtClean="0"/>
              <a:t> </a:t>
            </a:r>
            <a:r>
              <a:rPr lang="ru-RU" sz="2000" dirty="0" smtClean="0"/>
              <a:t>– создание условий для совершенствования профессиональной компетентности педагогических работников учреждений дополнительного образования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16832"/>
            <a:ext cx="914432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Организационные формы передачи опыта: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2000" dirty="0" smtClean="0"/>
              <a:t>- конференции</a:t>
            </a:r>
          </a:p>
          <a:p>
            <a:pPr algn="ctr"/>
            <a:r>
              <a:rPr lang="ru-RU" sz="2000" dirty="0" smtClean="0"/>
              <a:t>- семинары</a:t>
            </a:r>
          </a:p>
          <a:p>
            <a:pPr algn="ctr"/>
            <a:r>
              <a:rPr lang="ru-RU" sz="2000" dirty="0" smtClean="0"/>
              <a:t>- тематические «круглые столы»</a:t>
            </a:r>
          </a:p>
          <a:p>
            <a:pPr algn="ctr"/>
            <a:r>
              <a:rPr lang="ru-RU" sz="2000" dirty="0" smtClean="0"/>
              <a:t>- открытые занятия</a:t>
            </a:r>
          </a:p>
          <a:p>
            <a:pPr algn="ctr"/>
            <a:r>
              <a:rPr lang="ru-RU" sz="2000" dirty="0" smtClean="0"/>
              <a:t>- мастер-классы</a:t>
            </a:r>
          </a:p>
          <a:p>
            <a:pPr algn="ctr"/>
            <a:r>
              <a:rPr lang="ru-RU" sz="2000" dirty="0" smtClean="0"/>
              <a:t>- консультации</a:t>
            </a:r>
          </a:p>
          <a:p>
            <a:pPr algn="ctr"/>
            <a:endParaRPr lang="ru-RU" b="1" dirty="0"/>
          </a:p>
        </p:txBody>
      </p:sp>
      <p:pic>
        <p:nvPicPr>
          <p:cNvPr id="1026" name="Picture 2" descr="\\192.168.0.4\FileDDUT\Отделы\Методический центр\Амахина\Мероприяти 2017-2018\семинар театралы 29.11.2017\ФОТО\3nRj0OSTHx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43" y="4533629"/>
            <a:ext cx="3115257" cy="23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0.4\FileDDUT\Отделы\Методический центр\Амахина\Мероприяти 2017-2018\семинар дошкольники 25.10.2017\ФОТО\VA6zHaWLQ0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" y="4532211"/>
            <a:ext cx="3101050" cy="232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192.168.0.4\FileDDUT\Отделы\Методический центр\Меньшенина НД\документы Меньшенина\фото\метод семинары\краеведы\2016 семинар тур-краев\DSC049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59" y="4533629"/>
            <a:ext cx="3115258" cy="23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9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етодист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562"/>
            <a:ext cx="8382744" cy="130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етодист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09774"/>
            <a:ext cx="51054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Методист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4" y="1916832"/>
            <a:ext cx="25241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102" y="5805264"/>
            <a:ext cx="2466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http://pionerov.ru/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9456" y="36726"/>
            <a:ext cx="761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Областное профессиональное сообщество педагогов дополнительного образования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72000" y="1350059"/>
            <a:ext cx="0" cy="5081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1067" y="9807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Права членов Сообщества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9807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Обязанности членов Сообщества</a:t>
            </a:r>
            <a:endParaRPr lang="ru-RU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28799"/>
            <a:ext cx="41044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Участвовать в планировании деятельности Сообщества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8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Обращаться за консультацией и методической помощью к координатору сообщества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Самостоятельно определять периодичность участия в мероприятиях Сообщества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Свободно высказывать своей мнение по обсуждаемым вопросам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Вносить предложения по организации деятельности сообщества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Получать в первоочередном порядке информацию о мероприятии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162880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Принимать участие в различных формах деятельности Сообщества (не менее 1 раза в год)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Предоставлять в свободный доступ свою информацию, представляющую интерес для других членов Сообщества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8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188640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Единая методическая тема</a:t>
            </a:r>
            <a:endParaRPr lang="ru-RU" sz="2000" dirty="0">
              <a:solidFill>
                <a:srgbClr val="0070C0"/>
              </a:solidFill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 «Современное дополнительное образование:</a:t>
            </a:r>
            <a:endParaRPr lang="ru-RU" sz="2000" dirty="0">
              <a:solidFill>
                <a:srgbClr val="0070C0"/>
              </a:solidFill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 многообразие возможностей в едином пространстве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b="1" dirty="0" smtClean="0"/>
              <a:t>(2017-2018 учебный год)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678" y="1883371"/>
            <a:ext cx="90730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Индивидуальные </a:t>
            </a:r>
            <a:r>
              <a:rPr lang="ru-RU" sz="2000" dirty="0"/>
              <a:t>образовательные маршруты (траектории) </a:t>
            </a:r>
            <a:endParaRPr lang="en-US" sz="2000" dirty="0" smtClean="0"/>
          </a:p>
          <a:p>
            <a:pPr algn="ctr"/>
            <a:r>
              <a:rPr lang="ru-RU" sz="2000" dirty="0" smtClean="0"/>
              <a:t>обучающихся </a:t>
            </a:r>
            <a:r>
              <a:rPr lang="ru-RU" sz="2000" dirty="0"/>
              <a:t>с особыми образовательными </a:t>
            </a:r>
            <a:r>
              <a:rPr lang="ru-RU" sz="2000" dirty="0" smtClean="0"/>
              <a:t>потребностями</a:t>
            </a:r>
          </a:p>
          <a:p>
            <a:pPr algn="ctr"/>
            <a:r>
              <a:rPr lang="en-US" sz="2000" dirty="0" smtClean="0"/>
              <a:t>***</a:t>
            </a:r>
            <a:endParaRPr lang="ru-RU" sz="2000" dirty="0"/>
          </a:p>
          <a:p>
            <a:pPr algn="ctr"/>
            <a:r>
              <a:rPr lang="ru-RU" sz="2000" dirty="0"/>
              <a:t>П</a:t>
            </a:r>
            <a:r>
              <a:rPr lang="ru-RU" sz="2000" dirty="0" smtClean="0"/>
              <a:t>роектно-исследовательская </a:t>
            </a:r>
            <a:r>
              <a:rPr lang="ru-RU" sz="2000" dirty="0"/>
              <a:t>деятельность </a:t>
            </a:r>
            <a:r>
              <a:rPr lang="ru-RU" sz="2000" dirty="0" smtClean="0"/>
              <a:t>обучающихся</a:t>
            </a:r>
            <a:endParaRPr lang="en-US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в системе дополнительного </a:t>
            </a:r>
            <a:r>
              <a:rPr lang="ru-RU" sz="2000" dirty="0" smtClean="0"/>
              <a:t>образования</a:t>
            </a:r>
          </a:p>
          <a:p>
            <a:pPr algn="ctr"/>
            <a:r>
              <a:rPr lang="en-US" sz="2000" dirty="0" smtClean="0"/>
              <a:t>***</a:t>
            </a:r>
            <a:endParaRPr lang="ru-RU" sz="2000" dirty="0"/>
          </a:p>
          <a:p>
            <a:pPr algn="ctr"/>
            <a:r>
              <a:rPr lang="ru-RU" sz="2000" dirty="0" smtClean="0"/>
              <a:t>Поддержка </a:t>
            </a:r>
            <a:r>
              <a:rPr lang="ru-RU" sz="2000" dirty="0"/>
              <a:t>и сопровождение профессиональной ориентации </a:t>
            </a:r>
            <a:endParaRPr lang="en-US" sz="2000" dirty="0" smtClean="0"/>
          </a:p>
          <a:p>
            <a:pPr algn="ctr"/>
            <a:r>
              <a:rPr lang="ru-RU" sz="2000" dirty="0" smtClean="0"/>
              <a:t>обучающихся </a:t>
            </a:r>
            <a:r>
              <a:rPr lang="ru-RU" sz="2000" dirty="0"/>
              <a:t>средствами дополнительного </a:t>
            </a:r>
            <a:r>
              <a:rPr lang="ru-RU" sz="2000" dirty="0" smtClean="0"/>
              <a:t>образования</a:t>
            </a:r>
          </a:p>
          <a:p>
            <a:pPr algn="ctr"/>
            <a:r>
              <a:rPr lang="en-US" sz="2000" dirty="0" smtClean="0"/>
              <a:t>***</a:t>
            </a:r>
            <a:endParaRPr lang="ru-RU" sz="2000" dirty="0"/>
          </a:p>
          <a:p>
            <a:pPr algn="ctr"/>
            <a:r>
              <a:rPr lang="ru-RU" sz="2000" dirty="0" smtClean="0"/>
              <a:t>Современные </a:t>
            </a:r>
            <a:r>
              <a:rPr lang="ru-RU" sz="2000" dirty="0"/>
              <a:t>подходы к организации взаимодействия </a:t>
            </a:r>
            <a:endParaRPr lang="en-US" sz="2000" dirty="0" smtClean="0"/>
          </a:p>
          <a:p>
            <a:pPr algn="ctr"/>
            <a:r>
              <a:rPr lang="ru-RU" sz="2000" dirty="0" smtClean="0"/>
              <a:t>учреждения </a:t>
            </a:r>
            <a:r>
              <a:rPr lang="ru-RU" sz="2000" dirty="0"/>
              <a:t>дополнительного образования и семьи: </a:t>
            </a:r>
            <a:endParaRPr lang="en-US" sz="2000" dirty="0" smtClean="0"/>
          </a:p>
          <a:p>
            <a:pPr algn="ctr"/>
            <a:r>
              <a:rPr lang="ru-RU" sz="2000" dirty="0" smtClean="0"/>
              <a:t>обновление </a:t>
            </a:r>
            <a:r>
              <a:rPr lang="ru-RU" sz="2000" dirty="0"/>
              <a:t>содержания воспитания, внедрение новых форм и </a:t>
            </a:r>
            <a:r>
              <a:rPr lang="ru-RU" sz="2000" dirty="0" smtClean="0"/>
              <a:t>методов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5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577</Words>
  <Application>Microsoft Office PowerPoint</Application>
  <PresentationFormat>Экран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 «Изобразительное искусство»</dc:title>
  <dc:creator>Дом</dc:creator>
  <cp:lastModifiedBy>Методист</cp:lastModifiedBy>
  <cp:revision>102</cp:revision>
  <dcterms:created xsi:type="dcterms:W3CDTF">2015-11-05T18:36:14Z</dcterms:created>
  <dcterms:modified xsi:type="dcterms:W3CDTF">2018-03-29T14:11:07Z</dcterms:modified>
</cp:coreProperties>
</file>