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7C9"/>
    <a:srgbClr val="C1F1A1"/>
    <a:srgbClr val="E9FADE"/>
    <a:srgbClr val="A8F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2138A-9BC6-408B-8932-444C18A7D5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0B00-1906-4A70-9268-EF75A6818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9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0B00-1906-4A70-9268-EF75A68183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5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0B00-1906-4A70-9268-EF75A68183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8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5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7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7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1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7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2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941F-B427-4A17-9C5B-CE3E0B7077D1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9DCC7-7A11-4500-9180-59047A9C5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417646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образования в школах с низкими результатами обучения и в школах, функционирующих в неблагоприятных социальных условиях: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3" y="4704332"/>
            <a:ext cx="3060904" cy="21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04332"/>
            <a:ext cx="3059832" cy="219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bfm-nn.ru/upload/iblock/68f/68f60e1648dd9e7547135f3fb4fe69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81" y="4707954"/>
            <a:ext cx="3085659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7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Авторы-составители: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err="1" smtClean="0"/>
              <a:t>Е.В.Балагина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Ю.П.Брюхова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Е.Г.Ромицына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Н.Н.Канжина</a:t>
            </a:r>
            <a:r>
              <a:rPr lang="ru-RU" sz="2800" i="1" dirty="0" smtClean="0"/>
              <a:t>, И.С. </a:t>
            </a:r>
            <a:r>
              <a:rPr lang="ru-RU" sz="2800" i="1" dirty="0" err="1" smtClean="0"/>
              <a:t>Вашукова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Г.В.Панкратова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11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Содержание</a:t>
            </a:r>
          </a:p>
          <a:p>
            <a:r>
              <a:rPr lang="ru-RU" dirty="0" smtClean="0"/>
              <a:t>Введение</a:t>
            </a:r>
          </a:p>
          <a:p>
            <a:pPr algn="just"/>
            <a:r>
              <a:rPr lang="ru-RU" dirty="0" smtClean="0"/>
              <a:t>Рекомендации по проектированию локальных нормативных актов, регламентирующих принцип коллегиальности в управлении ОО через участие педагогов в принятии решений</a:t>
            </a:r>
          </a:p>
          <a:p>
            <a:pPr algn="just"/>
            <a:r>
              <a:rPr lang="ru-RU" dirty="0" smtClean="0"/>
              <a:t>Рекомендации по проектированию и реализации муниципальных и школьных программ по улучшению обр. результатов учащихся ОО</a:t>
            </a:r>
          </a:p>
          <a:p>
            <a:pPr algn="just"/>
            <a:r>
              <a:rPr lang="ru-RU" dirty="0" smtClean="0"/>
              <a:t>Рекомендации по внедрению механизмов индивидуализации</a:t>
            </a:r>
          </a:p>
          <a:p>
            <a:pPr algn="just"/>
            <a:r>
              <a:rPr lang="ru-RU" dirty="0" smtClean="0"/>
              <a:t>Формы участия родителей в повседневной жизни школы</a:t>
            </a:r>
          </a:p>
          <a:p>
            <a:pPr algn="just"/>
            <a:r>
              <a:rPr lang="ru-RU" dirty="0" smtClean="0"/>
              <a:t>Рекомендации по вовлечению </a:t>
            </a:r>
            <a:r>
              <a:rPr lang="ru-RU" dirty="0" smtClean="0"/>
              <a:t>в </a:t>
            </a:r>
            <a:r>
              <a:rPr lang="ru-RU" dirty="0" smtClean="0"/>
              <a:t>обр. процесс родителей обучающихся как помощников повышения обр. результатов детей и снижения влияния негативной субкультуры</a:t>
            </a:r>
          </a:p>
          <a:p>
            <a:pPr algn="just"/>
            <a:r>
              <a:rPr lang="ru-RU" dirty="0" smtClean="0"/>
              <a:t>Уклад школьной жизни</a:t>
            </a:r>
          </a:p>
          <a:p>
            <a:pPr algn="just"/>
            <a:r>
              <a:rPr lang="ru-RU" dirty="0" smtClean="0"/>
              <a:t>Методики диагностики по выявлению индивид. особенностей учеников и их потребностей, мотивации к учебной деятельности</a:t>
            </a:r>
          </a:p>
          <a:p>
            <a:pPr algn="just"/>
            <a:r>
              <a:rPr lang="ru-RU" dirty="0" smtClean="0"/>
              <a:t>Словарь терминов</a:t>
            </a:r>
          </a:p>
          <a:p>
            <a:pPr algn="just"/>
            <a:r>
              <a:rPr lang="ru-RU" dirty="0" smtClean="0"/>
              <a:t>Литература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67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0223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Рекомендации по проектированию локальных нормативных актов, регламентирующих принцип коллегиальности в управлении ОО через участие педагогов в принятии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решений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221088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/>
              <a:t>Нормативные правовые </a:t>
            </a:r>
            <a:r>
              <a:rPr lang="ru-RU" b="1" dirty="0"/>
              <a:t>основы привлечения участников образовательных отношений к управлению образовательной </a:t>
            </a:r>
            <a:r>
              <a:rPr lang="ru-RU" b="1" dirty="0" smtClean="0"/>
              <a:t>организацией</a:t>
            </a:r>
          </a:p>
          <a:p>
            <a:pPr algn="just">
              <a:spcAft>
                <a:spcPts val="1200"/>
              </a:spcAft>
            </a:pPr>
            <a:r>
              <a:rPr lang="ru-RU" b="1" dirty="0" smtClean="0"/>
              <a:t>Особенности проектирования </a:t>
            </a:r>
            <a:r>
              <a:rPr lang="ru-RU" b="1" dirty="0"/>
              <a:t>локальных нормативных </a:t>
            </a:r>
            <a:r>
              <a:rPr lang="ru-RU" b="1" dirty="0" smtClean="0"/>
              <a:t>актов</a:t>
            </a:r>
          </a:p>
          <a:p>
            <a:pPr algn="just"/>
            <a:r>
              <a:rPr lang="ru-RU" b="1" dirty="0" smtClean="0"/>
              <a:t>Приложения:</a:t>
            </a:r>
          </a:p>
          <a:p>
            <a:pPr marL="0" indent="0" algn="just">
              <a:buNone/>
            </a:pPr>
            <a:r>
              <a:rPr lang="ru-RU" dirty="0" smtClean="0"/>
              <a:t>Примерное положение </a:t>
            </a:r>
            <a:r>
              <a:rPr lang="ru-RU" dirty="0"/>
              <a:t>об управляющем совете </a:t>
            </a:r>
            <a:r>
              <a:rPr lang="ru-RU" dirty="0" smtClean="0"/>
              <a:t>школы</a:t>
            </a:r>
          </a:p>
          <a:p>
            <a:pPr marL="0" indent="0" algn="just">
              <a:buNone/>
            </a:pPr>
            <a:r>
              <a:rPr lang="ru-RU" dirty="0" smtClean="0"/>
              <a:t>Примерное положение о попечительском </a:t>
            </a:r>
            <a:r>
              <a:rPr lang="ru-RU" dirty="0"/>
              <a:t>совете </a:t>
            </a:r>
            <a:r>
              <a:rPr lang="ru-RU" dirty="0" smtClean="0"/>
              <a:t>общеобразовательного учреждения</a:t>
            </a:r>
          </a:p>
          <a:p>
            <a:pPr marL="0" indent="0" algn="just">
              <a:buNone/>
            </a:pPr>
            <a:r>
              <a:rPr lang="ru-RU" dirty="0" smtClean="0"/>
              <a:t>Примерное положение о </a:t>
            </a:r>
            <a:r>
              <a:rPr lang="ru-RU" dirty="0"/>
              <a:t>Совете </a:t>
            </a:r>
            <a:r>
              <a:rPr lang="ru-RU" dirty="0" smtClean="0"/>
              <a:t>школы</a:t>
            </a:r>
          </a:p>
          <a:p>
            <a:pPr marL="0" indent="0" algn="just">
              <a:buNone/>
            </a:pPr>
            <a:r>
              <a:rPr lang="ru-RU" dirty="0" smtClean="0"/>
              <a:t>Примерное положение о Педагогическом </a:t>
            </a:r>
            <a:r>
              <a:rPr lang="ru-RU" dirty="0"/>
              <a:t>совете.</a:t>
            </a:r>
          </a:p>
        </p:txBody>
      </p:sp>
    </p:spTree>
    <p:extLst>
      <p:ext uri="{BB962C8B-B14F-4D97-AF65-F5344CB8AC3E}">
        <p14:creationId xmlns:p14="http://schemas.microsoft.com/office/powerpoint/2010/main" val="325437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0223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Рекомендации по проектированию и реализации муниципальных и школьных программ по улучшению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образовательных результатов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учащихся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общеобразовательных организаций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221088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500" b="1" dirty="0"/>
              <a:t>Образовательные результаты: современная сущность </a:t>
            </a:r>
            <a:r>
              <a:rPr lang="ru-RU" sz="2500" b="1" dirty="0"/>
              <a:t>понятия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500" b="1" dirty="0"/>
              <a:t>Эффективная школа: понятие и признаки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500" b="1" dirty="0"/>
              <a:t>Роль муниципального </a:t>
            </a:r>
            <a:r>
              <a:rPr lang="ru-RU" sz="2500" b="1" dirty="0"/>
              <a:t>органа управления образования в повышении образовательных результатов: аспекты антикризисного </a:t>
            </a:r>
            <a:r>
              <a:rPr lang="ru-RU" sz="2500" b="1" dirty="0" smtClean="0"/>
              <a:t>управления</a:t>
            </a:r>
          </a:p>
          <a:p>
            <a:pPr algn="just">
              <a:spcBef>
                <a:spcPts val="0"/>
              </a:spcBef>
            </a:pPr>
            <a:r>
              <a:rPr lang="ru-RU" sz="2500" b="1" dirty="0"/>
              <a:t>Примерная структура муниципальной/школьной программы повышения образовательных результатов </a:t>
            </a:r>
            <a:r>
              <a:rPr lang="ru-RU" sz="2500" b="1" dirty="0" smtClean="0"/>
              <a:t>обучающихся</a:t>
            </a:r>
          </a:p>
          <a:p>
            <a:pPr algn="just">
              <a:spcBef>
                <a:spcPts val="0"/>
              </a:spcBef>
            </a:pPr>
            <a:r>
              <a:rPr lang="ru-RU" sz="2500" b="1" dirty="0" smtClean="0"/>
              <a:t>Приложение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dirty="0" smtClean="0"/>
              <a:t>Анкета для идентификации школ с низкими результатами обучения и функционирующих в неблагоприятных социальных  условиях</a:t>
            </a:r>
            <a:endParaRPr lang="ru-RU" sz="2500" dirty="0"/>
          </a:p>
          <a:p>
            <a:pPr algn="just">
              <a:spcAft>
                <a:spcPts val="1200"/>
              </a:spcAft>
            </a:pPr>
            <a:endParaRPr lang="ru-RU" b="1" dirty="0" smtClean="0"/>
          </a:p>
          <a:p>
            <a:pPr algn="just"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39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0223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Рекомендации по внедрению механизмов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индивидуализации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888432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ru-RU" sz="2900" b="1" dirty="0" smtClean="0"/>
              <a:t>Нормативно-правовое обеспечение </a:t>
            </a:r>
            <a:r>
              <a:rPr lang="ru-RU" sz="2900" b="1" dirty="0"/>
              <a:t>процесса индивидуализации </a:t>
            </a:r>
            <a:endParaRPr lang="ru-RU" sz="2900" b="1" dirty="0" smtClean="0"/>
          </a:p>
          <a:p>
            <a:pPr algn="just">
              <a:spcAft>
                <a:spcPts val="1200"/>
              </a:spcAft>
            </a:pPr>
            <a:r>
              <a:rPr lang="ru-RU" sz="2900" b="1" dirty="0" smtClean="0"/>
              <a:t>Индивидуализация образовательных достижений обучающихся: сущность понятия</a:t>
            </a:r>
          </a:p>
          <a:p>
            <a:pPr algn="just">
              <a:spcAft>
                <a:spcPts val="1200"/>
              </a:spcAft>
            </a:pPr>
            <a:r>
              <a:rPr lang="ru-RU" sz="2900" b="1" dirty="0" smtClean="0"/>
              <a:t>Индивидуальный учебный план – механизм индивидуализации обр. достижений обучающихся</a:t>
            </a:r>
          </a:p>
          <a:p>
            <a:pPr algn="just">
              <a:spcAft>
                <a:spcPts val="1200"/>
              </a:spcAft>
            </a:pPr>
            <a:r>
              <a:rPr lang="ru-RU" sz="2900" b="1" dirty="0" smtClean="0"/>
              <a:t>Индивидуальный образовательный маршрут обучающегося как средство реализации принципа индивидуализации</a:t>
            </a:r>
            <a:endParaRPr lang="ru-RU" sz="2900" b="1" dirty="0" smtClean="0"/>
          </a:p>
          <a:p>
            <a:pPr algn="just"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79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65618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Формы участия родителей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повседневной жизни школы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22108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500" b="1" dirty="0" smtClean="0"/>
              <a:t>Условия реализации прав и интересов участников образовательных отношений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Анкета для обучающегося «Что я думаю о школе?»</a:t>
            </a:r>
          </a:p>
          <a:p>
            <a:pPr algn="just">
              <a:spcAft>
                <a:spcPts val="1200"/>
              </a:spcAft>
            </a:pPr>
            <a:r>
              <a:rPr lang="ru-RU" sz="2500" b="1" dirty="0"/>
              <a:t>Примерные формы участия родителей </a:t>
            </a:r>
            <a:r>
              <a:rPr lang="ru-RU" sz="2500" b="1" dirty="0" smtClean="0"/>
              <a:t>в </a:t>
            </a:r>
            <a:r>
              <a:rPr lang="ru-RU" sz="2500" b="1" dirty="0"/>
              <a:t>повседневной жизни </a:t>
            </a:r>
            <a:r>
              <a:rPr lang="ru-RU" sz="2500" b="1" dirty="0" smtClean="0"/>
              <a:t>школы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Материалы письма Министерства образования РФ по итогам Всероссийского родительского собрания «Воспитание подрастающего поколения: идеалы, ценности, ориентиры»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32245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00223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Рекомендации по вовлечению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 образовательный процесс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родителей обучающихся как помощников повышения обр. результатов детей и снижения влияния негативной субкультуры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22108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ru-RU" sz="2500" b="1" dirty="0" smtClean="0"/>
              <a:t>Принципы работы </a:t>
            </a:r>
            <a:r>
              <a:rPr lang="ru-RU" sz="2500" b="1" dirty="0"/>
              <a:t>образовательного учреждения по повышению педагогической культуры родителей (законных представителей) в обеспечении духовно-нравственного развития и воспитания </a:t>
            </a:r>
            <a:r>
              <a:rPr lang="ru-RU" sz="2500" b="1" dirty="0" smtClean="0"/>
              <a:t>обучающихся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Способы </a:t>
            </a:r>
            <a:r>
              <a:rPr lang="ru-RU" sz="2500" b="1" dirty="0"/>
              <a:t>взаимодействия родителей и педагога в решении учебных </a:t>
            </a:r>
            <a:r>
              <a:rPr lang="ru-RU" sz="2500" b="1" dirty="0" smtClean="0"/>
              <a:t>проблем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Влияние молодежной субкультуры на общество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Причины вступления подростков в субкультуру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Пути снижения влияния негативных субкультур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16213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512168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Уклад школьной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22108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500" b="1" dirty="0" smtClean="0"/>
              <a:t>Определение понятия «уклад школьной жизни»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Требования ФГОС </a:t>
            </a:r>
            <a:r>
              <a:rPr lang="ru-RU" sz="2500" b="1" dirty="0"/>
              <a:t>ОО к организации </a:t>
            </a:r>
            <a:r>
              <a:rPr lang="ru-RU" sz="2500" b="1" dirty="0" smtClean="0"/>
              <a:t>уклада школьной жизни</a:t>
            </a:r>
            <a:endParaRPr lang="ru-RU" sz="2500" b="1" dirty="0" smtClean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Уклад школьной жизни – скрытое содержание образования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Многоукладность школьного воспитания</a:t>
            </a:r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Алгоритм определения варианта уклада школьной жизни</a:t>
            </a:r>
            <a:endParaRPr lang="ru-RU" sz="2500" b="1" dirty="0" smtClean="0"/>
          </a:p>
          <a:p>
            <a:pPr algn="just">
              <a:spcAft>
                <a:spcPts val="1200"/>
              </a:spcAft>
            </a:pP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58252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00223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Методики диагностики по выявлению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индивидуальных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особенностей учеников и их потребностей, мотивации к 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221088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1200"/>
              </a:spcAft>
            </a:pPr>
            <a:r>
              <a:rPr lang="ru-RU" sz="2500" b="1" dirty="0" smtClean="0"/>
              <a:t>Методика </a:t>
            </a:r>
            <a:r>
              <a:rPr lang="ru-RU" sz="2500" b="1" dirty="0"/>
              <a:t>диагностики уровня школьной тревожности </a:t>
            </a:r>
            <a:r>
              <a:rPr lang="ru-RU" sz="2500" b="1" dirty="0" err="1" smtClean="0"/>
              <a:t>Т.Филлипса</a:t>
            </a:r>
            <a:endParaRPr lang="ru-RU" sz="2500" b="1" dirty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Методика </a:t>
            </a:r>
            <a:r>
              <a:rPr lang="ru-RU" sz="2500" b="1" dirty="0"/>
              <a:t>изучения мотивации обучения школьников при переходе из начальных классов в средние (</a:t>
            </a:r>
            <a:r>
              <a:rPr lang="ru-RU" sz="2500" b="1" dirty="0" err="1"/>
              <a:t>М.И.Лукьянова</a:t>
            </a:r>
            <a:r>
              <a:rPr lang="ru-RU" sz="2500" b="1" dirty="0"/>
              <a:t>, </a:t>
            </a:r>
            <a:r>
              <a:rPr lang="ru-RU" sz="2500" b="1" dirty="0" err="1"/>
              <a:t>Н.В.Калинина</a:t>
            </a:r>
            <a:r>
              <a:rPr lang="ru-RU" sz="2500" b="1" dirty="0" smtClean="0"/>
              <a:t>)</a:t>
            </a:r>
            <a:endParaRPr lang="ru-RU" sz="2500" b="1" dirty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Методика </a:t>
            </a:r>
            <a:r>
              <a:rPr lang="ru-RU" sz="2500" b="1" dirty="0"/>
              <a:t>изучения мотивации обучения старшеклассников (для учащихся 11-го класса) (</a:t>
            </a:r>
            <a:r>
              <a:rPr lang="ru-RU" sz="2500" b="1" dirty="0" err="1"/>
              <a:t>М.И.Лукьянова</a:t>
            </a:r>
            <a:r>
              <a:rPr lang="ru-RU" sz="2500" b="1" dirty="0"/>
              <a:t>, </a:t>
            </a:r>
            <a:r>
              <a:rPr lang="ru-RU" sz="2500" b="1" dirty="0" err="1"/>
              <a:t>Н.В.Калинина</a:t>
            </a:r>
            <a:r>
              <a:rPr lang="ru-RU" sz="2500" b="1" dirty="0" smtClean="0"/>
              <a:t>)</a:t>
            </a:r>
            <a:endParaRPr lang="ru-RU" sz="2500" b="1" dirty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Методика </a:t>
            </a:r>
            <a:r>
              <a:rPr lang="ru-RU" sz="2500" b="1" dirty="0"/>
              <a:t>изучения социально-психологической адаптации детей к </a:t>
            </a:r>
            <a:r>
              <a:rPr lang="ru-RU" sz="2500" b="1" dirty="0" smtClean="0"/>
              <a:t>школе</a:t>
            </a:r>
            <a:endParaRPr lang="ru-RU" sz="2500" b="1" dirty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Методика </a:t>
            </a:r>
            <a:r>
              <a:rPr lang="ru-RU" sz="2500" b="1" dirty="0"/>
              <a:t>«Оценка школьной мотивации» Н. Г. </a:t>
            </a:r>
            <a:r>
              <a:rPr lang="ru-RU" sz="2500" b="1" dirty="0" err="1" smtClean="0"/>
              <a:t>Лускановой</a:t>
            </a:r>
            <a:endParaRPr lang="ru-RU" sz="2500" b="1" dirty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Оценка </a:t>
            </a:r>
            <a:r>
              <a:rPr lang="ru-RU" sz="2500" b="1" dirty="0"/>
              <a:t>особенностей адаптации первоклассников к школе </a:t>
            </a:r>
            <a:r>
              <a:rPr lang="ru-RU" sz="2500" b="1" dirty="0" smtClean="0"/>
              <a:t>учителем</a:t>
            </a:r>
            <a:endParaRPr lang="ru-RU" sz="2500" b="1" dirty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Методика </a:t>
            </a:r>
            <a:r>
              <a:rPr lang="ru-RU" sz="2500" b="1" dirty="0"/>
              <a:t>«Карта наблюдений Д. </a:t>
            </a:r>
            <a:r>
              <a:rPr lang="ru-RU" sz="2500" b="1" dirty="0" err="1"/>
              <a:t>Стотта</a:t>
            </a:r>
            <a:r>
              <a:rPr lang="ru-RU" sz="2500" b="1" dirty="0" smtClean="0"/>
              <a:t>»</a:t>
            </a:r>
            <a:endParaRPr lang="ru-RU" sz="2500" b="1" dirty="0"/>
          </a:p>
          <a:p>
            <a:pPr algn="just">
              <a:spcAft>
                <a:spcPts val="1200"/>
              </a:spcAft>
            </a:pPr>
            <a:r>
              <a:rPr lang="ru-RU" sz="2500" b="1" dirty="0" smtClean="0"/>
              <a:t>Варианты </a:t>
            </a:r>
            <a:r>
              <a:rPr lang="ru-RU" sz="2500" b="1" dirty="0"/>
              <a:t>анкет и опросников, направленных на изучение образовательных потребностей и интересов.</a:t>
            </a:r>
          </a:p>
          <a:p>
            <a:pPr algn="just">
              <a:spcAft>
                <a:spcPts val="1200"/>
              </a:spcAft>
            </a:pP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533088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523</Words>
  <Application>Microsoft Office PowerPoint</Application>
  <PresentationFormat>Экран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Повышение качества образования в школах с низкими результатами обучения и в школах, функционирующих в неблагоприятных социальных условиях:  методические рекомендации</vt:lpstr>
      <vt:lpstr>Авторы-составители: Е.В.Балагина, Ю.П.Брюхова, Е.Г.Ромицына, Н.Н.Канжина, И.С. Вашукова, Г.В.Панкратова</vt:lpstr>
      <vt:lpstr>Рекомендации по проектированию локальных нормативных актов, регламентирующих принцип коллегиальности в управлении ОО через участие педагогов в принятии решений</vt:lpstr>
      <vt:lpstr>Рекомендации по проектированию и реализации муниципальных и школьных программ по улучшению образовательных результатов учащихся общеобразовательных организаций</vt:lpstr>
      <vt:lpstr>Рекомендации по внедрению механизмов индивидуализации</vt:lpstr>
      <vt:lpstr>Формы участия родителей  в повседневной жизни школы</vt:lpstr>
      <vt:lpstr>Рекомендации по вовлечению в образовательный процесс родителей обучающихся как помощников повышения обр. результатов детей и снижения влияния негативной субкультуры</vt:lpstr>
      <vt:lpstr>Уклад школьной жизни</vt:lpstr>
      <vt:lpstr>Методики диагностики по выявлению индивидуальных особенностей учеников и их потребностей, мотивации к учебной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УКЛАД ШКОЛЬНОЙ ЖИЗНИ</dc:title>
  <dc:creator>Анна</dc:creator>
  <cp:lastModifiedBy>Анна</cp:lastModifiedBy>
  <cp:revision>26</cp:revision>
  <dcterms:created xsi:type="dcterms:W3CDTF">2017-10-02T08:34:20Z</dcterms:created>
  <dcterms:modified xsi:type="dcterms:W3CDTF">2017-12-21T22:22:35Z</dcterms:modified>
</cp:coreProperties>
</file>