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5" r:id="rId6"/>
    <p:sldId id="259" r:id="rId7"/>
    <p:sldId id="260" r:id="rId8"/>
    <p:sldId id="257" r:id="rId9"/>
    <p:sldId id="268" r:id="rId10"/>
    <p:sldId id="264" r:id="rId11"/>
    <p:sldId id="266" r:id="rId12"/>
    <p:sldId id="267" r:id="rId13"/>
    <p:sldId id="26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80C8-34C7-43CD-86B7-7D2D507DE6E4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E537-DF5D-447C-9FF6-030946093C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724C-007B-405C-92A8-123419B29723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F797-37E6-483C-A2F8-1FDF99A0E3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8805-58E7-46BF-AFF4-31E810ECFF95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6340-A408-4575-B0C4-E193CACDF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E5C1-BD1E-4E88-B789-5F192D2CAA1B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2D50-D384-49B1-8E4F-DBEA867C4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B91D-D812-4B62-9A46-663D1F6E9CC5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6BFA-8322-488C-ACF4-3FF686D16B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79C2-E4BA-4944-987D-5CE78D4B12AB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6C8D-15AD-4D16-A7CA-C7BD18BF4D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2694-DFA1-4B4E-BCC2-E73CD9353653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1091-D51D-419E-BA28-B77FCBB1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1685-D8F4-4725-BF6E-47D4E93945C2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9876-1F72-4436-A305-141048124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09FA-E179-4AA4-A96B-BA91BF259246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F9BF-9CFE-4D20-BEFC-F15D74A572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08E2-4AB9-41F0-BCCC-C3626E6B211A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7B2C-17A2-4951-ADC2-7CC3562DF9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B7B3-3E75-44D5-9325-62C546426465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AF63-8BA5-4469-9D37-622B92E7C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17AC0-8772-4D90-B58A-0CA042E7F7C9}" type="datetimeFigureOut">
              <a:rPr lang="ru-RU"/>
              <a:pPr>
                <a:defRPr/>
              </a:pPr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25AA9-A332-4BE9-8DF8-01C70FEE16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>
          <a:xfrm>
            <a:off x="2555776" y="1484784"/>
            <a:ext cx="6131024" cy="1224136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ea typeface="Times New Roman" pitchFamily="18" charset="0"/>
                <a:cs typeface="Arial" charset="0"/>
              </a:rPr>
              <a:t>« Проектная деятельность по изобразительному искусству как возможность индивидуализации образования»</a:t>
            </a:r>
            <a:r>
              <a:rPr lang="ru-RU" sz="2800" b="1" dirty="0" smtClean="0"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endParaRPr lang="ru-RU" sz="2800" b="1" dirty="0" smtClean="0">
              <a:latin typeface="Arial" charset="0"/>
              <a:cs typeface="Arial" charset="0"/>
            </a:endParaRPr>
          </a:p>
        </p:txBody>
      </p:sp>
      <p:pic>
        <p:nvPicPr>
          <p:cNvPr id="13314" name="Picture 2" descr="Картинки по запросу зентангл п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200025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 rot="10800000" flipV="1">
            <a:off x="2500313" y="3495348"/>
            <a:ext cx="65008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 b="1" dirty="0" smtClean="0">
                <a:ea typeface="Times New Roman" pitchFamily="18" charset="0"/>
                <a:cs typeface="Arial" charset="0"/>
              </a:rPr>
              <a:t>Людмила Николаевна Беласик, </a:t>
            </a:r>
          </a:p>
          <a:p>
            <a:pPr indent="449263" eaLnBrk="0" hangingPunct="0"/>
            <a:r>
              <a:rPr lang="ru-RU" sz="2400" b="1" dirty="0" smtClean="0">
                <a:ea typeface="Times New Roman" pitchFamily="18" charset="0"/>
                <a:cs typeface="Arial" charset="0"/>
              </a:rPr>
              <a:t>учитель изобразительного искусства, черчения высшей квалификационной категории МБОУ «СОШ № 5»</a:t>
            </a:r>
            <a:endParaRPr lang="ru-RU" sz="2400" b="1" dirty="0">
              <a:ea typeface="Times New Roman" pitchFamily="18" charset="0"/>
              <a:cs typeface="Arial" charset="0"/>
            </a:endParaRPr>
          </a:p>
          <a:p>
            <a:pPr indent="449263" eaLnBrk="0" hangingPunct="0"/>
            <a:r>
              <a:rPr lang="ru-RU" sz="2400" b="1" dirty="0"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1939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Результаты тьюторского сопровождения в проектной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42844" y="2000241"/>
            <a:ext cx="87868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>
                <a:cs typeface="Arial" charset="0"/>
              </a:rPr>
              <a:t>Исследовательский проект «Образ сказочных птиц</a:t>
            </a:r>
            <a:r>
              <a:rPr lang="ru-RU" b="1" dirty="0" smtClean="0">
                <a:cs typeface="Arial" charset="0"/>
              </a:rPr>
              <a:t>», </a:t>
            </a:r>
            <a:r>
              <a:rPr lang="en-US" b="1" dirty="0">
                <a:cs typeface="Arial" charset="0"/>
              </a:rPr>
              <a:t>II </a:t>
            </a:r>
            <a:r>
              <a:rPr lang="ru-RU" b="1" dirty="0">
                <a:cs typeface="Arial" charset="0"/>
              </a:rPr>
              <a:t>место в городе,  </a:t>
            </a:r>
            <a:r>
              <a:rPr lang="ru-RU" b="1" dirty="0" err="1">
                <a:cs typeface="Arial" charset="0"/>
              </a:rPr>
              <a:t>Рядчина</a:t>
            </a:r>
            <a:r>
              <a:rPr lang="ru-RU" b="1" dirty="0">
                <a:cs typeface="Arial" charset="0"/>
              </a:rPr>
              <a:t> </a:t>
            </a:r>
            <a:r>
              <a:rPr lang="ru-RU" b="1" dirty="0" smtClean="0">
                <a:cs typeface="Arial" charset="0"/>
              </a:rPr>
              <a:t>Дарья, 8 класс.</a:t>
            </a:r>
            <a:endParaRPr lang="ru-RU" b="1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cs typeface="Arial" charset="0"/>
              </a:rPr>
              <a:t> Исследовательский проект «Образ северного оленя в народном искусстве</a:t>
            </a:r>
            <a:r>
              <a:rPr lang="ru-RU" b="1" dirty="0" smtClean="0">
                <a:cs typeface="Arial" charset="0"/>
              </a:rPr>
              <a:t>», </a:t>
            </a:r>
            <a:r>
              <a:rPr lang="en-US" b="1" dirty="0">
                <a:cs typeface="Arial" charset="0"/>
              </a:rPr>
              <a:t>I </a:t>
            </a:r>
            <a:r>
              <a:rPr lang="ru-RU" b="1" dirty="0">
                <a:cs typeface="Arial" charset="0"/>
              </a:rPr>
              <a:t>место городе, </a:t>
            </a:r>
            <a:r>
              <a:rPr lang="ru-RU" b="1" dirty="0" err="1">
                <a:cs typeface="Arial" charset="0"/>
              </a:rPr>
              <a:t>Хома</a:t>
            </a:r>
            <a:r>
              <a:rPr lang="ru-RU" b="1" dirty="0">
                <a:cs typeface="Arial" charset="0"/>
              </a:rPr>
              <a:t> </a:t>
            </a:r>
            <a:r>
              <a:rPr lang="ru-RU" b="1" dirty="0" smtClean="0">
                <a:cs typeface="Arial" charset="0"/>
              </a:rPr>
              <a:t>Яна, 8 класс.</a:t>
            </a:r>
            <a:endParaRPr lang="ru-RU" b="1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cs typeface="Arial" charset="0"/>
              </a:rPr>
              <a:t>Исследовательский проект «Самое интересное из жизни Степана Григорьевича </a:t>
            </a:r>
            <a:r>
              <a:rPr lang="ru-RU" b="1" dirty="0" err="1">
                <a:cs typeface="Arial" charset="0"/>
              </a:rPr>
              <a:t>Писахова</a:t>
            </a:r>
            <a:r>
              <a:rPr lang="ru-RU" b="1" dirty="0" smtClean="0">
                <a:cs typeface="Arial" charset="0"/>
              </a:rPr>
              <a:t>». </a:t>
            </a:r>
            <a:r>
              <a:rPr lang="ru-RU" b="1" dirty="0">
                <a:cs typeface="Arial" charset="0"/>
              </a:rPr>
              <a:t>Публикция на сайте АО ИОО г. Архангельска</a:t>
            </a:r>
            <a:r>
              <a:rPr lang="ru-RU" b="1" dirty="0" smtClean="0">
                <a:cs typeface="Arial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cs typeface="Arial" charset="0"/>
              </a:rPr>
              <a:t>Исследовательский проект «Растительные мотивы пермогорской и борецкой росписей», </a:t>
            </a:r>
            <a:r>
              <a:rPr lang="en-US" b="1" dirty="0" smtClean="0">
                <a:cs typeface="Arial" charset="0"/>
              </a:rPr>
              <a:t>I </a:t>
            </a:r>
            <a:r>
              <a:rPr lang="ru-RU" b="1" dirty="0" smtClean="0">
                <a:cs typeface="Arial" charset="0"/>
              </a:rPr>
              <a:t>место городе, </a:t>
            </a:r>
            <a:r>
              <a:rPr lang="ru-RU" b="1" dirty="0" err="1" smtClean="0">
                <a:cs typeface="Arial" charset="0"/>
              </a:rPr>
              <a:t>Бочарова</a:t>
            </a:r>
            <a:r>
              <a:rPr lang="ru-RU" b="1" dirty="0" smtClean="0">
                <a:cs typeface="Arial" charset="0"/>
              </a:rPr>
              <a:t> Анна, 7 класс.</a:t>
            </a:r>
            <a:endParaRPr lang="ru-RU" b="1" dirty="0">
              <a:cs typeface="Arial" charset="0"/>
            </a:endParaRPr>
          </a:p>
          <a:p>
            <a:pPr marL="342900" indent="-342900"/>
            <a:r>
              <a:rPr lang="ru-RU" b="1" dirty="0">
                <a:cs typeface="Arial" charset="0"/>
              </a:rPr>
              <a:t>	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64343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29188"/>
            <a:ext cx="2765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643438"/>
            <a:ext cx="30718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pp.userapi.com/c836121/v836121585/35512/BuUgipXlX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7" y="4616080"/>
            <a:ext cx="2857520" cy="2143140"/>
          </a:xfrm>
          <a:prstGeom prst="rect">
            <a:avLst/>
          </a:prstGeom>
          <a:noFill/>
        </p:spPr>
      </p:pic>
      <p:pic>
        <p:nvPicPr>
          <p:cNvPr id="8" name="Picture 2" descr="https://pp.userapi.com/c836121/v836121585/354fe/URkh0I_qNq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643446"/>
            <a:ext cx="2786082" cy="2089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Публикации проектных работ на образовательных сайтах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714488"/>
            <a:ext cx="1735419" cy="2454269"/>
          </a:xfrm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256"/>
            <a:ext cx="1762675" cy="24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163" y="1571612"/>
            <a:ext cx="1741825" cy="246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D:\МАМИНО\ВСЕ\11 класс 2013-2014\Бинарый урок декабрь 2012\Свидетельства\Свидетельство Проектная работа ученицы 5А класса МБОУ -СОШ №5-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320622"/>
            <a:ext cx="1793874" cy="253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857364"/>
            <a:ext cx="1643068" cy="232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Публикации проектных работ на образовательных сайтах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928934"/>
            <a:ext cx="2874963" cy="2035175"/>
          </a:xfr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2430449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143248"/>
            <a:ext cx="27590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58162" cy="3571875"/>
          </a:xfrm>
        </p:spPr>
        <p:txBody>
          <a:bodyPr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Таким образом, взаимные усилия и взаимное желание тьютора и учащегося в итоге приводят к положительным результатам.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4" descr="https://xn--j1ahfl.xn--p1ai/data/attached_image/6q146937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933825"/>
            <a:ext cx="43846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Областной семинар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pp.userapi.com/c626424/v626424788/3d5df/v8RzLzaYd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userapi.com/c836121/v836121585/354fe/URkh0I_qN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228" y="1214422"/>
            <a:ext cx="6025112" cy="451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215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cs typeface="Arial" charset="0"/>
              </a:rPr>
              <a:t>	</a:t>
            </a:r>
          </a:p>
          <a:p>
            <a:r>
              <a:rPr lang="ru-RU" sz="2800" b="1" dirty="0">
                <a:cs typeface="Arial" charset="0"/>
              </a:rPr>
              <a:t>	Одна из проблем учителя современной общеобразовательной школы - это низкий уровень заинтересованности учащихся и </a:t>
            </a:r>
            <a:r>
              <a:rPr lang="ru-RU" sz="2800" b="1" dirty="0" smtClean="0">
                <a:cs typeface="Arial" charset="0"/>
              </a:rPr>
              <a:t>отсутствие у них  мотивации </a:t>
            </a:r>
            <a:r>
              <a:rPr lang="ru-RU" sz="2800" b="1" dirty="0">
                <a:cs typeface="Arial" charset="0"/>
              </a:rPr>
              <a:t>к получению знаний. </a:t>
            </a:r>
          </a:p>
          <a:p>
            <a:r>
              <a:rPr lang="ru-RU" sz="2800" b="1" dirty="0">
                <a:cs typeface="Arial" charset="0"/>
              </a:rPr>
              <a:t>	Наша задача пробудить в детях личную заинтересованность в приобретаемых знаниях, которые могут и должны пригодиться в жизни.</a:t>
            </a:r>
          </a:p>
        </p:txBody>
      </p:sp>
      <p:pic>
        <p:nvPicPr>
          <p:cNvPr id="14338" name="Picture 9" descr="D:\МАМИНО\ВСЕ\11 класс 2013-2014\Бинарый урок декабрь 2012\Урок-конкурс\Фото\IMG_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714875"/>
            <a:ext cx="2343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D:\МАМИНО\ВСЕ\11 класс 2013-2014\Бинарый урок декабрь 2012\Урок-конкурс\Фото\IMG_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786313"/>
            <a:ext cx="22145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D:\МАМИНО\ВСЕ\11 класс 2013-2014\Бинарый урок декабрь 2012\Урок-конкурс\Фото\IMG_0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786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714375" y="785813"/>
            <a:ext cx="80724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cs typeface="Arial" charset="0"/>
              </a:rPr>
              <a:t>	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b="1" dirty="0">
                <a:cs typeface="Arial" charset="0"/>
              </a:rPr>
              <a:t>Тьюторство - это такой педагогический способ работы, который сопровождает выход учащегося на индивидуальную образовательную программу. </a:t>
            </a:r>
          </a:p>
          <a:p>
            <a:r>
              <a:rPr lang="ru-RU" sz="2800" b="1" dirty="0">
                <a:cs typeface="Arial" charset="0"/>
              </a:rPr>
              <a:t>	</a:t>
            </a:r>
            <a:r>
              <a:rPr lang="ru-RU" sz="2800" b="1" u="sng" dirty="0">
                <a:cs typeface="Arial" charset="0"/>
              </a:rPr>
              <a:t>Главное</a:t>
            </a:r>
            <a:r>
              <a:rPr lang="ru-RU" sz="2800" b="1" dirty="0">
                <a:cs typeface="Arial" charset="0"/>
              </a:rPr>
              <a:t>: тьюторство в отличие от всего остального напрямую работает </a:t>
            </a:r>
            <a:r>
              <a:rPr lang="ru-RU" sz="2800" b="1" dirty="0" smtClean="0">
                <a:cs typeface="Arial" charset="0"/>
              </a:rPr>
              <a:t>на индивидуализацию </a:t>
            </a:r>
            <a:r>
              <a:rPr lang="ru-RU" sz="2800" b="1" dirty="0">
                <a:cs typeface="Arial" charset="0"/>
              </a:rPr>
              <a:t>обучающегося, </a:t>
            </a:r>
            <a:r>
              <a:rPr lang="ru-RU" sz="2800" b="1" dirty="0" smtClean="0">
                <a:cs typeface="Arial" charset="0"/>
              </a:rPr>
              <a:t>на </a:t>
            </a:r>
            <a:r>
              <a:rPr lang="ru-RU" sz="2800" b="1" dirty="0">
                <a:cs typeface="Arial" charset="0"/>
              </a:rPr>
              <a:t>его </a:t>
            </a:r>
            <a:r>
              <a:rPr lang="ru-RU" sz="2800" b="1" dirty="0" smtClean="0">
                <a:cs typeface="Arial" charset="0"/>
              </a:rPr>
              <a:t>познавательный интерес </a:t>
            </a:r>
            <a:r>
              <a:rPr lang="ru-RU" sz="2800" b="1" dirty="0">
                <a:cs typeface="Arial" charset="0"/>
              </a:rPr>
              <a:t>и </a:t>
            </a:r>
            <a:r>
              <a:rPr lang="ru-RU" sz="2800" b="1" dirty="0" smtClean="0">
                <a:cs typeface="Arial" charset="0"/>
              </a:rPr>
              <a:t>реализацию этого </a:t>
            </a:r>
            <a:r>
              <a:rPr lang="ru-RU" sz="2800" b="1" dirty="0">
                <a:cs typeface="Arial" charset="0"/>
              </a:rPr>
              <a:t>интереса через проектную деятельность.</a:t>
            </a:r>
          </a:p>
          <a:p>
            <a:endParaRPr lang="ru-RU" sz="2800" b="1" dirty="0">
              <a:cs typeface="Arial" charset="0"/>
            </a:endParaRPr>
          </a:p>
          <a:p>
            <a:endParaRPr lang="ru-RU" sz="24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85750" y="2714625"/>
            <a:ext cx="83581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cs typeface="Arial" charset="0"/>
              </a:rPr>
              <a:t>- научить учащихся использовать все информационные  возможности, т.к. они живут в информационном обществе;</a:t>
            </a:r>
            <a:endParaRPr lang="ru-RU" sz="2800" dirty="0">
              <a:cs typeface="Arial" charset="0"/>
            </a:endParaRPr>
          </a:p>
          <a:p>
            <a:r>
              <a:rPr lang="ru-RU" sz="2800" b="1" dirty="0">
                <a:cs typeface="Arial" charset="0"/>
              </a:rPr>
              <a:t>- воспитать у них такие </a:t>
            </a:r>
            <a:r>
              <a:rPr lang="ru-RU" sz="2800" b="1" dirty="0" smtClean="0">
                <a:cs typeface="Arial" charset="0"/>
              </a:rPr>
              <a:t>качества как </a:t>
            </a:r>
            <a:r>
              <a:rPr lang="ru-RU" sz="2800" b="1" dirty="0">
                <a:cs typeface="Arial" charset="0"/>
              </a:rPr>
              <a:t>толерантность, коммуникативность, умение слушать собеседника и работать в парах, группах, индивидуально.</a:t>
            </a:r>
            <a:endParaRPr lang="ru-RU" sz="2800" dirty="0">
              <a:cs typeface="Arial" charset="0"/>
            </a:endParaRPr>
          </a:p>
          <a:p>
            <a:r>
              <a:rPr lang="ru-RU" sz="2800" dirty="0">
                <a:cs typeface="Arial" charset="0"/>
              </a:rPr>
              <a:t>- </a:t>
            </a:r>
            <a:r>
              <a:rPr lang="ru-RU" sz="2800" b="1" dirty="0">
                <a:cs typeface="Arial" charset="0"/>
              </a:rPr>
              <a:t>научить «слушать себя», планировать свои ближайшие действия.</a:t>
            </a:r>
            <a:endParaRPr lang="ru-RU" sz="2800" dirty="0"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8684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 Цель: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внедрение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заменить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тьюторского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сопровождения в проектную деятельность.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sng" dirty="0" smtClean="0"/>
              <a:t>Задачи:</a:t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charset="0"/>
                <a:cs typeface="Arial" charset="0"/>
              </a:rPr>
              <a:t>Формы работы: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14313" y="1714500"/>
            <a:ext cx="86439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cs typeface="Arial" charset="0"/>
              </a:rPr>
              <a:t>  – индивидуальное, групповое, коллективное сопровождение. </a:t>
            </a:r>
          </a:p>
          <a:p>
            <a:endParaRPr lang="ru-RU" sz="3200" b="1" dirty="0">
              <a:cs typeface="Arial" charset="0"/>
            </a:endParaRPr>
          </a:p>
          <a:p>
            <a:endParaRPr lang="ru-RU" sz="3200" b="1" dirty="0">
              <a:cs typeface="Arial" charset="0"/>
            </a:endParaRPr>
          </a:p>
          <a:p>
            <a:endParaRPr lang="ru-RU" sz="3200" b="1" dirty="0">
              <a:cs typeface="Arial" charset="0"/>
            </a:endParaRPr>
          </a:p>
          <a:p>
            <a:endParaRPr lang="ru-RU" sz="3200" b="1" dirty="0">
              <a:cs typeface="Arial" charset="0"/>
            </a:endParaRPr>
          </a:p>
          <a:p>
            <a:r>
              <a:rPr lang="ru-RU" sz="3200" b="1" dirty="0">
                <a:cs typeface="Arial" charset="0"/>
              </a:rPr>
              <a:t>	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714375" y="3643313"/>
            <a:ext cx="73580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cs typeface="Arial" charset="0"/>
              </a:rPr>
              <a:t>Принцип индивидуализации помогал учащимся проходит собственный путь к освоению того знания, которое именно для него сейчас является наиболее важным.</a:t>
            </a:r>
            <a:endParaRPr lang="en-US" sz="28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Arial" charset="0"/>
                <a:cs typeface="Arial" charset="0"/>
              </a:rPr>
              <a:t>Содержание этапов тьюторского сопровождения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71438" y="1428750"/>
            <a:ext cx="892968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cs typeface="Arial" charset="0"/>
              </a:rPr>
              <a:t>1 этап </a:t>
            </a:r>
            <a:r>
              <a:rPr lang="ru-RU" sz="2000" dirty="0">
                <a:cs typeface="Arial" charset="0"/>
              </a:rPr>
              <a:t>- определение познавательного интереса. </a:t>
            </a:r>
          </a:p>
          <a:p>
            <a:r>
              <a:rPr lang="ru-RU" sz="2000" b="1" dirty="0">
                <a:cs typeface="Arial" charset="0"/>
              </a:rPr>
              <a:t>2 этап </a:t>
            </a:r>
            <a:r>
              <a:rPr lang="ru-RU" sz="2000" dirty="0">
                <a:cs typeface="Arial" charset="0"/>
              </a:rPr>
              <a:t>- формулирование образовательного вопроса. Образовательный вопрос всегда индивидуален.</a:t>
            </a:r>
          </a:p>
          <a:p>
            <a:r>
              <a:rPr lang="ru-RU" sz="2000" b="1" dirty="0">
                <a:cs typeface="Arial" charset="0"/>
              </a:rPr>
              <a:t>3 этап </a:t>
            </a:r>
            <a:r>
              <a:rPr lang="ru-RU" sz="2000" dirty="0">
                <a:cs typeface="Arial" charset="0"/>
              </a:rPr>
              <a:t>- постановка цели проектной  деятельности. Цель - как образ ожидаемого результата, формулировалась учеником совместно с тьютором в ходе тьюторской встречи.  Особенностью данного этапа являлось то, что фактически всегда в ходе взаимодействия с тьютором, цель корректировалась и видоизменялась.</a:t>
            </a:r>
          </a:p>
          <a:p>
            <a:r>
              <a:rPr lang="ru-RU" sz="2000" b="1" dirty="0">
                <a:cs typeface="Arial" charset="0"/>
              </a:rPr>
              <a:t>4 этап </a:t>
            </a:r>
            <a:r>
              <a:rPr lang="ru-RU" sz="2000" dirty="0">
                <a:cs typeface="Arial" charset="0"/>
              </a:rPr>
              <a:t>- поиск образовательных ресурсов и разработка плана проектной деятельности - разработка «план - карты познавательного интереса». План - карта составлялась  и анализировалась в течение нескольких занятий, главным образом, в сторону поиска новых средств - расширения карты. И даже на следующем этапе - реализации плана, продолжалась корректировка карты. Точками на карте образовательного маршрута являлись как книги, статьи, так и библиотеки, консультации с учителями, анкетирование родителей и друзей, посещение конкретных сайтов.</a:t>
            </a:r>
          </a:p>
          <a:p>
            <a:endParaRPr lang="ru-RU" sz="2000" dirty="0">
              <a:cs typeface="Arial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571500" y="571500"/>
            <a:ext cx="807243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cs typeface="Arial" charset="0"/>
              </a:rPr>
              <a:t>5 этап </a:t>
            </a:r>
            <a:r>
              <a:rPr lang="ru-RU" sz="2800" dirty="0">
                <a:cs typeface="Arial" charset="0"/>
              </a:rPr>
              <a:t>- реализация и обсуждение, анализ, корректировка плана проектной деятельности - «сбор портфолио», «создание образовательного проекта». </a:t>
            </a:r>
          </a:p>
          <a:p>
            <a:r>
              <a:rPr lang="ru-RU" sz="2800" b="1" dirty="0">
                <a:cs typeface="Arial" charset="0"/>
              </a:rPr>
              <a:t>6 этап </a:t>
            </a:r>
            <a:r>
              <a:rPr lang="ru-RU" sz="2800" dirty="0">
                <a:cs typeface="Arial" charset="0"/>
              </a:rPr>
              <a:t>- анализ итогов проектной деятельности -  что являлось ключевым в тьюторском сопровождении.</a:t>
            </a:r>
          </a:p>
          <a:p>
            <a:r>
              <a:rPr lang="ru-RU" sz="2800" b="1" dirty="0">
                <a:cs typeface="Arial" charset="0"/>
              </a:rPr>
              <a:t>7 этап </a:t>
            </a:r>
            <a:r>
              <a:rPr lang="ru-RU" sz="2800" dirty="0">
                <a:cs typeface="Arial" charset="0"/>
              </a:rPr>
              <a:t>- корректировка образовательной цели, определение временных перспектив. На данном этапе обсуждались итоги перспективы. Насколько поставленные,  достигнутые цели удовлетворяют учащегося. Какие новые цели он формулирует для себя на основе проделанной работы.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r>
              <a:rPr lang="ru-RU" sz="3200" b="1" dirty="0" smtClean="0">
                <a:latin typeface="Arial" charset="0"/>
                <a:cs typeface="Arial" charset="0"/>
              </a:rPr>
              <a:t>Этапы проектирования </a:t>
            </a:r>
            <a:r>
              <a:rPr lang="ru-RU" sz="3200" b="1" dirty="0" smtClean="0">
                <a:latin typeface="Arial" charset="0"/>
                <a:ea typeface="Times New Roman" pitchFamily="18" charset="0"/>
                <a:cs typeface="Arial" charset="0"/>
              </a:rPr>
              <a:t>индивидуального образовательного маршрута</a:t>
            </a:r>
            <a:endParaRPr lang="ru-RU" sz="3200" b="1" dirty="0" smtClean="0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500063" y="2143125"/>
            <a:ext cx="7429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ea typeface="Times New Roman" pitchFamily="18" charset="0"/>
                <a:cs typeface="Arial" charset="0"/>
              </a:rPr>
              <a:t>1. Постановка образовательной цели (индивидуальный выбор цели). </a:t>
            </a:r>
            <a:endParaRPr lang="en-US" sz="2000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 dirty="0">
                <a:ea typeface="Times New Roman" pitchFamily="18" charset="0"/>
                <a:cs typeface="Arial" charset="0"/>
              </a:rPr>
              <a:t>2. Анализ (осознание и соотнесение индивидуальных потребностей). </a:t>
            </a:r>
            <a:endParaRPr lang="en-US" sz="2000" b="1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 dirty="0">
                <a:ea typeface="Times New Roman" pitchFamily="18" charset="0"/>
                <a:cs typeface="Arial" charset="0"/>
              </a:rPr>
              <a:t>3. Конкретизация цели (выбор направлений, вида индивидуальных занятий, планирование мероприятий). </a:t>
            </a:r>
          </a:p>
          <a:p>
            <a:pPr eaLnBrk="0" hangingPunct="0"/>
            <a:r>
              <a:rPr lang="ru-RU" sz="2000" b="1" dirty="0">
                <a:ea typeface="Times New Roman" pitchFamily="18" charset="0"/>
                <a:cs typeface="Arial" charset="0"/>
              </a:rPr>
              <a:t>4. Оформление маршрутного листа. ИОМ предполагал целостный, и непрерывный комплекс мероприятий, предусматривающий реализацию форм, методов, приемов взаимодействия участников образовательного процесса. </a:t>
            </a:r>
            <a:endParaRPr lang="en-US" sz="2000" b="1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01063" cy="1500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Темы проектов и их публикации на сайтах</a:t>
            </a:r>
            <a:br>
              <a:rPr lang="ru-RU" sz="3600" b="1" dirty="0" smtClean="0"/>
            </a:br>
            <a:r>
              <a:rPr lang="ru-RU" sz="3600" b="1" dirty="0" smtClean="0"/>
              <a:t> Мультиурок.ру,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Педагогическое сообщество «Моё образование» 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58175" cy="43402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«Рисунки гелевыми ручками»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«В мире графики»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«Применение шрифтов для создания презентаций»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 «Образ северного оленя в народных промыслах»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«Стилизация»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"Образ животных в технике квиллинг»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"Сказочный мир С. Г. Писахова»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«Витраж»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«Зентангл - техника рисования доступная каждому»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379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 Проектная деятельность по изобразительному искусству как возможность индивидуализации образования» </vt:lpstr>
      <vt:lpstr>Презентация PowerPoint</vt:lpstr>
      <vt:lpstr>Презентация PowerPoint</vt:lpstr>
      <vt:lpstr>        Цель: внедрениезаменить организация тьюторского сопровождения в проектную деятельность.   Задачи:     </vt:lpstr>
      <vt:lpstr>Формы работы:</vt:lpstr>
      <vt:lpstr>Содержание этапов тьюторского сопровождения</vt:lpstr>
      <vt:lpstr>Презентация PowerPoint</vt:lpstr>
      <vt:lpstr>Этапы проектирования индивидуального образовательного маршрута</vt:lpstr>
      <vt:lpstr>Темы проектов и их публикации на сайтах  Мультиурок.ру, Педагогическое сообщество «Моё образование» </vt:lpstr>
      <vt:lpstr> Результаты тьюторского сопровождения в проектной деятельности  </vt:lpstr>
      <vt:lpstr>Публикации проектных работ на образовательных сайтах</vt:lpstr>
      <vt:lpstr>Публикации проектных работ на образовательных сайтах</vt:lpstr>
      <vt:lpstr>Таким образом, взаимные усилия и взаимное желание тьютора и учащегося в итоге приводят к положительным результатам.</vt:lpstr>
      <vt:lpstr>Областной семинар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« Проекты по изобразительному искусству в основной школе» </dc:title>
  <dc:creator>Семья</dc:creator>
  <cp:lastModifiedBy>Клавдия Михайловна Неманова</cp:lastModifiedBy>
  <cp:revision>28</cp:revision>
  <dcterms:created xsi:type="dcterms:W3CDTF">2017-03-27T14:50:03Z</dcterms:created>
  <dcterms:modified xsi:type="dcterms:W3CDTF">2017-10-09T11:04:24Z</dcterms:modified>
</cp:coreProperties>
</file>