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63" r:id="rId4"/>
    <p:sldId id="264" r:id="rId5"/>
    <p:sldId id="262" r:id="rId6"/>
    <p:sldId id="265" r:id="rId7"/>
    <p:sldId id="266" r:id="rId8"/>
    <p:sldId id="268" r:id="rId9"/>
    <p:sldId id="267" r:id="rId10"/>
    <p:sldId id="269" r:id="rId11"/>
    <p:sldId id="259" r:id="rId12"/>
    <p:sldId id="261" r:id="rId13"/>
    <p:sldId id="260" r:id="rId14"/>
    <p:sldId id="257" r:id="rId15"/>
    <p:sldId id="270" r:id="rId16"/>
    <p:sldId id="271" r:id="rId17"/>
    <p:sldId id="258" r:id="rId18"/>
    <p:sldId id="272" r:id="rId19"/>
    <p:sldId id="283" r:id="rId20"/>
    <p:sldId id="284" r:id="rId21"/>
    <p:sldId id="273" r:id="rId22"/>
    <p:sldId id="281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8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6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8391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8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11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67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5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5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60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0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6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3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4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5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5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C21F05-216E-4406-8E8C-EEE08D5D85DA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84B91-829D-4CDF-AC8E-8007B7FC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71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1794163"/>
            <a:ext cx="9263663" cy="3329581"/>
          </a:xfrm>
        </p:spPr>
        <p:txBody>
          <a:bodyPr/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</a:t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историко-культурного стандарта по отечественной истории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5123744"/>
            <a:ext cx="8825658" cy="86142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Архангельской области в 2015-2016 годах</a:t>
            </a:r>
          </a:p>
        </p:txBody>
      </p:sp>
    </p:spTree>
    <p:extLst>
      <p:ext uri="{BB962C8B-B14F-4D97-AF65-F5344CB8AC3E}">
        <p14:creationId xmlns:p14="http://schemas.microsoft.com/office/powerpoint/2010/main" val="187492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1" y="0"/>
            <a:ext cx="10077307" cy="1400530"/>
          </a:xfrm>
        </p:spPr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программ КПК учителей истории и обществознания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11" y="1400530"/>
            <a:ext cx="11518179" cy="5457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2016-2017 уч. году содержание программ КПК будет обновлено: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больший акцент в КПК на внедрение ИКС и новых УМК в школе;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обобщение опыта и обмен практическим опытом учителей по реализации ИКС (через ВПЗ, круглые столы, а также через ежегодный единый методический день учителя истории и обществознания, сетевое сообщество учителей на сайте АОИОО);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 в КПК теоретического и содержательного материала ИКС по всеобщей истории, который будет принят в 2016 году;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учителей в рамках КПК к предстоящему введению нового стандарта по обществознанию.</a:t>
            </a: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1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66" y="193964"/>
            <a:ext cx="10063452" cy="1094509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Курсы повышения квалификации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166" y="1191491"/>
            <a:ext cx="11504325" cy="5320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 в 2015 – первой половине 2016 года было проведено 9 курсов повышения квалификации (обучено 534 чел.)</a:t>
            </a:r>
          </a:p>
          <a:p>
            <a:pPr marL="0" indent="0"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них: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первом полугодии 2015 года было проведено 3 курса повышения квалификации (обучено 213 чел.):</a:t>
            </a:r>
            <a:endParaRPr lang="ru-RU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Системно-деятельностный подход в преподавании истории и обществознания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(72 часа) – 02.02-13.02.2015;</a:t>
            </a:r>
          </a:p>
          <a:p>
            <a:pPr lvl="0"/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и содержание историко-культурного стандарта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(40 часов) – 10.03-14.03.2015;</a:t>
            </a:r>
          </a:p>
          <a:p>
            <a:pPr lvl="0"/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Преподавание истории в контексте историко-культурного стандарта для </a:t>
            </a:r>
            <a:r>
              <a:rPr lang="ru-RU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тьюторов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(16 часов) – 01.04-29.05.2015.</a:t>
            </a:r>
          </a:p>
        </p:txBody>
      </p:sp>
    </p:spTree>
    <p:extLst>
      <p:ext uri="{BB962C8B-B14F-4D97-AF65-F5344CB8AC3E}">
        <p14:creationId xmlns:p14="http://schemas.microsoft.com/office/powerpoint/2010/main" val="215325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66" y="193964"/>
            <a:ext cx="10063452" cy="1094509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Курсы повышения квалификации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166" y="1191491"/>
            <a:ext cx="11504325" cy="5320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2015-2016 </a:t>
            </a:r>
            <a:r>
              <a:rPr lang="ru-RU" sz="2200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уч.году</a:t>
            </a:r>
            <a:r>
              <a:rPr lang="ru-RU" sz="22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было проведено 6 курсов повышения квалификации (обучен 321 чел.):</a:t>
            </a:r>
            <a:endParaRPr lang="ru-RU" sz="2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2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Системно-деятельностный подход в преподавании истории и обществознания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(72 часа) – 19.10-30.10.2015;</a:t>
            </a:r>
          </a:p>
          <a:p>
            <a:pPr lvl="0"/>
            <a:r>
              <a:rPr lang="ru-RU" sz="22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Преподавание истории в контексте историко-культурного стандарта для учителей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(16 часов) – 27.11-04.12.2015;</a:t>
            </a:r>
          </a:p>
          <a:p>
            <a:pPr lvl="0"/>
            <a:r>
              <a:rPr lang="ru-RU" sz="22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Актуальные проблемы преподавания общественно-научных предметов в условиях реализации ИКС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(40 час.) – 07.12-11.12.2015;</a:t>
            </a:r>
          </a:p>
          <a:p>
            <a:pPr lvl="0"/>
            <a:r>
              <a:rPr lang="ru-RU" sz="22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Системно-деятельностный подход в преподавании истории и обществознания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(72 часа) – 08.02-27.02.2016;</a:t>
            </a:r>
          </a:p>
          <a:p>
            <a:pPr lvl="0"/>
            <a:r>
              <a:rPr lang="ru-RU" sz="22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новых УМК по отечественной истории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(32 часа) – 18.04-21.04.2016;</a:t>
            </a:r>
          </a:p>
          <a:p>
            <a:r>
              <a:rPr lang="ru-RU" sz="22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Актуальные проблемы преподавания общественно-научных предметов в условиях реализации ИКС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(40 час.) – 16.05-20.05.2016.</a:t>
            </a:r>
          </a:p>
        </p:txBody>
      </p:sp>
    </p:spTree>
    <p:extLst>
      <p:ext uri="{BB962C8B-B14F-4D97-AF65-F5344CB8AC3E}">
        <p14:creationId xmlns:p14="http://schemas.microsoft.com/office/powerpoint/2010/main" val="366533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66" y="193964"/>
            <a:ext cx="10063452" cy="1094509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Курсы повышения квалификации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166" y="1288473"/>
            <a:ext cx="11504325" cy="5320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втором полугодии 2016 года будут проведены 5 курсов повышения квалификации (зарегистрировано 112 из 156 чел.):</a:t>
            </a:r>
            <a:endParaRPr lang="ru-RU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Системно-деятельностный подход в преподавании истории и обществознания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(72 часа) – 05.09-30.09.2016; </a:t>
            </a:r>
          </a:p>
          <a:p>
            <a:pPr lvl="0"/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новых УМК по отечественной истории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(32 часа) – 03.10-06.10.2016; </a:t>
            </a:r>
          </a:p>
          <a:p>
            <a:pPr lvl="0"/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Системно-деятельностный подход в преподавании истории и обществознания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(72 часа) – 31.10-24.11.2016;</a:t>
            </a:r>
          </a:p>
          <a:p>
            <a:pPr lvl="0"/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и содержание историко-культурного стандарта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(40 часов) – 28.11-02.12.2016;</a:t>
            </a:r>
          </a:p>
          <a:p>
            <a:pPr lvl="0"/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Актуальные проблемы преподавания общественно-научных предметов в условиях реализации ИКС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(40 час.) – 05.12-09.12.2016.</a:t>
            </a:r>
          </a:p>
        </p:txBody>
      </p:sp>
    </p:spTree>
    <p:extLst>
      <p:ext uri="{BB962C8B-B14F-4D97-AF65-F5344CB8AC3E}">
        <p14:creationId xmlns:p14="http://schemas.microsoft.com/office/powerpoint/2010/main" val="373339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17766"/>
            <a:ext cx="9265671" cy="824345"/>
          </a:xfrm>
        </p:spPr>
        <p:txBody>
          <a:bodyPr/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Издательская деятельность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15" t="1514" r="2468" b="2526"/>
          <a:stretch/>
        </p:blipFill>
        <p:spPr>
          <a:xfrm>
            <a:off x="8263596" y="1286842"/>
            <a:ext cx="3928404" cy="5570126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32510" y="1108364"/>
            <a:ext cx="7931086" cy="574963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2015-2016 годах разработано и опубликовано 4 методических пособия: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Региональное содержание школьного исторического образования в 6-9 классах в контексте ФГОС основного общего образования: сб. метод. материалов / авт.-сост. Р.Ю. Болдырев. Архангельск, 2016.</a:t>
            </a:r>
          </a:p>
          <a:p>
            <a:pPr marL="0" lvl="0" indent="0">
              <a:buNone/>
            </a:pP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Пособие ориентирует учителей на внедрение регионального содержания с учетом требований ФГОС ООО и ИКС (тематическое планирование, содержание, формы работы, рекомендуемые источники и литература).</a:t>
            </a:r>
          </a:p>
        </p:txBody>
      </p:sp>
    </p:spTree>
    <p:extLst>
      <p:ext uri="{BB962C8B-B14F-4D97-AF65-F5344CB8AC3E}">
        <p14:creationId xmlns:p14="http://schemas.microsoft.com/office/powerpoint/2010/main" val="193763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17766"/>
            <a:ext cx="9265671" cy="824345"/>
          </a:xfrm>
        </p:spPr>
        <p:txBody>
          <a:bodyPr/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Издательская деятельность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596" y="1288913"/>
            <a:ext cx="3928404" cy="5565984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32510" y="1246908"/>
            <a:ext cx="7931086" cy="5611091"/>
          </a:xfrm>
        </p:spPr>
        <p:txBody>
          <a:bodyPr>
            <a:noAutofit/>
          </a:bodyPr>
          <a:lstStyle/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этап Всероссийской олимпиады школьников по истории: методические материалы для учителя: сб. метод. материалов / авт.-сост. Р.Ю. Болдырев. Архангельск, 2016.</a:t>
            </a:r>
          </a:p>
          <a:p>
            <a:pPr marL="0" lvl="0" indent="0">
              <a:buNone/>
            </a:pP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Пособие содержит тексты олимпиадных заданий 2014-2015 годов, составленных с учетом требований ИКС, правильные ответы и методические рекомендации для учителя по подготовке учащихся к муниципальному этапу ВОШ по истории.</a:t>
            </a:r>
          </a:p>
        </p:txBody>
      </p:sp>
    </p:spTree>
    <p:extLst>
      <p:ext uri="{BB962C8B-B14F-4D97-AF65-F5344CB8AC3E}">
        <p14:creationId xmlns:p14="http://schemas.microsoft.com/office/powerpoint/2010/main" val="2866298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6099" cy="973774"/>
          </a:xfrm>
        </p:spPr>
        <p:txBody>
          <a:bodyPr/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Издательская деятельность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32509" y="1292014"/>
            <a:ext cx="7931086" cy="556598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этап Всероссийской олимпиады школьников по обществознанию: методические материалы для учителя: сб. метод. материалов / авт.-сост. Р.Ю. Болдырев. Архангельск, 2016.</a:t>
            </a:r>
          </a:p>
          <a:p>
            <a:pPr marL="0" lvl="0" indent="0">
              <a:buNone/>
            </a:pP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Пособие содержит тексты олимпиадных заданий 2014-2015 годов, правильные ответы и методические рекомендации для учителя по подготовке учащихся к муниципальному этапу ВОШ по обществознанию.</a:t>
            </a:r>
          </a:p>
          <a:p>
            <a:pPr marL="0" indent="0">
              <a:buNone/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595" y="1292015"/>
            <a:ext cx="3928405" cy="556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22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6099" cy="973774"/>
          </a:xfrm>
        </p:spPr>
        <p:txBody>
          <a:bodyPr/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Издательская деятельность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32509" y="1292016"/>
            <a:ext cx="11526982" cy="556598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Методические рекомендации по подготовке к ЕГЭ по обществознанию / авт.-сост. Р.Ю. Болдырев. Архангельск, 2016.</a:t>
            </a:r>
          </a:p>
          <a:p>
            <a:pPr marL="0" lvl="0" indent="0">
              <a:buNone/>
            </a:pP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Пособие содержит аналитический обзор результатов ЕГЭ за 2015 годов, разбор типичных ошибок, наиболее трудных заданий и тем, образцы развернутых планов ответа (задание 28) и мини-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сочине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(задание 29),  методические рекомендации для учителя по подготовке учащихся к обновленной форме ЕГЭ по обществознанию 2016 года.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2017 </a:t>
            </a:r>
            <a:r>
              <a:rPr lang="ru-RU" sz="28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уч.год</a:t>
            </a:r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запланирован выход: 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Методические рекомендации по подготовке к ЕГЭ по истории / авт.-сост. Р.Ю. Болдырев, Н.П. Овчинникова. Архангельск, 2017.</a:t>
            </a:r>
          </a:p>
        </p:txBody>
      </p:sp>
    </p:spTree>
    <p:extLst>
      <p:ext uri="{BB962C8B-B14F-4D97-AF65-F5344CB8AC3E}">
        <p14:creationId xmlns:p14="http://schemas.microsoft.com/office/powerpoint/2010/main" val="2074418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6" descr="История России. 6 класс. Учебник. В 2-х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77" y="2281948"/>
            <a:ext cx="2676184" cy="35931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5166" y="78647"/>
            <a:ext cx="9299496" cy="140053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учебно-методических комплексов нового поколения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/>
          <a:stretch/>
        </p:blipFill>
        <p:spPr>
          <a:xfrm>
            <a:off x="9654661" y="0"/>
            <a:ext cx="2524203" cy="347749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62" y="3264829"/>
            <a:ext cx="2524202" cy="35931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55163" y="1479177"/>
            <a:ext cx="6623311" cy="537882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протяжении всего года осуществлялись очные и заочные консультации для учителей истории, библиотекарей школьных библиотек, администрации школ;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все курсы повышения квалификации учителей приглашались методисты издательств «Просвещение», «Дрофа» и «Русское слово» для рассказа о новых УМК, ЭФУ и особенностях работы с ними.</a:t>
            </a:r>
          </a:p>
        </p:txBody>
      </p:sp>
    </p:spTree>
    <p:extLst>
      <p:ext uri="{BB962C8B-B14F-4D97-AF65-F5344CB8AC3E}">
        <p14:creationId xmlns:p14="http://schemas.microsoft.com/office/powerpoint/2010/main" val="2981492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9970244" cy="1915647"/>
          </a:xfrm>
        </p:spPr>
        <p:txBody>
          <a:bodyPr/>
          <a:lstStyle/>
          <a:p>
            <a:r>
              <a:rPr lang="ru-RU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Сложности внедрения ИКС в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0188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9970244" cy="1915647"/>
          </a:xfrm>
        </p:spPr>
        <p:txBody>
          <a:bodyPr/>
          <a:lstStyle/>
          <a:p>
            <a:r>
              <a:rPr lang="en-US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Участие АО ИОО во внедрении историко-культурного стандарта</a:t>
            </a:r>
          </a:p>
        </p:txBody>
      </p:sp>
    </p:spTree>
    <p:extLst>
      <p:ext uri="{BB962C8B-B14F-4D97-AF65-F5344CB8AC3E}">
        <p14:creationId xmlns:p14="http://schemas.microsoft.com/office/powerpoint/2010/main" val="1088197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6" descr="История России. 6 класс. Учебник. В 2-х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77" y="2281948"/>
            <a:ext cx="2676184" cy="35931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5166" y="78647"/>
            <a:ext cx="9299496" cy="140053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учебно-методических комплексов нового поколения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/>
          <a:stretch/>
        </p:blipFill>
        <p:spPr>
          <a:xfrm>
            <a:off x="9654661" y="0"/>
            <a:ext cx="2524203" cy="347749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62" y="3264829"/>
            <a:ext cx="2524202" cy="35931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55163" y="1479177"/>
            <a:ext cx="6623311" cy="5378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выбора нового УМК: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многие учителя выбирали учебники, не обращая внимания на формат, внешний вид, содержание и методический аппарат учебника;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выбирая линию учебников по отечественной истории, ориентировались на ранее выбранную линию учебников по всеобщей истории, а они могут быть неравноценны между собой.</a:t>
            </a:r>
          </a:p>
        </p:txBody>
      </p:sp>
    </p:spTree>
    <p:extLst>
      <p:ext uri="{BB962C8B-B14F-4D97-AF65-F5344CB8AC3E}">
        <p14:creationId xmlns:p14="http://schemas.microsoft.com/office/powerpoint/2010/main" val="3952927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6" descr="История России. 6 класс. Учебник. В 2-х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77" y="2281948"/>
            <a:ext cx="2676184" cy="35931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5166" y="78647"/>
            <a:ext cx="9299496" cy="140053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Сложности с внедрением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новых УМК: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/>
          <a:stretch/>
        </p:blipFill>
        <p:spPr>
          <a:xfrm>
            <a:off x="9654661" y="0"/>
            <a:ext cx="2524203" cy="347749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62" y="3264829"/>
            <a:ext cx="2524202" cy="35931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55163" y="1479177"/>
            <a:ext cx="6623311" cy="53788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Внутренняя несогласованность нормативно-правовой базы: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ФГОС ООО и ПООП ООО –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-венные нормативно-правовые акты, а ИКС – общественный документ;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Разные требования к составу УМК по ФГОС ООО и ИКС;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ПООП для 10-11 классов под ФГОС СОО (различие базового и углубленного уровня, «Россия в мире» или отечественная и всеобщая история).</a:t>
            </a:r>
          </a:p>
        </p:txBody>
      </p:sp>
    </p:spTree>
    <p:extLst>
      <p:ext uri="{BB962C8B-B14F-4D97-AF65-F5344CB8AC3E}">
        <p14:creationId xmlns:p14="http://schemas.microsoft.com/office/powerpoint/2010/main" val="1127737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6" descr="История России. 6 класс. Учебник. В 2-х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77" y="2281948"/>
            <a:ext cx="2676184" cy="35931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5166" y="78647"/>
            <a:ext cx="9299496" cy="140053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Сложности с внедрением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новых УМК: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/>
          <a:stretch/>
        </p:blipFill>
        <p:spPr>
          <a:xfrm>
            <a:off x="9654661" y="0"/>
            <a:ext cx="2524203" cy="347749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62" y="3264829"/>
            <a:ext cx="2524202" cy="35931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55163" y="1479177"/>
            <a:ext cx="6623311" cy="53788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Высокая стоимость новых УМК: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«Русское слово» –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705 руб. (1099 руб.)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«Дрофа» –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1076 руб.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«Просвещение» –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1288 руб.</a:t>
            </a:r>
          </a:p>
          <a:p>
            <a:pPr marL="0" indent="0">
              <a:buNone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Рассматривалась стоимость комплекта (учебник, рабочая тетрадь, тетрадь для контрольных работ и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-кое пособие для учителя) для 6 класса в интернет-магазине издательства или на сайте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www.labirint.ru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9622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6" descr="История России. 6 класс. Учебник. В 2-х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77" y="2281948"/>
            <a:ext cx="2676184" cy="35931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5166" y="78647"/>
            <a:ext cx="9299496" cy="140053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Сложности с внедрением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новых УМК: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/>
          <a:stretch/>
        </p:blipFill>
        <p:spPr>
          <a:xfrm>
            <a:off x="9654661" y="0"/>
            <a:ext cx="2524203" cy="347749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62" y="3264829"/>
            <a:ext cx="2524202" cy="35931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55163" y="1479177"/>
            <a:ext cx="6623313" cy="4256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Дополнительные компоненты УМК: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Атлас;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Контурные карты;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Учебная хрестоматия;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Сборник рассказов по истории.</a:t>
            </a:r>
          </a:p>
          <a:p>
            <a:pPr marL="0" indent="0">
              <a:buNone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412 руб.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Таким образом, общая стоимость УМК без ЭФУ =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1700 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5163" y="5534725"/>
            <a:ext cx="92994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Рассматривалась стоимость на приме-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 УМК по отечественной истории для 6 класса издательства «Просвещение» на сайте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www.labirint.ru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89938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6" descr="История России. 6 класс. Учебник. В 2-х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77" y="2281948"/>
            <a:ext cx="2676184" cy="35931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5166" y="78647"/>
            <a:ext cx="9299496" cy="140053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Сложности с внедрением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новых УМК: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/>
          <a:stretch/>
        </p:blipFill>
        <p:spPr>
          <a:xfrm>
            <a:off x="9654661" y="0"/>
            <a:ext cx="2524203" cy="347749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62" y="3264829"/>
            <a:ext cx="2524202" cy="35931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55163" y="1479177"/>
            <a:ext cx="6623313" cy="5378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Электронная форма учебника:</a:t>
            </a:r>
            <a:endParaRPr lang="en-US" sz="2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необходимость использования и соответствие СанПиН;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на класс;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лицензии (на 1 или на 4 года);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 поставки (через интернет или на сменном носителе);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продление лицензии;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системные требования к компьютерам и планшетам, имеющимся в школе;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стоимость, кто будет оплачивать?</a:t>
            </a:r>
          </a:p>
        </p:txBody>
      </p:sp>
    </p:spTree>
    <p:extLst>
      <p:ext uri="{BB962C8B-B14F-4D97-AF65-F5344CB8AC3E}">
        <p14:creationId xmlns:p14="http://schemas.microsoft.com/office/powerpoint/2010/main" val="1179795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6" descr="История России. 6 класс. Учебник. В 2-х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77" y="2281948"/>
            <a:ext cx="2676184" cy="35931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5166" y="78647"/>
            <a:ext cx="9299496" cy="140053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Сложности с внедрением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новых УМК: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/>
          <a:stretch/>
        </p:blipFill>
        <p:spPr>
          <a:xfrm>
            <a:off x="9654661" y="0"/>
            <a:ext cx="2524203" cy="347749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62" y="3264829"/>
            <a:ext cx="2524202" cy="35931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55166" y="1479177"/>
            <a:ext cx="6623313" cy="5378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Сложности для учителя:</a:t>
            </a:r>
            <a:endParaRPr lang="en-US" sz="2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50% содержательных единиц и «трудных вопросов» ИКС изучаются в 10 классе;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значительная часть содержательных единиц ИКС перенесена из учебника в рабочие тетради и другие компоненты УМК, что вынуждает их покупать;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синхронизация курсов отечественной и всеобщей истории при отсутствии ИКС по всеобщей истории и написанных под него новых учебников;</a:t>
            </a:r>
          </a:p>
        </p:txBody>
      </p:sp>
    </p:spTree>
    <p:extLst>
      <p:ext uri="{BB962C8B-B14F-4D97-AF65-F5344CB8AC3E}">
        <p14:creationId xmlns:p14="http://schemas.microsoft.com/office/powerpoint/2010/main" val="525887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6" descr="История России. 6 класс. Учебник. В 2-х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77" y="2281948"/>
            <a:ext cx="2676184" cy="35931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5166" y="78647"/>
            <a:ext cx="9299496" cy="140053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Сложности с внедрением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новых УМК: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/>
          <a:stretch/>
        </p:blipFill>
        <p:spPr>
          <a:xfrm>
            <a:off x="9654661" y="0"/>
            <a:ext cx="2524203" cy="347749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62" y="3264829"/>
            <a:ext cx="2524202" cy="35931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55163" y="1479177"/>
            <a:ext cx="6623313" cy="537882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итоговая аттестация в 9 и 11 классах (только отечественная или еще и всеобщая история? как организовать повторение, особенно в 10-11 классе?);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и как будет изучаться в 11 классе – общий теоретический курс по историографии и методологии истории (А.О.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Чубарьян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или повторительно-обобщающий курс (т.е. по сути – сокращенный второй концентр);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сочетание ФГОС ООО и ИКС.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7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1" y="0"/>
            <a:ext cx="9404723" cy="140053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 на ИКС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Архангельской области: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41311" y="1566781"/>
          <a:ext cx="11518179" cy="5067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071">
                  <a:extLst>
                    <a:ext uri="{9D8B030D-6E8A-4147-A177-3AD203B41FA5}">
                      <a16:colId xmlns:a16="http://schemas.microsoft.com/office/drawing/2014/main" val="1904318515"/>
                    </a:ext>
                  </a:extLst>
                </a:gridCol>
                <a:gridCol w="5043054">
                  <a:extLst>
                    <a:ext uri="{9D8B030D-6E8A-4147-A177-3AD203B41FA5}">
                      <a16:colId xmlns:a16="http://schemas.microsoft.com/office/drawing/2014/main" val="913817056"/>
                    </a:ext>
                  </a:extLst>
                </a:gridCol>
                <a:gridCol w="5043054">
                  <a:extLst>
                    <a:ext uri="{9D8B030D-6E8A-4147-A177-3AD203B41FA5}">
                      <a16:colId xmlns:a16="http://schemas.microsoft.com/office/drawing/2014/main" val="935830259"/>
                    </a:ext>
                  </a:extLst>
                </a:gridCol>
              </a:tblGrid>
              <a:tr h="104438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Учеб.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Школы-пилоты по ИКС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Остальные школы области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236455"/>
                  </a:ext>
                </a:extLst>
              </a:tr>
              <a:tr h="1044389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класс:</a:t>
                      </a:r>
                      <a:endParaRPr lang="ru-RU" sz="28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России, IX-XV век;</a:t>
                      </a:r>
                    </a:p>
                    <a:p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средних веков, V- XV века.</a:t>
                      </a:r>
                      <a:endParaRPr lang="ru-RU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класс:</a:t>
                      </a:r>
                      <a:endParaRPr lang="ru-RU" sz="28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древнего мира.</a:t>
                      </a:r>
                      <a:endParaRPr lang="ru-RU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016386"/>
                  </a:ext>
                </a:extLst>
              </a:tr>
              <a:tr h="1044389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класс:</a:t>
                      </a:r>
                      <a:endParaRPr lang="ru-RU" sz="28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России, XVI-XVII век;</a:t>
                      </a:r>
                    </a:p>
                    <a:p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раннего нового времени, XVI-XVII века.</a:t>
                      </a:r>
                      <a:endParaRPr lang="ru-RU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класс:</a:t>
                      </a:r>
                      <a:endParaRPr lang="ru-RU" sz="28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России, IX-XV век;</a:t>
                      </a:r>
                    </a:p>
                    <a:p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средних веков, V- XV века.</a:t>
                      </a:r>
                      <a:endParaRPr lang="ru-RU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086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996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1" y="0"/>
            <a:ext cx="9404723" cy="140053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 на ИКС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Архангельской области: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41311" y="1830017"/>
          <a:ext cx="11518179" cy="4793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071">
                  <a:extLst>
                    <a:ext uri="{9D8B030D-6E8A-4147-A177-3AD203B41FA5}">
                      <a16:colId xmlns:a16="http://schemas.microsoft.com/office/drawing/2014/main" val="1904318515"/>
                    </a:ext>
                  </a:extLst>
                </a:gridCol>
                <a:gridCol w="5043054">
                  <a:extLst>
                    <a:ext uri="{9D8B030D-6E8A-4147-A177-3AD203B41FA5}">
                      <a16:colId xmlns:a16="http://schemas.microsoft.com/office/drawing/2014/main" val="913817056"/>
                    </a:ext>
                  </a:extLst>
                </a:gridCol>
                <a:gridCol w="5043054">
                  <a:extLst>
                    <a:ext uri="{9D8B030D-6E8A-4147-A177-3AD203B41FA5}">
                      <a16:colId xmlns:a16="http://schemas.microsoft.com/office/drawing/2014/main" val="935830259"/>
                    </a:ext>
                  </a:extLst>
                </a:gridCol>
              </a:tblGrid>
              <a:tr h="1044389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Уч.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Школы-пилоты по ИКС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Остальные школы области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236455"/>
                  </a:ext>
                </a:extLst>
              </a:tr>
              <a:tr h="1044389">
                <a:tc>
                  <a:txBody>
                    <a:bodyPr/>
                    <a:lstStyle/>
                    <a:p>
                      <a:r>
                        <a:rPr lang="ru-RU" sz="2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i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класс:</a:t>
                      </a:r>
                      <a:endParaRPr lang="ru-RU" sz="26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26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России, XVIII век;</a:t>
                      </a:r>
                    </a:p>
                    <a:p>
                      <a:r>
                        <a:rPr lang="ru-RU" sz="26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нового времени, XVIII век.</a:t>
                      </a:r>
                      <a:endParaRPr lang="ru-RU" sz="2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i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класс:</a:t>
                      </a:r>
                      <a:endParaRPr lang="ru-RU" sz="26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26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России, XVI-XVII век;</a:t>
                      </a:r>
                    </a:p>
                    <a:p>
                      <a:r>
                        <a:rPr lang="ru-RU" sz="26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раннего нового времени, XVI-XVII века.</a:t>
                      </a:r>
                      <a:endParaRPr lang="ru-RU" sz="2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585430"/>
                  </a:ext>
                </a:extLst>
              </a:tr>
              <a:tr h="1044389">
                <a:tc>
                  <a:txBody>
                    <a:bodyPr/>
                    <a:lstStyle/>
                    <a:p>
                      <a:r>
                        <a:rPr lang="ru-RU" sz="2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i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класс:</a:t>
                      </a:r>
                      <a:endParaRPr lang="ru-RU" sz="26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26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России, XIX – начало ХХ века;</a:t>
                      </a:r>
                    </a:p>
                    <a:p>
                      <a:r>
                        <a:rPr lang="ru-RU" sz="26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нового времени, XIX – начало XX века.</a:t>
                      </a:r>
                      <a:endParaRPr lang="ru-RU" sz="2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i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класс:</a:t>
                      </a:r>
                      <a:endParaRPr lang="ru-RU" sz="26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26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России, XVIII век;</a:t>
                      </a:r>
                    </a:p>
                    <a:p>
                      <a:r>
                        <a:rPr lang="ru-RU" sz="26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нового времени, XVIII век.</a:t>
                      </a:r>
                      <a:endParaRPr lang="ru-RU" sz="2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229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248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1" y="0"/>
            <a:ext cx="9404723" cy="140053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 на ИКС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Архангельской области: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41311" y="1511364"/>
          <a:ext cx="11518179" cy="5189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071">
                  <a:extLst>
                    <a:ext uri="{9D8B030D-6E8A-4147-A177-3AD203B41FA5}">
                      <a16:colId xmlns:a16="http://schemas.microsoft.com/office/drawing/2014/main" val="1904318515"/>
                    </a:ext>
                  </a:extLst>
                </a:gridCol>
                <a:gridCol w="5043054">
                  <a:extLst>
                    <a:ext uri="{9D8B030D-6E8A-4147-A177-3AD203B41FA5}">
                      <a16:colId xmlns:a16="http://schemas.microsoft.com/office/drawing/2014/main" val="913817056"/>
                    </a:ext>
                  </a:extLst>
                </a:gridCol>
                <a:gridCol w="5043054">
                  <a:extLst>
                    <a:ext uri="{9D8B030D-6E8A-4147-A177-3AD203B41FA5}">
                      <a16:colId xmlns:a16="http://schemas.microsoft.com/office/drawing/2014/main" val="935830259"/>
                    </a:ext>
                  </a:extLst>
                </a:gridCol>
              </a:tblGrid>
              <a:tr h="1044389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Уч.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Школы-пилоты по ИКС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Остальные школы области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236455"/>
                  </a:ext>
                </a:extLst>
              </a:tr>
              <a:tr h="1044389">
                <a:tc>
                  <a:txBody>
                    <a:bodyPr/>
                    <a:lstStyle/>
                    <a:p>
                      <a:r>
                        <a:rPr lang="ru-RU" sz="2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i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класс:</a:t>
                      </a:r>
                      <a:endParaRPr lang="ru-RU" sz="26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26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России, 1914-2014 гг.;</a:t>
                      </a:r>
                    </a:p>
                    <a:p>
                      <a:r>
                        <a:rPr lang="ru-RU" sz="26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Новейшая история, 1914-2014.</a:t>
                      </a:r>
                      <a:endParaRPr lang="ru-RU" sz="2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i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класс:</a:t>
                      </a:r>
                      <a:endParaRPr lang="ru-RU" sz="26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26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России, XIX – начало ХХ века;</a:t>
                      </a:r>
                    </a:p>
                    <a:p>
                      <a:r>
                        <a:rPr lang="ru-RU" sz="26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нового времени, XIX – начало XX века.</a:t>
                      </a:r>
                      <a:endParaRPr lang="ru-RU" sz="2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09893"/>
                  </a:ext>
                </a:extLst>
              </a:tr>
              <a:tr h="1044389">
                <a:tc>
                  <a:txBody>
                    <a:bodyPr/>
                    <a:lstStyle/>
                    <a:p>
                      <a:r>
                        <a:rPr lang="ru-RU" sz="2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1" i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класс:</a:t>
                      </a:r>
                      <a:endParaRPr lang="ru-RU" sz="26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26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История России, 1914-2014 гг.;</a:t>
                      </a:r>
                    </a:p>
                    <a:p>
                      <a:r>
                        <a:rPr lang="ru-RU" sz="26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Новейшая история, 1914-2014.</a:t>
                      </a:r>
                      <a:endParaRPr lang="ru-RU" sz="2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422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08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1" y="106355"/>
            <a:ext cx="10063453" cy="1154409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ВКС 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ИКС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11" y="1260764"/>
            <a:ext cx="11518180" cy="5403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втором полугодии 2015 года проведено 5 мероприятий:</a:t>
            </a:r>
          </a:p>
          <a:p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21.09.2015 - «Особенности преподавания истории в 6 классе по новым учебникам» (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21.09.2015 - «Учебно-методические комплекты, соответствующие Концепции нового УМК по отечественной истории» (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05.10.2015 - «Преподавание истории в условиях принятия концепции нового учебно-методического комплекса по отечественной истории» (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02.11.2015 - </a:t>
            </a:r>
            <a:r>
              <a:rPr lang="ru-RU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результатов ОГЭ по истории и обществознанию» (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01.12.2015 - «Актуальные вопросы ИКС и реализации концепции УМК по отечественной истории» (ВКС).</a:t>
            </a:r>
          </a:p>
        </p:txBody>
      </p:sp>
    </p:spTree>
    <p:extLst>
      <p:ext uri="{BB962C8B-B14F-4D97-AF65-F5344CB8AC3E}">
        <p14:creationId xmlns:p14="http://schemas.microsoft.com/office/powerpoint/2010/main" val="341346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1" y="106355"/>
            <a:ext cx="10063453" cy="1154409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ВКС 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ИКС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11" y="1260764"/>
            <a:ext cx="11518180" cy="5403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первом полугодии 2016 года проведено 3 мероприятия:</a:t>
            </a:r>
          </a:p>
          <a:p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29.02.2016 – Методические аспекты подготовки к ГИА в форме ОГЭ и ГВЭ по истории, обществознанию (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17.03.2016 – "Трудные вопросы" в курсе отечественной истории XX века (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23.05.2016 – Совещание Совета регионального УМО «О научно-методическом сопровождении учителей истории по реализации концепции нового учебно-методического комплекса по Отечественной истории» (ВКС).</a:t>
            </a:r>
          </a:p>
        </p:txBody>
      </p:sp>
    </p:spTree>
    <p:extLst>
      <p:ext uri="{BB962C8B-B14F-4D97-AF65-F5344CB8AC3E}">
        <p14:creationId xmlns:p14="http://schemas.microsoft.com/office/powerpoint/2010/main" val="118645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1" y="0"/>
            <a:ext cx="10077307" cy="1400530"/>
          </a:xfrm>
        </p:spPr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программ КПК учителей истории и обществознания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11" y="1400530"/>
            <a:ext cx="11518179" cy="5457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2015 – первое полугодие 2016 года разработано 5 программ КПК: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и содержание историко-культурного стандарта (40 часов);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Преподавание истории в контексте историко-культурного стандарта для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тьюторов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(16 часов);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Преподавание истории в контексте историко-культурного стандарта для учителей истории (16 часов);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Актуальные проблемы преподавания общественно-научных предметов в условиях реализации ИКС (40 час.);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новых УМК по отечественной истории (32 часа).</a:t>
            </a: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3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1" y="0"/>
            <a:ext cx="10077307" cy="1400530"/>
          </a:xfrm>
        </p:spPr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программ КПК учителей истории и обществознания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11" y="1400530"/>
            <a:ext cx="11518179" cy="48755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и содержание ИКС (40 часов):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Концептуальные основы ИКС;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требований ИКС в основной школе;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содержание преподавания отдельных периодов истории в соответствии с требованиями ИКС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XVI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XVII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XVIII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XIX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Первая половина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Вторая половина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века.</a:t>
            </a: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3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1" y="0"/>
            <a:ext cx="10077307" cy="1400530"/>
          </a:xfrm>
        </p:spPr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программ КПК учителей истории и обществознания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11" y="1400530"/>
            <a:ext cx="11518179" cy="5457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Актуальные проблемы преподавания общественно-научных предметов в условиях реализации ИКС (40 час):</a:t>
            </a:r>
          </a:p>
          <a:p>
            <a:pPr lvl="0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культурно-антропологического подхода в преподавании истории;</a:t>
            </a:r>
          </a:p>
          <a:p>
            <a:pPr lvl="0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Встраивание этнокультурного компонента в курс Отечественной истории;</a:t>
            </a:r>
          </a:p>
          <a:p>
            <a:pPr lvl="0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Проблема формирования общероссийской гражданской идентичности как одна из главных задач школьного курса истории;</a:t>
            </a:r>
          </a:p>
          <a:p>
            <a:pPr lvl="0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Региональное содержание исторического образования в условиях ИКС;</a:t>
            </a:r>
          </a:p>
          <a:p>
            <a:pPr lvl="0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Урок-экскурсия в курсе истории: разнообразные формы работы в Архангельском областном музее изобразительных искусств;</a:t>
            </a:r>
          </a:p>
          <a:p>
            <a:pPr lvl="0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Мультимедийные технологии в преподавании культуры на примере виртуального филиала Русского музея в Архангельске.</a:t>
            </a:r>
          </a:p>
          <a:p>
            <a:pPr lvl="0"/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7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1" y="0"/>
            <a:ext cx="10077307" cy="1400530"/>
          </a:xfrm>
        </p:spPr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программ КПК учителей истории и обществознания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11" y="1400530"/>
            <a:ext cx="11518179" cy="5180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новых УМК по отечественной истории (32 часа):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новых УМК по отечественной истории; 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ЭФУ по отечественной истории;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новых УМК в школе (ВПЗ);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к урокам истории в условиях ФГОС и ИКС;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и содержание современного урока истории с использованием новых УМК;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документами на уроках истории (использование сборников документов, хрестоматий и текста учебников из новых УМК).</a:t>
            </a:r>
          </a:p>
        </p:txBody>
      </p:sp>
    </p:spTree>
    <p:extLst>
      <p:ext uri="{BB962C8B-B14F-4D97-AF65-F5344CB8AC3E}">
        <p14:creationId xmlns:p14="http://schemas.microsoft.com/office/powerpoint/2010/main" val="369251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1" y="0"/>
            <a:ext cx="10077307" cy="1400530"/>
          </a:xfrm>
        </p:spPr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программ КПК учителей истории и обществознания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11" y="1400530"/>
            <a:ext cx="11518179" cy="5457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Системно-деятельностный подход в преподавании истории и обществознания (72 часа):</a:t>
            </a: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Концептуальные основания историко-культурного стандарта;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содержание преподавания отдельных периодов отечественной истории. Трудные вопросы истории.</a:t>
            </a: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13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295</TotalTime>
  <Words>1938</Words>
  <Application>Microsoft Office PowerPoint</Application>
  <PresentationFormat>Широкоэкранный</PresentationFormat>
  <Paragraphs>192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Century Gothic</vt:lpstr>
      <vt:lpstr>Tahoma</vt:lpstr>
      <vt:lpstr>Wingdings</vt:lpstr>
      <vt:lpstr>Wingdings 3</vt:lpstr>
      <vt:lpstr>Ион</vt:lpstr>
      <vt:lpstr>Внедрение  историко-культурного стандарта по отечественной истории</vt:lpstr>
      <vt:lpstr>1. Участие АО ИОО во внедрении историко-культурного стандарта</vt:lpstr>
      <vt:lpstr>ВКС и вебинары по ИКС</vt:lpstr>
      <vt:lpstr>ВКС и вебинары по ИКС</vt:lpstr>
      <vt:lpstr>Разработка программ КПК учителей истории и обществознания </vt:lpstr>
      <vt:lpstr>Разработка программ КПК учителей истории и обществознания </vt:lpstr>
      <vt:lpstr>Разработка программ КПК учителей истории и обществознания </vt:lpstr>
      <vt:lpstr>Разработка программ КПК учителей истории и обществознания </vt:lpstr>
      <vt:lpstr>Разработка программ КПК учителей истории и обществознания </vt:lpstr>
      <vt:lpstr>Разработка программ КПК учителей истории и обществознания </vt:lpstr>
      <vt:lpstr>Курсы повышения квалификации </vt:lpstr>
      <vt:lpstr>Курсы повышения квалификации </vt:lpstr>
      <vt:lpstr>Курсы повышения квалификации </vt:lpstr>
      <vt:lpstr>Издательская деятельность</vt:lpstr>
      <vt:lpstr>Издательская деятельность</vt:lpstr>
      <vt:lpstr>Издательская деятельность</vt:lpstr>
      <vt:lpstr>Издательская деятельность</vt:lpstr>
      <vt:lpstr>Выбор учебно-методических комплексов нового поколения</vt:lpstr>
      <vt:lpstr>2. Сложности внедрения ИКС в Архангельской области</vt:lpstr>
      <vt:lpstr>Выбор учебно-методических комплексов нового поколения</vt:lpstr>
      <vt:lpstr>Сложности с внедрением  новых УМК:</vt:lpstr>
      <vt:lpstr>Сложности с внедрением  новых УМК:</vt:lpstr>
      <vt:lpstr>Сложности с внедрением  новых УМК:</vt:lpstr>
      <vt:lpstr>Сложности с внедрением  новых УМК:</vt:lpstr>
      <vt:lpstr>Сложности с внедрением  новых УМК:</vt:lpstr>
      <vt:lpstr>Сложности с внедрением  новых УМК:</vt:lpstr>
      <vt:lpstr>Переход на ИКС  в Архангельской области: </vt:lpstr>
      <vt:lpstr>Переход на ИКС  в Архангельской области: </vt:lpstr>
      <vt:lpstr>Переход на ИКС  в Архангельской области: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Болдырев</dc:creator>
  <cp:lastModifiedBy>Болдырев</cp:lastModifiedBy>
  <cp:revision>37</cp:revision>
  <dcterms:created xsi:type="dcterms:W3CDTF">2016-05-20T08:50:06Z</dcterms:created>
  <dcterms:modified xsi:type="dcterms:W3CDTF">2016-05-23T11:08:27Z</dcterms:modified>
</cp:coreProperties>
</file>